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5C"/>
    <a:srgbClr val="E8AC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0048" autoAdjust="0"/>
  </p:normalViewPr>
  <p:slideViewPr>
    <p:cSldViewPr>
      <p:cViewPr varScale="1">
        <p:scale>
          <a:sx n="72" d="100"/>
          <a:sy n="72" d="100"/>
        </p:scale>
        <p:origin x="73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cs-CZ"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atin typeface="Calibri" panose="020F0502020204030204" pitchFamily="34" charset="0"/>
              </a:defRPr>
            </a:lvl1pPr>
          </a:lstStyle>
          <a:p>
            <a:fld id="{B7268E1E-0E44-426D-905E-8AD9B19D2182}" type="datetimeFigureOut">
              <a:rPr lang="cs-CZ" smtClean="0"/>
              <a:pPr/>
              <a:t>23.11.2024</a:t>
            </a:fld>
            <a:endParaRPr lang="cs-CZ" dirty="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cs-CZ"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871B2431-D351-4C6E-A3CF-9DFAC0E3E050}" type="slidenum">
              <a:rPr lang="cs-CZ" smtClean="0"/>
              <a:pPr/>
              <a:t>‹#›</a:t>
            </a:fld>
            <a:endParaRPr lang="cs-CZ" dirty="0"/>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lgn="l" defTabSz="914400" rtl="0" eaLnBrk="1" latinLnBrk="0" hangingPunct="1">
      <a:defRPr sz="1200" kern="1200">
        <a:solidFill>
          <a:schemeClr val="tx1"/>
        </a:solidFill>
        <a:latin typeface="Calibri" panose="020F0502020204030204" pitchFamily="34" charset="0"/>
        <a:ea typeface="+mn-ea"/>
        <a:cs typeface="+mn-cs"/>
      </a:defRPr>
    </a:lvl2pPr>
    <a:lvl3pPr marL="914400" algn="l" defTabSz="914400" rtl="0" eaLnBrk="1" latinLnBrk="0" hangingPunct="1">
      <a:defRPr sz="1200" kern="1200">
        <a:solidFill>
          <a:schemeClr val="tx1"/>
        </a:solidFill>
        <a:latin typeface="Calibri" panose="020F0502020204030204" pitchFamily="34" charset="0"/>
        <a:ea typeface="+mn-ea"/>
        <a:cs typeface="+mn-cs"/>
      </a:defRPr>
    </a:lvl3pPr>
    <a:lvl4pPr marL="1371600" algn="l" defTabSz="914400" rtl="0" eaLnBrk="1" latinLnBrk="0" hangingPunct="1">
      <a:defRPr sz="1200" kern="1200">
        <a:solidFill>
          <a:schemeClr val="tx1"/>
        </a:solidFill>
        <a:latin typeface="Calibri" panose="020F0502020204030204" pitchFamily="34" charset="0"/>
        <a:ea typeface="+mn-ea"/>
        <a:cs typeface="+mn-cs"/>
      </a:defRPr>
    </a:lvl4pPr>
    <a:lvl5pPr marL="1828800" algn="l" defTabSz="914400" rtl="0" eaLnBrk="1" latinLnBrk="0" hangingPunct="1">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pPr/>
              <a:t>3</a:t>
            </a:fld>
            <a:endParaRPr lang="cs-CZ" dirty="0"/>
          </a:p>
        </p:txBody>
      </p:sp>
    </p:spTree>
    <p:extLst>
      <p:ext uri="{BB962C8B-B14F-4D97-AF65-F5344CB8AC3E}">
        <p14:creationId xmlns:p14="http://schemas.microsoft.com/office/powerpoint/2010/main" val="2639986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58199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1328980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pPr/>
              <a:t>9</a:t>
            </a:fld>
            <a:endParaRPr lang="cs-CZ" dirty="0"/>
          </a:p>
        </p:txBody>
      </p:sp>
    </p:spTree>
    <p:extLst>
      <p:ext uri="{BB962C8B-B14F-4D97-AF65-F5344CB8AC3E}">
        <p14:creationId xmlns:p14="http://schemas.microsoft.com/office/powerpoint/2010/main" val="10946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pPr/>
              <a:t>10</a:t>
            </a:fld>
            <a:endParaRPr lang="cs-CZ" dirty="0"/>
          </a:p>
        </p:txBody>
      </p:sp>
    </p:spTree>
    <p:extLst>
      <p:ext uri="{BB962C8B-B14F-4D97-AF65-F5344CB8AC3E}">
        <p14:creationId xmlns:p14="http://schemas.microsoft.com/office/powerpoint/2010/main" val="3857950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Helloo</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pPr/>
              <a:t>12</a:t>
            </a:fld>
            <a:endParaRPr lang="cs-CZ" dirty="0"/>
          </a:p>
        </p:txBody>
      </p:sp>
    </p:spTree>
    <p:extLst>
      <p:ext uri="{BB962C8B-B14F-4D97-AF65-F5344CB8AC3E}">
        <p14:creationId xmlns:p14="http://schemas.microsoft.com/office/powerpoint/2010/main" val="2225902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fld id="{1D8BD707-D9CF-40AE-B4C6-C98DA3205C09}" type="datetimeFigureOut">
              <a:rPr lang="en-US" smtClean="0"/>
              <a:pPr/>
              <a:t>11/23/2024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Calibri" panose="020F050202020403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9.png"/><Relationship Id="rId5" Type="http://schemas.openxmlformats.org/officeDocument/2006/relationships/image" Target="../media/image4.png"/><Relationship Id="rId10" Type="http://schemas.openxmlformats.org/officeDocument/2006/relationships/image" Target="../media/image28.svg"/><Relationship Id="rId4" Type="http://schemas.openxmlformats.org/officeDocument/2006/relationships/image" Target="../media/image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angoMango223/MMAI5040_TP_Model" TargetMode="External"/><Relationship Id="rId2" Type="http://schemas.openxmlformats.org/officeDocument/2006/relationships/hyperlink" Target="https://github.com/allangalli/WiseNeighbourhood/"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slide" Target="slide17.xml"/><Relationship Id="rId4" Type="http://schemas.openxmlformats.org/officeDocument/2006/relationships/hyperlink" Target="https://drive.google.com/drive/folders/19DhgYpnG5w51CRgLtuXzmzOSZ_erdwOt?usp=sharin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toronto.ca/city-government/accountability-operations-customer-service/city-administration/city-managers-office/agencies-corporations/agencies/toronto-transit-commission/" TargetMode="External"/><Relationship Id="rId13" Type="http://schemas.openxmlformats.org/officeDocument/2006/relationships/hyperlink" Target="http://www.cbc.ca/news/canada/toronto/toronto-police-budget-fight-1.7094937" TargetMode="External"/><Relationship Id="rId3" Type="http://schemas.openxmlformats.org/officeDocument/2006/relationships/hyperlink" Target="http://www.tps.ca/budget/2024-budget/" TargetMode="External"/><Relationship Id="rId7" Type="http://schemas.openxmlformats.org/officeDocument/2006/relationships/hyperlink" Target="http://www.toronto.ca/city-government/data-research-maps/toronto-at-a-glance/" TargetMode="External"/><Relationship Id="rId12" Type="http://schemas.openxmlformats.org/officeDocument/2006/relationships/hyperlink" Target="http://www.justice.gc.ca/eng/rp-pr/cj-jp/yj-jj/discre/org/supp-appu.html" TargetMode="External"/><Relationship Id="rId17" Type="http://schemas.openxmlformats.org/officeDocument/2006/relationships/image" Target="../media/image3.png"/><Relationship Id="rId2" Type="http://schemas.openxmlformats.org/officeDocument/2006/relationships/hyperlink" Target="http://www.tps.ca" TargetMode="External"/><Relationship Id="rId16"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hyperlink" Target="http://www.cbc.ca/news/canada/toronto/tory-police-budget-toronto-mayor-1.6702270" TargetMode="External"/><Relationship Id="rId11" Type="http://schemas.openxmlformats.org/officeDocument/2006/relationships/hyperlink" Target="http://www.technologyreview.com/2020/07/17/1005396/predictive-policing-algorithms-racist-dismantled-machine-learning-bias-criminal-justice/" TargetMode="External"/><Relationship Id="rId5" Type="http://schemas.openxmlformats.org/officeDocument/2006/relationships/hyperlink" Target="http://www.deloitte.com/content/dam/assets-shared/legacy/docs/perspectives/2022/deloitte-urban-future-with-a-purpose-study-set2021.pdf" TargetMode="External"/><Relationship Id="rId15" Type="http://schemas.openxmlformats.org/officeDocument/2006/relationships/hyperlink" Target="http://www.datacamp.com/blog/top-open-source-llms" TargetMode="External"/><Relationship Id="rId10" Type="http://schemas.openxmlformats.org/officeDocument/2006/relationships/hyperlink" Target="http://www.thestar.com/news/gta/black-and-indigenous-people-less-likely-to-trust-toronto-police-survey-finds/article_ab07c1f3-f496-5734-ba27-e27f156214bb.html" TargetMode="External"/><Relationship Id="rId4" Type="http://schemas.openxmlformats.org/officeDocument/2006/relationships/hyperlink" Target="http://www.toronto.ca/legdocs/mmis/2024/bu/bgrd/backgroundfile-242353.pdf" TargetMode="External"/><Relationship Id="rId9" Type="http://schemas.openxmlformats.org/officeDocument/2006/relationships/hyperlink" Target="http://www.ottawapolice.ca/en/who-we-are/resources/Documents/Reports-and-Publications/Budget-2022/4---Environmental-Scan.pdf" TargetMode="External"/><Relationship Id="rId14" Type="http://schemas.openxmlformats.org/officeDocument/2006/relationships/hyperlink" Target="http://www.cbc.ca/news/canada/toronto/toronto-police-spending-1.6623747" TargetMode="External"/></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hyperlink" Target="http://www.tps.ca/people/myron-demkiw/" TargetMode="External"/><Relationship Id="rId7" Type="http://schemas.openxmlformats.org/officeDocument/2006/relationships/hyperlink" Target="http://www.toronto.ca/community-people/public-safety-alerts/community-safety-programs/community-safety-well-being-plan/" TargetMode="External"/><Relationship Id="rId2" Type="http://schemas.openxmlformats.org/officeDocument/2006/relationships/hyperlink" Target="http://www.tps.ca" TargetMode="External"/><Relationship Id="rId1" Type="http://schemas.openxmlformats.org/officeDocument/2006/relationships/slideLayout" Target="../slideLayouts/slideLayout7.xml"/><Relationship Id="rId6" Type="http://schemas.openxmlformats.org/officeDocument/2006/relationships/hyperlink" Target="http://www.priv.gc.ca/en/opc-actions-and-decisions/advice-to-parliament/2022/s-d_prov_20220502/" TargetMode="External"/><Relationship Id="rId5" Type="http://schemas.openxmlformats.org/officeDocument/2006/relationships/hyperlink" Target="http://www.cbc.ca/news/canada/toronto/report-toronto-finances-1.6938094" TargetMode="External"/><Relationship Id="rId4" Type="http://schemas.openxmlformats.org/officeDocument/2006/relationships/hyperlink" Target="http://www.cbc.ca/news/canada/toronto/police-facial-recognition-software-1.7216242" TargetMode="Externa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slide" Target="slide29.xml"/><Relationship Id="rId18" Type="http://schemas.openxmlformats.org/officeDocument/2006/relationships/slide" Target="slide34.xml"/><Relationship Id="rId3" Type="http://schemas.openxmlformats.org/officeDocument/2006/relationships/slide" Target="slide19.xml"/><Relationship Id="rId21" Type="http://schemas.openxmlformats.org/officeDocument/2006/relationships/slide" Target="slide37.xml"/><Relationship Id="rId7" Type="http://schemas.openxmlformats.org/officeDocument/2006/relationships/slide" Target="slide23.xml"/><Relationship Id="rId12" Type="http://schemas.openxmlformats.org/officeDocument/2006/relationships/slide" Target="slide28.xml"/><Relationship Id="rId17" Type="http://schemas.openxmlformats.org/officeDocument/2006/relationships/slide" Target="slide33.xml"/><Relationship Id="rId25" Type="http://schemas.openxmlformats.org/officeDocument/2006/relationships/slide" Target="slide39.xml"/><Relationship Id="rId2" Type="http://schemas.openxmlformats.org/officeDocument/2006/relationships/slide" Target="slide18.xml"/><Relationship Id="rId16" Type="http://schemas.openxmlformats.org/officeDocument/2006/relationships/slide" Target="slide32.xml"/><Relationship Id="rId20" Type="http://schemas.openxmlformats.org/officeDocument/2006/relationships/slide" Target="slide36.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27.xml"/><Relationship Id="rId24" Type="http://schemas.openxmlformats.org/officeDocument/2006/relationships/image" Target="../media/image3.png"/><Relationship Id="rId5" Type="http://schemas.openxmlformats.org/officeDocument/2006/relationships/slide" Target="slide21.xml"/><Relationship Id="rId15" Type="http://schemas.openxmlformats.org/officeDocument/2006/relationships/slide" Target="slide31.xml"/><Relationship Id="rId23" Type="http://schemas.openxmlformats.org/officeDocument/2006/relationships/slide" Target="slide17.xml"/><Relationship Id="rId10" Type="http://schemas.openxmlformats.org/officeDocument/2006/relationships/slide" Target="slide26.xml"/><Relationship Id="rId19" Type="http://schemas.openxmlformats.org/officeDocument/2006/relationships/slide" Target="slide35.xml"/><Relationship Id="rId4" Type="http://schemas.openxmlformats.org/officeDocument/2006/relationships/slide" Target="slide20.xml"/><Relationship Id="rId9" Type="http://schemas.openxmlformats.org/officeDocument/2006/relationships/slide" Target="slide25.xml"/><Relationship Id="rId14" Type="http://schemas.openxmlformats.org/officeDocument/2006/relationships/slide" Target="slide30.xml"/><Relationship Id="rId22" Type="http://schemas.openxmlformats.org/officeDocument/2006/relationships/slide" Target="slide3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slide" Target="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hyperlink" Target="https://docs.google.com/spreadsheets/d/1PEVuqlUrvVoJJUflYGq4gN6itj9WZzGB-UHYnsIusng/edit?usp=sharing"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aif360.res.ibm.com" TargetMode="External"/><Relationship Id="rId2" Type="http://schemas.openxmlformats.org/officeDocument/2006/relationships/hyperlink" Target="https://www.microsoft.com/en-us/research/publication/fairlearn-a-toolkit-for-assessing-and-improving-fairness-in-ai/"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slide" Target="slide17.xml"/></Relationships>
</file>

<file path=ppt/slides/_rels/slide31.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hyperlink" Target="https://cohere.com"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PEVuqlUrvVoJJUflYGq4gN6itj9WZzGB-UHYnsIusng/edit?usp=sharing" TargetMode="External"/><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slide" Target="slide1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5.svg"/><Relationship Id="rId5" Type="http://schemas.openxmlformats.org/officeDocument/2006/relationships/image" Target="../media/image13.sv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png"/><Relationship Id="rId7"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4.png"/><Relationship Id="rId5" Type="http://schemas.openxmlformats.org/officeDocument/2006/relationships/image" Target="../media/image21.png"/><Relationship Id="rId10" Type="http://schemas.openxmlformats.org/officeDocument/2006/relationships/image" Target="../media/image2.png"/><Relationship Id="rId4" Type="http://schemas.openxmlformats.org/officeDocument/2006/relationships/image" Target="../media/image20.sv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37015" y="0"/>
            <a:ext cx="13716000" cy="10287000"/>
          </a:xfrm>
          <a:custGeom>
            <a:avLst/>
            <a:gdLst/>
            <a:ahLst/>
            <a:cxnLst/>
            <a:rect l="l" t="t" r="r" b="b"/>
            <a:pathLst>
              <a:path w="13716000" h="10287000">
                <a:moveTo>
                  <a:pt x="0" y="0"/>
                </a:moveTo>
                <a:lnTo>
                  <a:pt x="13716000" y="0"/>
                </a:lnTo>
                <a:lnTo>
                  <a:pt x="13716000" y="10287000"/>
                </a:lnTo>
                <a:lnTo>
                  <a:pt x="0" y="10287000"/>
                </a:lnTo>
                <a:lnTo>
                  <a:pt x="0" y="0"/>
                </a:lnTo>
                <a:close/>
              </a:path>
            </a:pathLst>
          </a:custGeom>
          <a:blipFill>
            <a:blip r:embed="rId2"/>
            <a:stretch>
              <a:fillRect/>
            </a:stretch>
          </a:blipFill>
        </p:spPr>
        <p:txBody>
          <a:bodyPr/>
          <a:lstStyle/>
          <a:p>
            <a:endParaRPr lang="en-US" dirty="0">
              <a:latin typeface="Calibri" panose="020F0502020204030204" pitchFamily="34" charset="0"/>
            </a:endParaRPr>
          </a:p>
        </p:txBody>
      </p:sp>
      <p:grpSp>
        <p:nvGrpSpPr>
          <p:cNvPr id="3" name="Group 3"/>
          <p:cNvGrpSpPr/>
          <p:nvPr/>
        </p:nvGrpSpPr>
        <p:grpSpPr>
          <a:xfrm rot="-5410362">
            <a:off x="3804994" y="2600895"/>
            <a:ext cx="10637105" cy="5060943"/>
            <a:chOff x="0" y="0"/>
            <a:chExt cx="2797572" cy="1331034"/>
          </a:xfrm>
        </p:grpSpPr>
        <p:sp>
          <p:nvSpPr>
            <p:cNvPr id="4" name="Freeform 4"/>
            <p:cNvSpPr/>
            <p:nvPr/>
          </p:nvSpPr>
          <p:spPr>
            <a:xfrm>
              <a:off x="0" y="0"/>
              <a:ext cx="2797571" cy="1331034"/>
            </a:xfrm>
            <a:custGeom>
              <a:avLst/>
              <a:gdLst/>
              <a:ahLst/>
              <a:cxnLst/>
              <a:rect l="l" t="t" r="r" b="b"/>
              <a:pathLst>
                <a:path w="2797571" h="1331034">
                  <a:moveTo>
                    <a:pt x="0" y="0"/>
                  </a:moveTo>
                  <a:lnTo>
                    <a:pt x="2797571" y="0"/>
                  </a:lnTo>
                  <a:lnTo>
                    <a:pt x="2797571" y="1331034"/>
                  </a:lnTo>
                  <a:lnTo>
                    <a:pt x="0" y="1331034"/>
                  </a:lnTo>
                  <a:close/>
                </a:path>
              </a:pathLst>
            </a:custGeom>
            <a:gradFill rotWithShape="1">
              <a:gsLst>
                <a:gs pos="0">
                  <a:srgbClr val="FFFFFF">
                    <a:alpha val="100000"/>
                  </a:srgbClr>
                </a:gs>
                <a:gs pos="50000">
                  <a:srgbClr val="FFFFFF">
                    <a:alpha val="46500"/>
                  </a:srgbClr>
                </a:gs>
                <a:gs pos="100000">
                  <a:srgbClr val="FFFFFF">
                    <a:alpha val="0"/>
                  </a:srgbClr>
                </a:gs>
              </a:gsLst>
              <a:lin ang="5400000"/>
            </a:gradFill>
          </p:spPr>
          <p:txBody>
            <a:bodyPr/>
            <a:lstStyle/>
            <a:p>
              <a:endParaRPr lang="en-US" dirty="0">
                <a:latin typeface="Calibri" panose="020F0502020204030204" pitchFamily="34" charset="0"/>
              </a:endParaRPr>
            </a:p>
          </p:txBody>
        </p:sp>
        <p:sp>
          <p:nvSpPr>
            <p:cNvPr id="5" name="TextBox 5"/>
            <p:cNvSpPr txBox="1"/>
            <p:nvPr/>
          </p:nvSpPr>
          <p:spPr>
            <a:xfrm>
              <a:off x="0" y="-57150"/>
              <a:ext cx="2797572" cy="1388184"/>
            </a:xfrm>
            <a:prstGeom prst="rect">
              <a:avLst/>
            </a:prstGeom>
          </p:spPr>
          <p:txBody>
            <a:bodyPr lIns="50800" tIns="50800" rIns="50800" bIns="50800" rtlCol="0" anchor="ctr"/>
            <a:lstStyle/>
            <a:p>
              <a:pPr algn="ctr">
                <a:lnSpc>
                  <a:spcPts val="3639"/>
                </a:lnSpc>
              </a:pPr>
              <a:endParaRPr dirty="0">
                <a:latin typeface="Calibri" panose="020F0502020204030204" pitchFamily="34" charset="0"/>
              </a:endParaRPr>
            </a:p>
          </p:txBody>
        </p:sp>
      </p:grpSp>
      <p:grpSp>
        <p:nvGrpSpPr>
          <p:cNvPr id="6" name="Group 6"/>
          <p:cNvGrpSpPr/>
          <p:nvPr/>
        </p:nvGrpSpPr>
        <p:grpSpPr>
          <a:xfrm rot="-10775918">
            <a:off x="6755131" y="5194814"/>
            <a:ext cx="11644976" cy="6196978"/>
            <a:chOff x="0" y="0"/>
            <a:chExt cx="2119945" cy="1128147"/>
          </a:xfrm>
        </p:grpSpPr>
        <p:sp>
          <p:nvSpPr>
            <p:cNvPr id="7" name="Freeform 7"/>
            <p:cNvSpPr/>
            <p:nvPr/>
          </p:nvSpPr>
          <p:spPr>
            <a:xfrm>
              <a:off x="0" y="0"/>
              <a:ext cx="2119945" cy="1128147"/>
            </a:xfrm>
            <a:custGeom>
              <a:avLst/>
              <a:gdLst/>
              <a:ahLst/>
              <a:cxnLst/>
              <a:rect l="l" t="t" r="r" b="b"/>
              <a:pathLst>
                <a:path w="2119945" h="1128147">
                  <a:moveTo>
                    <a:pt x="0" y="0"/>
                  </a:moveTo>
                  <a:lnTo>
                    <a:pt x="2119945" y="0"/>
                  </a:lnTo>
                  <a:lnTo>
                    <a:pt x="2119945" y="1128147"/>
                  </a:lnTo>
                  <a:lnTo>
                    <a:pt x="0" y="1128147"/>
                  </a:lnTo>
                  <a:close/>
                </a:path>
              </a:pathLst>
            </a:custGeom>
            <a:gradFill rotWithShape="1">
              <a:gsLst>
                <a:gs pos="0">
                  <a:srgbClr val="FFFFFF">
                    <a:alpha val="100000"/>
                  </a:srgbClr>
                </a:gs>
                <a:gs pos="50000">
                  <a:srgbClr val="FFFFFF">
                    <a:alpha val="46500"/>
                  </a:srgbClr>
                </a:gs>
                <a:gs pos="100000">
                  <a:srgbClr val="FFFFFF">
                    <a:alpha val="0"/>
                  </a:srgbClr>
                </a:gs>
              </a:gsLst>
              <a:lin ang="5400000"/>
            </a:gradFill>
          </p:spPr>
          <p:txBody>
            <a:bodyPr/>
            <a:lstStyle/>
            <a:p>
              <a:endParaRPr lang="en-US" dirty="0">
                <a:latin typeface="Calibri" panose="020F0502020204030204" pitchFamily="34" charset="0"/>
              </a:endParaRPr>
            </a:p>
          </p:txBody>
        </p:sp>
        <p:sp>
          <p:nvSpPr>
            <p:cNvPr id="8" name="TextBox 8"/>
            <p:cNvSpPr txBox="1"/>
            <p:nvPr/>
          </p:nvSpPr>
          <p:spPr>
            <a:xfrm>
              <a:off x="0" y="-57150"/>
              <a:ext cx="2119945" cy="1185297"/>
            </a:xfrm>
            <a:prstGeom prst="rect">
              <a:avLst/>
            </a:prstGeom>
          </p:spPr>
          <p:txBody>
            <a:bodyPr lIns="50800" tIns="50800" rIns="50800" bIns="50800" rtlCol="0" anchor="ctr"/>
            <a:lstStyle/>
            <a:p>
              <a:pPr algn="ctr">
                <a:lnSpc>
                  <a:spcPts val="3639"/>
                </a:lnSpc>
              </a:pPr>
              <a:endParaRPr dirty="0">
                <a:latin typeface="Calibri" panose="020F0502020204030204" pitchFamily="34" charset="0"/>
              </a:endParaRPr>
            </a:p>
          </p:txBody>
        </p:sp>
      </p:grpSp>
      <p:sp>
        <p:nvSpPr>
          <p:cNvPr id="9" name="AutoShape 9"/>
          <p:cNvSpPr/>
          <p:nvPr/>
        </p:nvSpPr>
        <p:spPr>
          <a:xfrm>
            <a:off x="1047166" y="8361167"/>
            <a:ext cx="6492240" cy="0"/>
          </a:xfrm>
          <a:prstGeom prst="line">
            <a:avLst/>
          </a:prstGeom>
          <a:ln w="85725"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sp>
        <p:nvSpPr>
          <p:cNvPr id="10" name="TextBox 10"/>
          <p:cNvSpPr txBox="1"/>
          <p:nvPr/>
        </p:nvSpPr>
        <p:spPr>
          <a:xfrm>
            <a:off x="1028700" y="5131368"/>
            <a:ext cx="5079733" cy="1569597"/>
          </a:xfrm>
          <a:prstGeom prst="rect">
            <a:avLst/>
          </a:prstGeom>
        </p:spPr>
        <p:txBody>
          <a:bodyPr lIns="0" tIns="0" rIns="0" bIns="0" rtlCol="0" anchor="t">
            <a:spAutoFit/>
          </a:bodyPr>
          <a:lstStyle/>
          <a:p>
            <a:pPr algn="l">
              <a:lnSpc>
                <a:spcPts val="4205"/>
              </a:lnSpc>
            </a:pPr>
            <a:r>
              <a:rPr lang="en-US" sz="3003" b="1" spc="294" dirty="0">
                <a:solidFill>
                  <a:srgbClr val="00285C"/>
                </a:solidFill>
                <a:latin typeface="Calibri" panose="020F0502020204030204" pitchFamily="34" charset="0"/>
                <a:ea typeface="Calibri (MS) Bold"/>
                <a:cs typeface="Calibri (MS) Bold"/>
                <a:sym typeface="Calibri (MS) Bold"/>
              </a:rPr>
              <a:t>Toronto Police Service</a:t>
            </a:r>
          </a:p>
          <a:p>
            <a:pPr algn="l">
              <a:lnSpc>
                <a:spcPts val="4205"/>
              </a:lnSpc>
            </a:pPr>
            <a:r>
              <a:rPr lang="en-US" sz="3003" spc="96" dirty="0">
                <a:solidFill>
                  <a:srgbClr val="00285C"/>
                </a:solidFill>
                <a:latin typeface="Calibri" panose="020F0502020204030204" pitchFamily="34" charset="0"/>
                <a:ea typeface="Calibri (MS)"/>
                <a:cs typeface="Calibri (MS)"/>
                <a:sym typeface="Calibri (MS)"/>
              </a:rPr>
              <a:t>Major Crime Indicators Open Data</a:t>
            </a:r>
          </a:p>
        </p:txBody>
      </p:sp>
      <p:sp>
        <p:nvSpPr>
          <p:cNvPr id="11" name="TextBox 11"/>
          <p:cNvSpPr txBox="1"/>
          <p:nvPr/>
        </p:nvSpPr>
        <p:spPr>
          <a:xfrm>
            <a:off x="1047166" y="7194515"/>
            <a:ext cx="8970781" cy="470000"/>
          </a:xfrm>
          <a:prstGeom prst="rect">
            <a:avLst/>
          </a:prstGeom>
        </p:spPr>
        <p:txBody>
          <a:bodyPr lIns="0" tIns="0" rIns="0" bIns="0" rtlCol="0" anchor="t">
            <a:spAutoFit/>
          </a:bodyPr>
          <a:lstStyle/>
          <a:p>
            <a:pPr algn="l">
              <a:lnSpc>
                <a:spcPts val="3925"/>
              </a:lnSpc>
            </a:pPr>
            <a:r>
              <a:rPr lang="en-US" sz="2803" spc="176" dirty="0">
                <a:solidFill>
                  <a:srgbClr val="000000"/>
                </a:solidFill>
                <a:latin typeface="Calibri" panose="020F0502020204030204" pitchFamily="34" charset="0"/>
                <a:ea typeface="Calibri (MS)"/>
                <a:cs typeface="Calibri (MS)"/>
                <a:sym typeface="Calibri (MS)"/>
              </a:rPr>
              <a:t>November 25, 2024</a:t>
            </a:r>
          </a:p>
        </p:txBody>
      </p:sp>
      <p:sp>
        <p:nvSpPr>
          <p:cNvPr id="12" name="AutoShape 12"/>
          <p:cNvSpPr/>
          <p:nvPr/>
        </p:nvSpPr>
        <p:spPr>
          <a:xfrm flipH="1" flipV="1">
            <a:off x="8966110" y="-1050221"/>
            <a:ext cx="10744200" cy="12793755"/>
          </a:xfrm>
          <a:prstGeom prst="arc">
            <a:avLst>
              <a:gd name="adj1" fmla="val 16200000"/>
              <a:gd name="adj2" fmla="val 5608479"/>
            </a:avLst>
          </a:prstGeom>
          <a:ln w="161925" cap="flat">
            <a:solidFill>
              <a:srgbClr val="01285C"/>
            </a:solidFill>
            <a:prstDash val="solid"/>
            <a:headEnd type="none" w="sm" len="sm"/>
            <a:tailEnd type="none" w="sm" len="sm"/>
          </a:ln>
        </p:spPr>
        <p:txBody>
          <a:bodyPr/>
          <a:lstStyle/>
          <a:p>
            <a:endParaRPr lang="en-US" dirty="0">
              <a:latin typeface="Calibri" panose="020F0502020204030204" pitchFamily="34" charset="0"/>
            </a:endParaRPr>
          </a:p>
        </p:txBody>
      </p:sp>
      <p:grpSp>
        <p:nvGrpSpPr>
          <p:cNvPr id="13" name="Group 13"/>
          <p:cNvGrpSpPr/>
          <p:nvPr/>
        </p:nvGrpSpPr>
        <p:grpSpPr>
          <a:xfrm>
            <a:off x="7084294" y="3464353"/>
            <a:ext cx="4049326" cy="404932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71450" cap="sq">
              <a:solidFill>
                <a:srgbClr val="0A2A5E"/>
              </a:solidFill>
              <a:prstDash val="solid"/>
              <a:miter/>
            </a:ln>
          </p:spPr>
          <p:txBody>
            <a:bodyPr/>
            <a:lstStyle/>
            <a:p>
              <a:endParaRPr lang="en-US" dirty="0">
                <a:latin typeface="Calibri" panose="020F0502020204030204" pitchFamily="34" charset="0"/>
              </a:endParaRPr>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sp>
        <p:nvSpPr>
          <p:cNvPr id="16" name="TextBox 16"/>
          <p:cNvSpPr txBox="1"/>
          <p:nvPr/>
        </p:nvSpPr>
        <p:spPr>
          <a:xfrm>
            <a:off x="1028700" y="297333"/>
            <a:ext cx="7577450" cy="4249881"/>
          </a:xfrm>
          <a:prstGeom prst="rect">
            <a:avLst/>
          </a:prstGeom>
        </p:spPr>
        <p:txBody>
          <a:bodyPr lIns="0" tIns="0" rIns="0" bIns="0" rtlCol="0" anchor="t">
            <a:spAutoFit/>
          </a:bodyPr>
          <a:lstStyle/>
          <a:p>
            <a:pPr algn="l">
              <a:lnSpc>
                <a:spcPts val="11843"/>
              </a:lnSpc>
            </a:pPr>
            <a:r>
              <a:rPr lang="en-US" sz="9551" b="1" dirty="0" err="1">
                <a:solidFill>
                  <a:srgbClr val="01285C"/>
                </a:solidFill>
                <a:latin typeface="Calibri" panose="020F0502020204030204" pitchFamily="34" charset="0"/>
                <a:ea typeface="Calibri (MS) Bold"/>
                <a:cs typeface="Calibri (MS) Bold"/>
                <a:sym typeface="Calibri (MS) Bold"/>
              </a:rPr>
              <a:t>SixSafety</a:t>
            </a:r>
            <a:r>
              <a:rPr lang="en-US" sz="9551" b="1" dirty="0">
                <a:solidFill>
                  <a:srgbClr val="01285C"/>
                </a:solidFill>
                <a:latin typeface="Calibri" panose="020F0502020204030204" pitchFamily="34" charset="0"/>
                <a:ea typeface="Calibri (MS) Bold"/>
                <a:cs typeface="Calibri (MS) Bold"/>
                <a:sym typeface="Calibri (MS) Bold"/>
              </a:rPr>
              <a:t>:</a:t>
            </a:r>
          </a:p>
          <a:p>
            <a:pPr algn="l">
              <a:lnSpc>
                <a:spcPts val="7235"/>
              </a:lnSpc>
            </a:pPr>
            <a:r>
              <a:rPr lang="en-US" sz="5834" b="1" dirty="0">
                <a:solidFill>
                  <a:srgbClr val="3E6CAB"/>
                </a:solidFill>
                <a:latin typeface="Calibri" panose="020F0502020204030204" pitchFamily="34" charset="0"/>
                <a:ea typeface="Calibri (MS) Bold"/>
                <a:cs typeface="Calibri (MS) Bold"/>
                <a:sym typeface="Calibri (MS) Bold"/>
              </a:rPr>
              <a:t>Empowering You and Your Community’s Safety</a:t>
            </a:r>
          </a:p>
        </p:txBody>
      </p:sp>
      <p:sp>
        <p:nvSpPr>
          <p:cNvPr id="17" name="Freeform 17"/>
          <p:cNvSpPr/>
          <p:nvPr/>
        </p:nvSpPr>
        <p:spPr>
          <a:xfrm>
            <a:off x="7979658" y="3983284"/>
            <a:ext cx="2258598" cy="3011464"/>
          </a:xfrm>
          <a:custGeom>
            <a:avLst/>
            <a:gdLst/>
            <a:ahLst/>
            <a:cxnLst/>
            <a:rect l="l" t="t" r="r" b="b"/>
            <a:pathLst>
              <a:path w="2258598" h="3011464">
                <a:moveTo>
                  <a:pt x="0" y="0"/>
                </a:moveTo>
                <a:lnTo>
                  <a:pt x="2258598" y="0"/>
                </a:lnTo>
                <a:lnTo>
                  <a:pt x="2258598" y="3011464"/>
                </a:lnTo>
                <a:lnTo>
                  <a:pt x="0" y="3011464"/>
                </a:lnTo>
                <a:lnTo>
                  <a:pt x="0" y="0"/>
                </a:lnTo>
                <a:close/>
              </a:path>
            </a:pathLst>
          </a:custGeom>
          <a:blipFill>
            <a:blip r:embed="rId3"/>
            <a:stretch>
              <a:fillRect l="-49055" t="-22322" r="-47527" b="-25115"/>
            </a:stretch>
          </a:blipFill>
        </p:spPr>
        <p:txBody>
          <a:bodyPr/>
          <a:lstStyle/>
          <a:p>
            <a:endParaRPr lang="en-US" dirty="0">
              <a:latin typeface="Calibri" panose="020F0502020204030204" pitchFamily="34" charset="0"/>
            </a:endParaRPr>
          </a:p>
        </p:txBody>
      </p:sp>
      <p:sp>
        <p:nvSpPr>
          <p:cNvPr id="19" name="TextBox 19"/>
          <p:cNvSpPr txBox="1"/>
          <p:nvPr/>
        </p:nvSpPr>
        <p:spPr>
          <a:xfrm>
            <a:off x="1047166" y="8789792"/>
            <a:ext cx="7265882" cy="1461939"/>
          </a:xfrm>
          <a:prstGeom prst="rect">
            <a:avLst/>
          </a:prstGeom>
        </p:spPr>
        <p:txBody>
          <a:bodyPr lIns="0" tIns="0" rIns="0" bIns="0" rtlCol="0" anchor="t">
            <a:spAutoFit/>
          </a:bodyPr>
          <a:lstStyle/>
          <a:p>
            <a:pPr algn="l">
              <a:lnSpc>
                <a:spcPts val="1920"/>
              </a:lnSpc>
            </a:pPr>
            <a:r>
              <a:rPr lang="en-US" sz="1600" i="1" dirty="0">
                <a:solidFill>
                  <a:srgbClr val="000000"/>
                </a:solidFill>
                <a:latin typeface="Calibri" panose="020F0502020204030204" pitchFamily="34" charset="0"/>
                <a:ea typeface="Calibri (MS) Italics"/>
                <a:cs typeface="Calibri (MS) Italics"/>
                <a:sym typeface="Calibri (MS) Italics"/>
              </a:rPr>
              <a:t>“The work we submitted as part of this assignment is original, and due credit is given to others where appropriate. We  accept and acknowledge that that each member of our team is equally responsible for if the assignment found to be plagiarized in any way, and we will be subject to school’s Academic Integrity policy”</a:t>
            </a:r>
          </a:p>
          <a:p>
            <a:pPr algn="l">
              <a:lnSpc>
                <a:spcPts val="1920"/>
              </a:lnSpc>
            </a:pPr>
            <a:endParaRPr lang="en-US" sz="1600" i="1" dirty="0">
              <a:solidFill>
                <a:srgbClr val="000000"/>
              </a:solidFill>
              <a:latin typeface="Calibri" panose="020F0502020204030204" pitchFamily="34" charset="0"/>
              <a:ea typeface="Calibri (MS) Italics"/>
              <a:cs typeface="Calibri (MS) Italics"/>
              <a:sym typeface="Calibri (MS) Italics"/>
            </a:endParaRPr>
          </a:p>
          <a:p>
            <a:pPr algn="l">
              <a:lnSpc>
                <a:spcPts val="1920"/>
              </a:lnSpc>
            </a:pPr>
            <a:endParaRPr lang="en-US" sz="1600" i="1" dirty="0">
              <a:solidFill>
                <a:srgbClr val="000000"/>
              </a:solidFill>
              <a:latin typeface="Calibri" panose="020F0502020204030204" pitchFamily="34" charset="0"/>
              <a:ea typeface="Calibri (MS) Italics"/>
              <a:cs typeface="Calibri (MS) Italics"/>
              <a:sym typeface="Calibri (MS) Italics"/>
            </a:endParaRPr>
          </a:p>
        </p:txBody>
      </p:sp>
      <p:sp>
        <p:nvSpPr>
          <p:cNvPr id="20" name="TextBox 20"/>
          <p:cNvSpPr txBox="1"/>
          <p:nvPr/>
        </p:nvSpPr>
        <p:spPr>
          <a:xfrm>
            <a:off x="14185620" y="8143445"/>
            <a:ext cx="3260132" cy="1846659"/>
          </a:xfrm>
          <a:prstGeom prst="rect">
            <a:avLst/>
          </a:prstGeom>
        </p:spPr>
        <p:txBody>
          <a:bodyPr lIns="0" tIns="0" rIns="0" bIns="0" rtlCol="0" anchor="t">
            <a:spAutoFit/>
          </a:bodyPr>
          <a:lstStyle/>
          <a:p>
            <a:pPr algn="r">
              <a:lnSpc>
                <a:spcPts val="1760"/>
              </a:lnSpc>
            </a:pPr>
            <a:r>
              <a:rPr lang="en-US" sz="1600" dirty="0">
                <a:solidFill>
                  <a:srgbClr val="000000"/>
                </a:solidFill>
                <a:latin typeface="Calibri" panose="020F0502020204030204" pitchFamily="34" charset="0"/>
                <a:ea typeface="Calibri (MS)"/>
                <a:cs typeface="Calibri (MS)"/>
                <a:sym typeface="Calibri (MS)"/>
              </a:rPr>
              <a:t>MMAI 5040 - Section U</a:t>
            </a:r>
          </a:p>
          <a:p>
            <a:pPr algn="r">
              <a:lnSpc>
                <a:spcPts val="1760"/>
              </a:lnSpc>
            </a:pPr>
            <a:r>
              <a:rPr lang="en-US" sz="1600" dirty="0">
                <a:solidFill>
                  <a:srgbClr val="000000"/>
                </a:solidFill>
                <a:latin typeface="Calibri" panose="020F0502020204030204" pitchFamily="34" charset="0"/>
                <a:ea typeface="Calibri (MS)"/>
                <a:cs typeface="Calibri (MS)"/>
                <a:sym typeface="Calibri (MS)"/>
              </a:rPr>
              <a:t>Allan Galli Francis (216359069) </a:t>
            </a:r>
          </a:p>
          <a:p>
            <a:pPr algn="r">
              <a:lnSpc>
                <a:spcPts val="1760"/>
              </a:lnSpc>
            </a:pPr>
            <a:r>
              <a:rPr lang="en-US" sz="1600" dirty="0" err="1">
                <a:solidFill>
                  <a:srgbClr val="000000"/>
                </a:solidFill>
                <a:latin typeface="Calibri" panose="020F0502020204030204" pitchFamily="34" charset="0"/>
                <a:ea typeface="Calibri (MS)"/>
                <a:cs typeface="Calibri (MS)"/>
                <a:sym typeface="Calibri (MS)"/>
              </a:rPr>
              <a:t>Bailie</a:t>
            </a:r>
            <a:r>
              <a:rPr lang="en-US" sz="1600" dirty="0">
                <a:solidFill>
                  <a:srgbClr val="000000"/>
                </a:solidFill>
                <a:latin typeface="Calibri" panose="020F0502020204030204" pitchFamily="34" charset="0"/>
                <a:ea typeface="Calibri (MS)"/>
                <a:cs typeface="Calibri (MS)"/>
                <a:sym typeface="Calibri (MS)"/>
              </a:rPr>
              <a:t> Geddes (220856316)</a:t>
            </a:r>
          </a:p>
          <a:p>
            <a:pPr algn="r">
              <a:lnSpc>
                <a:spcPts val="1760"/>
              </a:lnSpc>
            </a:pPr>
            <a:r>
              <a:rPr lang="en-US" sz="1600" dirty="0">
                <a:solidFill>
                  <a:srgbClr val="000000"/>
                </a:solidFill>
                <a:latin typeface="Calibri" panose="020F0502020204030204" pitchFamily="34" charset="0"/>
                <a:ea typeface="Calibri (MS)"/>
                <a:cs typeface="Calibri (MS)"/>
                <a:sym typeface="Calibri (MS)"/>
              </a:rPr>
              <a:t>Christine Tang (214151401)</a:t>
            </a:r>
          </a:p>
          <a:p>
            <a:pPr algn="r">
              <a:lnSpc>
                <a:spcPts val="1760"/>
              </a:lnSpc>
            </a:pPr>
            <a:r>
              <a:rPr lang="en-US" sz="1600" dirty="0">
                <a:solidFill>
                  <a:srgbClr val="000000"/>
                </a:solidFill>
                <a:latin typeface="Calibri" panose="020F0502020204030204" pitchFamily="34" charset="0"/>
                <a:ea typeface="Calibri (MS)"/>
                <a:cs typeface="Calibri (MS)"/>
                <a:sym typeface="Calibri (MS)"/>
              </a:rPr>
              <a:t>Ethan Hu (221362249)</a:t>
            </a:r>
          </a:p>
          <a:p>
            <a:pPr algn="r">
              <a:lnSpc>
                <a:spcPts val="1760"/>
              </a:lnSpc>
            </a:pPr>
            <a:r>
              <a:rPr lang="en-US" sz="1600" dirty="0">
                <a:solidFill>
                  <a:srgbClr val="000000"/>
                </a:solidFill>
                <a:latin typeface="Calibri" panose="020F0502020204030204" pitchFamily="34" charset="0"/>
                <a:ea typeface="Calibri (MS)"/>
                <a:cs typeface="Calibri (MS)"/>
                <a:sym typeface="Calibri (MS)"/>
              </a:rPr>
              <a:t>Numan </a:t>
            </a:r>
            <a:r>
              <a:rPr lang="en-US" sz="1600" dirty="0" err="1">
                <a:solidFill>
                  <a:srgbClr val="000000"/>
                </a:solidFill>
                <a:latin typeface="Calibri" panose="020F0502020204030204" pitchFamily="34" charset="0"/>
                <a:ea typeface="Calibri (MS)"/>
                <a:cs typeface="Calibri (MS)"/>
                <a:sym typeface="Calibri (MS)"/>
              </a:rPr>
              <a:t>Ekrekli</a:t>
            </a:r>
            <a:r>
              <a:rPr lang="en-US" sz="1600" dirty="0">
                <a:solidFill>
                  <a:srgbClr val="000000"/>
                </a:solidFill>
                <a:latin typeface="Calibri" panose="020F0502020204030204" pitchFamily="34" charset="0"/>
                <a:ea typeface="Calibri (MS)"/>
                <a:cs typeface="Calibri (MS)"/>
                <a:sym typeface="Calibri (MS)"/>
              </a:rPr>
              <a:t> (212727053)</a:t>
            </a:r>
          </a:p>
          <a:p>
            <a:pPr algn="r">
              <a:lnSpc>
                <a:spcPts val="1760"/>
              </a:lnSpc>
            </a:pPr>
            <a:r>
              <a:rPr lang="en-US" sz="1600" dirty="0">
                <a:solidFill>
                  <a:srgbClr val="000000"/>
                </a:solidFill>
                <a:latin typeface="Calibri" panose="020F0502020204030204" pitchFamily="34" charset="0"/>
                <a:ea typeface="Calibri (MS)"/>
                <a:cs typeface="Calibri (MS)"/>
                <a:sym typeface="Calibri (MS)"/>
              </a:rPr>
              <a:t>Zachary Kulik (217128158)</a:t>
            </a:r>
          </a:p>
          <a:p>
            <a:pPr algn="r">
              <a:lnSpc>
                <a:spcPts val="1760"/>
              </a:lnSpc>
            </a:pPr>
            <a:endParaRPr lang="en-US" sz="1600" dirty="0">
              <a:solidFill>
                <a:srgbClr val="000000"/>
              </a:solidFill>
              <a:latin typeface="Calibri" panose="020F0502020204030204" pitchFamily="34" charset="0"/>
              <a:ea typeface="Calibri (MS)"/>
              <a:cs typeface="Calibri (MS)"/>
              <a:sym typeface="Calibri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42866" y="3150654"/>
            <a:ext cx="4980624" cy="6364055"/>
          </a:xfrm>
          <a:prstGeom prst="rect">
            <a:avLst/>
          </a:prstGeom>
          <a:solidFill>
            <a:srgbClr val="E7A823">
              <a:alpha val="9804"/>
            </a:srgbClr>
          </a:solidFill>
          <a:ln cap="sq">
            <a:noFill/>
            <a:prstDash val="solid"/>
            <a:miter/>
          </a:ln>
        </p:spPr>
        <p:txBody>
          <a:bodyPr/>
          <a:lstStyle/>
          <a:p>
            <a:endParaRPr lang="en-US" dirty="0">
              <a:latin typeface="Calibri" panose="020F0502020204030204" pitchFamily="34" charset="0"/>
            </a:endParaRPr>
          </a:p>
        </p:txBody>
      </p:sp>
      <p:sp>
        <p:nvSpPr>
          <p:cNvPr id="3" name="AutoShape 3"/>
          <p:cNvSpPr/>
          <p:nvPr/>
        </p:nvSpPr>
        <p:spPr>
          <a:xfrm>
            <a:off x="5717167" y="3122511"/>
            <a:ext cx="6468873" cy="6364055"/>
          </a:xfrm>
          <a:prstGeom prst="rect">
            <a:avLst/>
          </a:prstGeom>
          <a:solidFill>
            <a:srgbClr val="E7A823">
              <a:alpha val="9804"/>
            </a:srgbClr>
          </a:solidFill>
          <a:ln cap="sq">
            <a:noFill/>
            <a:prstDash val="solid"/>
            <a:miter/>
          </a:ln>
        </p:spPr>
        <p:txBody>
          <a:bodyPr/>
          <a:lstStyle/>
          <a:p>
            <a:endParaRPr lang="en-US" dirty="0">
              <a:latin typeface="Calibri" panose="020F0502020204030204" pitchFamily="34" charset="0"/>
            </a:endParaRPr>
          </a:p>
        </p:txBody>
      </p:sp>
      <p:sp>
        <p:nvSpPr>
          <p:cNvPr id="4" name="AutoShape 4"/>
          <p:cNvSpPr/>
          <p:nvPr/>
        </p:nvSpPr>
        <p:spPr>
          <a:xfrm>
            <a:off x="12376540" y="3150654"/>
            <a:ext cx="5280782" cy="6364055"/>
          </a:xfrm>
          <a:prstGeom prst="rect">
            <a:avLst/>
          </a:prstGeom>
          <a:solidFill>
            <a:srgbClr val="E7A823">
              <a:alpha val="9804"/>
            </a:srgbClr>
          </a:solidFill>
          <a:ln cap="sq">
            <a:noFill/>
            <a:prstDash val="solid"/>
            <a:miter/>
          </a:ln>
        </p:spPr>
        <p:txBody>
          <a:bodyPr/>
          <a:lstStyle/>
          <a:p>
            <a:endParaRPr lang="en-US" dirty="0">
              <a:latin typeface="Calibri" panose="020F0502020204030204" pitchFamily="34" charset="0"/>
            </a:endParaRPr>
          </a:p>
        </p:txBody>
      </p:sp>
      <p:sp>
        <p:nvSpPr>
          <p:cNvPr id="5" name="AutoShape 5"/>
          <p:cNvSpPr/>
          <p:nvPr/>
        </p:nvSpPr>
        <p:spPr>
          <a:xfrm>
            <a:off x="542866" y="3122511"/>
            <a:ext cx="4980624" cy="0"/>
          </a:xfrm>
          <a:prstGeom prst="line">
            <a:avLst/>
          </a:prstGeom>
          <a:ln w="5715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sp>
        <p:nvSpPr>
          <p:cNvPr id="6" name="AutoShape 6"/>
          <p:cNvSpPr/>
          <p:nvPr/>
        </p:nvSpPr>
        <p:spPr>
          <a:xfrm>
            <a:off x="5717167" y="3093936"/>
            <a:ext cx="6468873" cy="28575"/>
          </a:xfrm>
          <a:prstGeom prst="line">
            <a:avLst/>
          </a:prstGeom>
          <a:ln w="5715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nvGrpSpPr>
          <p:cNvPr id="7" name="Group 7"/>
          <p:cNvGrpSpPr/>
          <p:nvPr/>
        </p:nvGrpSpPr>
        <p:grpSpPr>
          <a:xfrm>
            <a:off x="505655" y="53152"/>
            <a:ext cx="8409745" cy="1328727"/>
            <a:chOff x="0" y="-304800"/>
            <a:chExt cx="11381414" cy="1771637"/>
          </a:xfrm>
        </p:grpSpPr>
        <p:sp>
          <p:nvSpPr>
            <p:cNvPr id="8" name="TextBox 8"/>
            <p:cNvSpPr txBox="1"/>
            <p:nvPr/>
          </p:nvSpPr>
          <p:spPr>
            <a:xfrm>
              <a:off x="0" y="-304800"/>
              <a:ext cx="11381414" cy="1685078"/>
            </a:xfrm>
            <a:prstGeom prst="rect">
              <a:avLst/>
            </a:prstGeom>
          </p:spPr>
          <p:txBody>
            <a:bodyPr lIns="0" tIns="0" rIns="0" bIns="0" rtlCol="0" anchor="t">
              <a:spAutoFit/>
            </a:bodyPr>
            <a:lstStyle/>
            <a:p>
              <a:pPr marL="0" lvl="0" indent="0" algn="ctr">
                <a:lnSpc>
                  <a:spcPts val="10500"/>
                </a:lnSpc>
                <a:spcBef>
                  <a:spcPct val="0"/>
                </a:spcBef>
              </a:pPr>
              <a:r>
                <a:rPr lang="en-US" sz="7500" b="1" dirty="0">
                  <a:solidFill>
                    <a:srgbClr val="00285C"/>
                  </a:solidFill>
                  <a:latin typeface="Calibri" panose="020F0502020204030204" pitchFamily="34" charset="0"/>
                  <a:ea typeface="Calibri (MS) Bold"/>
                  <a:cs typeface="Calibri (MS) Bold"/>
                  <a:sym typeface="Calibri (MS) Bold"/>
                </a:rPr>
                <a:t>Modeling  Evaluation</a:t>
              </a:r>
            </a:p>
          </p:txBody>
        </p:sp>
        <p:sp>
          <p:nvSpPr>
            <p:cNvPr id="9" name="AutoShape 9"/>
            <p:cNvSpPr/>
            <p:nvPr/>
          </p:nvSpPr>
          <p:spPr>
            <a:xfrm>
              <a:off x="0" y="1466837"/>
              <a:ext cx="11381414" cy="0"/>
            </a:xfrm>
            <a:prstGeom prst="line">
              <a:avLst/>
            </a:prstGeom>
            <a:ln w="11430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grpSp>
        <p:nvGrpSpPr>
          <p:cNvPr id="10" name="Group 10"/>
          <p:cNvGrpSpPr/>
          <p:nvPr/>
        </p:nvGrpSpPr>
        <p:grpSpPr>
          <a:xfrm>
            <a:off x="15334118" y="186030"/>
            <a:ext cx="2758142" cy="1334436"/>
            <a:chOff x="0" y="0"/>
            <a:chExt cx="3677523" cy="1779248"/>
          </a:xfrm>
        </p:grpSpPr>
        <p:sp>
          <p:nvSpPr>
            <p:cNvPr id="11" name="Freeform 11"/>
            <p:cNvSpPr/>
            <p:nvPr/>
          </p:nvSpPr>
          <p:spPr>
            <a:xfrm>
              <a:off x="2481327" y="151546"/>
              <a:ext cx="1196196" cy="1362555"/>
            </a:xfrm>
            <a:custGeom>
              <a:avLst/>
              <a:gdLst/>
              <a:ahLst/>
              <a:cxnLst/>
              <a:rect l="l" t="t" r="r" b="b"/>
              <a:pathLst>
                <a:path w="1196196" h="1362555">
                  <a:moveTo>
                    <a:pt x="0" y="0"/>
                  </a:moveTo>
                  <a:lnTo>
                    <a:pt x="1196196" y="0"/>
                  </a:lnTo>
                  <a:lnTo>
                    <a:pt x="1196196" y="1362554"/>
                  </a:lnTo>
                  <a:lnTo>
                    <a:pt x="0" y="1362554"/>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
          <p:nvSpPr>
            <p:cNvPr id="12" name="Freeform 12"/>
            <p:cNvSpPr/>
            <p:nvPr/>
          </p:nvSpPr>
          <p:spPr>
            <a:xfrm>
              <a:off x="0" y="0"/>
              <a:ext cx="1334436" cy="1779248"/>
            </a:xfrm>
            <a:custGeom>
              <a:avLst/>
              <a:gdLst/>
              <a:ahLst/>
              <a:cxnLst/>
              <a:rect l="l" t="t" r="r" b="b"/>
              <a:pathLst>
                <a:path w="1334436" h="1779248">
                  <a:moveTo>
                    <a:pt x="0" y="0"/>
                  </a:moveTo>
                  <a:lnTo>
                    <a:pt x="1334436" y="0"/>
                  </a:lnTo>
                  <a:lnTo>
                    <a:pt x="1334436" y="1779248"/>
                  </a:lnTo>
                  <a:lnTo>
                    <a:pt x="0" y="1779248"/>
                  </a:lnTo>
                  <a:lnTo>
                    <a:pt x="0" y="0"/>
                  </a:lnTo>
                  <a:close/>
                </a:path>
              </a:pathLst>
            </a:custGeom>
            <a:blipFill>
              <a:blip r:embed="rId4"/>
              <a:stretch>
                <a:fillRect l="-49055" t="-22322" r="-47527" b="-25115"/>
              </a:stretch>
            </a:blipFill>
          </p:spPr>
          <p:txBody>
            <a:bodyPr/>
            <a:lstStyle/>
            <a:p>
              <a:endParaRPr lang="en-US" dirty="0">
                <a:latin typeface="Calibri" panose="020F0502020204030204" pitchFamily="34" charset="0"/>
              </a:endParaRPr>
            </a:p>
          </p:txBody>
        </p:sp>
        <p:sp>
          <p:nvSpPr>
            <p:cNvPr id="13" name="Freeform 13"/>
            <p:cNvSpPr/>
            <p:nvPr/>
          </p:nvSpPr>
          <p:spPr>
            <a:xfrm>
              <a:off x="1614146" y="496334"/>
              <a:ext cx="674204" cy="672979"/>
            </a:xfrm>
            <a:custGeom>
              <a:avLst/>
              <a:gdLst/>
              <a:ahLst/>
              <a:cxnLst/>
              <a:rect l="l" t="t" r="r" b="b"/>
              <a:pathLst>
                <a:path w="674204" h="672979">
                  <a:moveTo>
                    <a:pt x="0" y="0"/>
                  </a:moveTo>
                  <a:lnTo>
                    <a:pt x="674204" y="0"/>
                  </a:lnTo>
                  <a:lnTo>
                    <a:pt x="674204" y="672978"/>
                  </a:lnTo>
                  <a:lnTo>
                    <a:pt x="0" y="672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Calibri" panose="020F0502020204030204" pitchFamily="34" charset="0"/>
              </a:endParaRPr>
            </a:p>
          </p:txBody>
        </p:sp>
      </p:grpSp>
      <p:grpSp>
        <p:nvGrpSpPr>
          <p:cNvPr id="14" name="Group 14"/>
          <p:cNvGrpSpPr/>
          <p:nvPr/>
        </p:nvGrpSpPr>
        <p:grpSpPr>
          <a:xfrm>
            <a:off x="4495800" y="752786"/>
            <a:ext cx="123514" cy="12351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85C"/>
            </a:solidFill>
          </p:spPr>
          <p:txBody>
            <a:bodyPr/>
            <a:lstStyle/>
            <a:p>
              <a:endParaRPr lang="en-US" dirty="0">
                <a:latin typeface="Calibri" panose="020F0502020204030204" pitchFamily="34" charset="0"/>
              </a:endParaRPr>
            </a:p>
          </p:txBody>
        </p:sp>
        <p:sp>
          <p:nvSpPr>
            <p:cNvPr id="16" name="TextBox 16"/>
            <p:cNvSpPr txBox="1"/>
            <p:nvPr/>
          </p:nvSpPr>
          <p:spPr>
            <a:xfrm>
              <a:off x="76200" y="-9525"/>
              <a:ext cx="660400" cy="746125"/>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sp>
        <p:nvSpPr>
          <p:cNvPr id="17" name="Freeform 17"/>
          <p:cNvSpPr/>
          <p:nvPr/>
        </p:nvSpPr>
        <p:spPr>
          <a:xfrm>
            <a:off x="6525220" y="1865888"/>
            <a:ext cx="873829" cy="1060941"/>
          </a:xfrm>
          <a:custGeom>
            <a:avLst/>
            <a:gdLst/>
            <a:ahLst/>
            <a:cxnLst/>
            <a:rect l="l" t="t" r="r" b="b"/>
            <a:pathLst>
              <a:path w="873829" h="1060941">
                <a:moveTo>
                  <a:pt x="0" y="0"/>
                </a:moveTo>
                <a:lnTo>
                  <a:pt x="873829" y="0"/>
                </a:lnTo>
                <a:lnTo>
                  <a:pt x="873829" y="1060941"/>
                </a:lnTo>
                <a:lnTo>
                  <a:pt x="0" y="106094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dirty="0">
              <a:latin typeface="Calibri" panose="020F0502020204030204" pitchFamily="34" charset="0"/>
            </a:endParaRPr>
          </a:p>
        </p:txBody>
      </p:sp>
      <p:sp>
        <p:nvSpPr>
          <p:cNvPr id="18" name="Freeform 18"/>
          <p:cNvSpPr/>
          <p:nvPr/>
        </p:nvSpPr>
        <p:spPr>
          <a:xfrm>
            <a:off x="12574129" y="1865888"/>
            <a:ext cx="981315" cy="1055178"/>
          </a:xfrm>
          <a:custGeom>
            <a:avLst/>
            <a:gdLst/>
            <a:ahLst/>
            <a:cxnLst/>
            <a:rect l="l" t="t" r="r" b="b"/>
            <a:pathLst>
              <a:path w="981315" h="1055178">
                <a:moveTo>
                  <a:pt x="0" y="0"/>
                </a:moveTo>
                <a:lnTo>
                  <a:pt x="981315" y="0"/>
                </a:lnTo>
                <a:lnTo>
                  <a:pt x="981315" y="1055178"/>
                </a:lnTo>
                <a:lnTo>
                  <a:pt x="0" y="10551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latin typeface="Calibri" panose="020F0502020204030204" pitchFamily="34" charset="0"/>
            </a:endParaRPr>
          </a:p>
        </p:txBody>
      </p:sp>
      <p:sp>
        <p:nvSpPr>
          <p:cNvPr id="19" name="Freeform 19"/>
          <p:cNvSpPr/>
          <p:nvPr/>
        </p:nvSpPr>
        <p:spPr>
          <a:xfrm>
            <a:off x="776959" y="1865888"/>
            <a:ext cx="935083" cy="993448"/>
          </a:xfrm>
          <a:custGeom>
            <a:avLst/>
            <a:gdLst/>
            <a:ahLst/>
            <a:cxnLst/>
            <a:rect l="l" t="t" r="r" b="b"/>
            <a:pathLst>
              <a:path w="935083" h="993448">
                <a:moveTo>
                  <a:pt x="0" y="0"/>
                </a:moveTo>
                <a:lnTo>
                  <a:pt x="935083" y="0"/>
                </a:lnTo>
                <a:lnTo>
                  <a:pt x="935083" y="993448"/>
                </a:lnTo>
                <a:lnTo>
                  <a:pt x="0" y="9934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latin typeface="Calibri" panose="020F0502020204030204" pitchFamily="34" charset="0"/>
            </a:endParaRPr>
          </a:p>
        </p:txBody>
      </p:sp>
      <p:sp>
        <p:nvSpPr>
          <p:cNvPr id="20" name="TextBox 20"/>
          <p:cNvSpPr txBox="1"/>
          <p:nvPr/>
        </p:nvSpPr>
        <p:spPr>
          <a:xfrm>
            <a:off x="6233212" y="3442970"/>
            <a:ext cx="5456156" cy="4802020"/>
          </a:xfrm>
          <a:prstGeom prst="rect">
            <a:avLst/>
          </a:prstGeom>
        </p:spPr>
        <p:txBody>
          <a:bodyPr lIns="0" tIns="0" rIns="0" bIns="0" rtlCol="0" anchor="t">
            <a:spAutoFit/>
          </a:bodyPr>
          <a:lstStyle/>
          <a:p>
            <a:pPr algn="l">
              <a:lnSpc>
                <a:spcPts val="2869"/>
              </a:lnSpc>
            </a:pPr>
            <a:r>
              <a:rPr lang="en-US" sz="2049" b="1" dirty="0">
                <a:solidFill>
                  <a:srgbClr val="000000"/>
                </a:solidFill>
                <a:latin typeface="Calibri" panose="020F0502020204030204" pitchFamily="34" charset="0"/>
                <a:ea typeface="Calibri (MS) Bold"/>
                <a:cs typeface="Calibri (MS) Bold"/>
                <a:sym typeface="Calibri (MS) Bold"/>
              </a:rPr>
              <a:t>Knowledge Gaps: </a:t>
            </a:r>
            <a:r>
              <a:rPr lang="en-US" sz="2049" dirty="0">
                <a:solidFill>
                  <a:srgbClr val="000000"/>
                </a:solidFill>
                <a:latin typeface="Calibri" panose="020F0502020204030204" pitchFamily="34" charset="0"/>
                <a:ea typeface="Calibri (MS)"/>
                <a:cs typeface="Calibri (MS)"/>
                <a:sym typeface="Calibri (MS)"/>
              </a:rPr>
              <a:t>Plan quality improves with domain expert input on documents</a:t>
            </a:r>
          </a:p>
          <a:p>
            <a:pPr algn="l">
              <a:lnSpc>
                <a:spcPts val="2869"/>
              </a:lnSpc>
            </a:pPr>
            <a:endParaRPr lang="en-US" sz="2049" dirty="0">
              <a:solidFill>
                <a:srgbClr val="000000"/>
              </a:solidFill>
              <a:latin typeface="Calibri" panose="020F0502020204030204" pitchFamily="34" charset="0"/>
              <a:ea typeface="Calibri (MS)"/>
              <a:cs typeface="Calibri (MS)"/>
              <a:sym typeface="Calibri (MS)"/>
            </a:endParaRPr>
          </a:p>
          <a:p>
            <a:pPr algn="l">
              <a:lnSpc>
                <a:spcPts val="2869"/>
              </a:lnSpc>
            </a:pPr>
            <a:r>
              <a:rPr lang="en-US" sz="2049" b="1" dirty="0">
                <a:solidFill>
                  <a:srgbClr val="000000"/>
                </a:solidFill>
                <a:latin typeface="Calibri" panose="020F0502020204030204" pitchFamily="34" charset="0"/>
                <a:ea typeface="Calibri (MS) Bold"/>
                <a:cs typeface="Calibri (MS) Bold"/>
                <a:sym typeface="Calibri (MS) Bold"/>
              </a:rPr>
              <a:t>Prioritizing Precision Over Recall: </a:t>
            </a:r>
            <a:r>
              <a:rPr lang="en-US" sz="2049" dirty="0">
                <a:solidFill>
                  <a:srgbClr val="000000"/>
                </a:solidFill>
                <a:latin typeface="Calibri" panose="020F0502020204030204" pitchFamily="34" charset="0"/>
                <a:ea typeface="Calibri (MS)"/>
                <a:cs typeface="Calibri (MS)"/>
                <a:sym typeface="Calibri (MS)"/>
              </a:rPr>
              <a:t> Build trust by  providing relevant documents; trade-off of missing some information about crimes or areas</a:t>
            </a:r>
          </a:p>
          <a:p>
            <a:pPr algn="l">
              <a:lnSpc>
                <a:spcPts val="2869"/>
              </a:lnSpc>
            </a:pPr>
            <a:endParaRPr lang="en-US" sz="2049" dirty="0">
              <a:solidFill>
                <a:srgbClr val="000000"/>
              </a:solidFill>
              <a:latin typeface="Calibri" panose="020F0502020204030204" pitchFamily="34" charset="0"/>
              <a:ea typeface="Calibri (MS)"/>
              <a:cs typeface="Calibri (MS)"/>
              <a:sym typeface="Calibri (MS)"/>
            </a:endParaRPr>
          </a:p>
          <a:p>
            <a:pPr algn="l">
              <a:lnSpc>
                <a:spcPts val="2869"/>
              </a:lnSpc>
            </a:pPr>
            <a:r>
              <a:rPr lang="en-US" sz="2049" b="1" dirty="0">
                <a:solidFill>
                  <a:srgbClr val="000000"/>
                </a:solidFill>
                <a:latin typeface="Calibri" panose="020F0502020204030204" pitchFamily="34" charset="0"/>
                <a:ea typeface="Calibri (MS) Bold"/>
                <a:cs typeface="Calibri (MS) Bold"/>
                <a:sym typeface="Calibri (MS) Bold"/>
              </a:rPr>
              <a:t>Cost: </a:t>
            </a:r>
            <a:r>
              <a:rPr lang="en-US" sz="2049" dirty="0">
                <a:solidFill>
                  <a:schemeClr val="tx2"/>
                </a:solidFill>
                <a:latin typeface="Calibri" panose="020F0502020204030204" pitchFamily="34" charset="0"/>
                <a:ea typeface="Calibri (MS)"/>
                <a:cs typeface="Calibri (MS)"/>
                <a:sym typeface="Calibri (MS)"/>
              </a:rPr>
              <a:t>$0.21 CAD per plan, ~1 minute latency</a:t>
            </a:r>
            <a:r>
              <a:rPr lang="en-US" sz="2049" dirty="0">
                <a:solidFill>
                  <a:srgbClr val="000000"/>
                </a:solidFill>
                <a:latin typeface="Calibri" panose="020F0502020204030204" pitchFamily="34" charset="0"/>
                <a:ea typeface="Calibri (MS)"/>
                <a:cs typeface="Calibri (MS)"/>
                <a:sym typeface="Calibri (MS)"/>
              </a:rPr>
              <a:t>. </a:t>
            </a:r>
          </a:p>
          <a:p>
            <a:pPr algn="l">
              <a:lnSpc>
                <a:spcPts val="2869"/>
              </a:lnSpc>
            </a:pPr>
            <a:r>
              <a:rPr lang="en-US" sz="2049" dirty="0">
                <a:solidFill>
                  <a:srgbClr val="000000"/>
                </a:solidFill>
                <a:latin typeface="Calibri" panose="020F0502020204030204" pitchFamily="34" charset="0"/>
                <a:ea typeface="Calibri (MS)"/>
                <a:cs typeface="Calibri (MS)"/>
                <a:sym typeface="Calibri (MS)"/>
              </a:rPr>
              <a:t>There are future opportunities to optimize</a:t>
            </a:r>
          </a:p>
          <a:p>
            <a:pPr algn="l">
              <a:lnSpc>
                <a:spcPts val="2869"/>
              </a:lnSpc>
            </a:pPr>
            <a:endParaRPr lang="en-US" sz="2049" dirty="0">
              <a:solidFill>
                <a:srgbClr val="000000"/>
              </a:solidFill>
              <a:latin typeface="Calibri" panose="020F0502020204030204" pitchFamily="34" charset="0"/>
              <a:ea typeface="Calibri (MS)"/>
              <a:cs typeface="Calibri (MS)"/>
              <a:sym typeface="Calibri (MS)"/>
            </a:endParaRPr>
          </a:p>
          <a:p>
            <a:pPr algn="l">
              <a:lnSpc>
                <a:spcPts val="2869"/>
              </a:lnSpc>
              <a:spcBef>
                <a:spcPct val="0"/>
              </a:spcBef>
            </a:pPr>
            <a:r>
              <a:rPr lang="en-US" sz="2049" b="1" dirty="0">
                <a:solidFill>
                  <a:srgbClr val="000000"/>
                </a:solidFill>
                <a:latin typeface="Calibri" panose="020F0502020204030204" pitchFamily="34" charset="0"/>
                <a:ea typeface="Calibri (MS) Bold"/>
                <a:cs typeface="Calibri (MS) Bold"/>
                <a:sym typeface="Calibri (MS) Bold"/>
              </a:rPr>
              <a:t>LLM</a:t>
            </a:r>
            <a:r>
              <a:rPr lang="en-US" sz="2049" dirty="0">
                <a:solidFill>
                  <a:srgbClr val="000000"/>
                </a:solidFill>
                <a:latin typeface="Calibri" panose="020F0502020204030204" pitchFamily="34" charset="0"/>
                <a:ea typeface="Calibri (MS)"/>
                <a:cs typeface="Calibri (MS)"/>
                <a:sym typeface="Calibri (MS)"/>
              </a:rPr>
              <a:t> </a:t>
            </a:r>
            <a:r>
              <a:rPr lang="en-US" sz="2049" b="1" dirty="0">
                <a:solidFill>
                  <a:srgbClr val="000000"/>
                </a:solidFill>
                <a:latin typeface="Calibri" panose="020F0502020204030204" pitchFamily="34" charset="0"/>
                <a:ea typeface="Calibri (MS) Bold"/>
                <a:cs typeface="Calibri (MS) Bold"/>
                <a:sym typeface="Calibri (MS) Bold"/>
              </a:rPr>
              <a:t>Hallucination: </a:t>
            </a:r>
            <a:r>
              <a:rPr lang="en-US" sz="2049" dirty="0">
                <a:solidFill>
                  <a:srgbClr val="000000"/>
                </a:solidFill>
                <a:latin typeface="Calibri" panose="020F0502020204030204" pitchFamily="34" charset="0"/>
                <a:ea typeface="Calibri (MS)"/>
                <a:cs typeface="Calibri (MS)"/>
                <a:sym typeface="Calibri (MS)"/>
              </a:rPr>
              <a:t>Incorrect output will affect plan quality. Improved prompting and retrieval techniques may reduce issues</a:t>
            </a:r>
          </a:p>
        </p:txBody>
      </p:sp>
      <p:sp>
        <p:nvSpPr>
          <p:cNvPr id="21" name="AutoShape 21"/>
          <p:cNvSpPr/>
          <p:nvPr/>
        </p:nvSpPr>
        <p:spPr>
          <a:xfrm flipV="1">
            <a:off x="12368103" y="3122511"/>
            <a:ext cx="5289219" cy="0"/>
          </a:xfrm>
          <a:prstGeom prst="line">
            <a:avLst/>
          </a:prstGeom>
          <a:ln w="5715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sp>
        <p:nvSpPr>
          <p:cNvPr id="22" name="TextBox 22"/>
          <p:cNvSpPr txBox="1"/>
          <p:nvPr/>
        </p:nvSpPr>
        <p:spPr>
          <a:xfrm>
            <a:off x="1864442" y="2110312"/>
            <a:ext cx="3773172" cy="469872"/>
          </a:xfrm>
          <a:prstGeom prst="rect">
            <a:avLst/>
          </a:prstGeom>
        </p:spPr>
        <p:txBody>
          <a:bodyPr lIns="0" tIns="0" rIns="0" bIns="0" rtlCol="0" anchor="t">
            <a:spAutoFit/>
          </a:bodyPr>
          <a:lstStyle/>
          <a:p>
            <a:pPr algn="just">
              <a:lnSpc>
                <a:spcPts val="3919"/>
              </a:lnSpc>
            </a:pPr>
            <a:r>
              <a:rPr lang="en-US" sz="2799" b="1" dirty="0">
                <a:solidFill>
                  <a:srgbClr val="000000"/>
                </a:solidFill>
                <a:latin typeface="Calibri" panose="020F0502020204030204" pitchFamily="34" charset="0"/>
                <a:ea typeface="Calibri (MS) Bold"/>
                <a:cs typeface="Calibri (MS) Bold"/>
                <a:sym typeface="Calibri (MS) Bold"/>
              </a:rPr>
              <a:t>Metric Evaluation</a:t>
            </a:r>
          </a:p>
        </p:txBody>
      </p:sp>
      <p:sp>
        <p:nvSpPr>
          <p:cNvPr id="23" name="TextBox 23"/>
          <p:cNvSpPr txBox="1"/>
          <p:nvPr/>
        </p:nvSpPr>
        <p:spPr>
          <a:xfrm>
            <a:off x="7656224" y="2110312"/>
            <a:ext cx="3721763" cy="469872"/>
          </a:xfrm>
          <a:prstGeom prst="rect">
            <a:avLst/>
          </a:prstGeom>
        </p:spPr>
        <p:txBody>
          <a:bodyPr lIns="0" tIns="0" rIns="0" bIns="0" rtlCol="0" anchor="t">
            <a:spAutoFit/>
          </a:bodyPr>
          <a:lstStyle/>
          <a:p>
            <a:pPr algn="just">
              <a:lnSpc>
                <a:spcPts val="3919"/>
              </a:lnSpc>
            </a:pPr>
            <a:r>
              <a:rPr lang="en-US" sz="2799" b="1" dirty="0">
                <a:solidFill>
                  <a:srgbClr val="000000"/>
                </a:solidFill>
                <a:latin typeface="Calibri" panose="020F0502020204030204" pitchFamily="34" charset="0"/>
                <a:ea typeface="Calibri (MS) Bold"/>
                <a:cs typeface="Calibri (MS) Bold"/>
                <a:sym typeface="Calibri (MS) Bold"/>
              </a:rPr>
              <a:t>Model Limitations</a:t>
            </a:r>
          </a:p>
        </p:txBody>
      </p:sp>
      <p:sp>
        <p:nvSpPr>
          <p:cNvPr id="24" name="TextBox 24"/>
          <p:cNvSpPr txBox="1"/>
          <p:nvPr/>
        </p:nvSpPr>
        <p:spPr>
          <a:xfrm>
            <a:off x="13828638" y="2110312"/>
            <a:ext cx="3828684" cy="469872"/>
          </a:xfrm>
          <a:prstGeom prst="rect">
            <a:avLst/>
          </a:prstGeom>
        </p:spPr>
        <p:txBody>
          <a:bodyPr lIns="0" tIns="0" rIns="0" bIns="0" rtlCol="0" anchor="t">
            <a:spAutoFit/>
          </a:bodyPr>
          <a:lstStyle/>
          <a:p>
            <a:pPr algn="l">
              <a:lnSpc>
                <a:spcPts val="3919"/>
              </a:lnSpc>
            </a:pPr>
            <a:r>
              <a:rPr lang="en-US" sz="2799" b="1" dirty="0">
                <a:solidFill>
                  <a:srgbClr val="000000"/>
                </a:solidFill>
                <a:latin typeface="Calibri" panose="020F0502020204030204" pitchFamily="34" charset="0"/>
                <a:ea typeface="Calibri (MS) Bold"/>
                <a:cs typeface="Calibri (MS) Bold"/>
                <a:sym typeface="Calibri (MS) Bold"/>
              </a:rPr>
              <a:t>Responsible AI </a:t>
            </a:r>
          </a:p>
        </p:txBody>
      </p:sp>
      <p:sp>
        <p:nvSpPr>
          <p:cNvPr id="25" name="TextBox 25"/>
          <p:cNvSpPr txBox="1"/>
          <p:nvPr/>
        </p:nvSpPr>
        <p:spPr>
          <a:xfrm>
            <a:off x="923406" y="3442970"/>
            <a:ext cx="4219543" cy="5917710"/>
          </a:xfrm>
          <a:prstGeom prst="rect">
            <a:avLst/>
          </a:prstGeom>
        </p:spPr>
        <p:txBody>
          <a:bodyPr lIns="0" tIns="0" rIns="0" bIns="0" rtlCol="0" anchor="t">
            <a:spAutoFit/>
          </a:bodyPr>
          <a:lstStyle/>
          <a:p>
            <a:pPr algn="l">
              <a:lnSpc>
                <a:spcPts val="2869"/>
              </a:lnSpc>
            </a:pPr>
            <a:r>
              <a:rPr lang="en-US" sz="2049" b="1" dirty="0">
                <a:solidFill>
                  <a:srgbClr val="000000"/>
                </a:solidFill>
                <a:latin typeface="Calibri" panose="020F0502020204030204" pitchFamily="34" charset="0"/>
                <a:ea typeface="Calibri (MS) Bold"/>
                <a:cs typeface="Calibri (MS) Bold"/>
                <a:sym typeface="Calibri (MS) Bold"/>
              </a:rPr>
              <a:t>Information Retrieval: </a:t>
            </a:r>
          </a:p>
          <a:p>
            <a:pPr algn="l">
              <a:lnSpc>
                <a:spcPts val="2869"/>
              </a:lnSpc>
            </a:pPr>
            <a:r>
              <a:rPr lang="en-US" sz="2049" b="1" dirty="0">
                <a:solidFill>
                  <a:schemeClr val="tx2"/>
                </a:solidFill>
                <a:latin typeface="Calibri" panose="020F0502020204030204" pitchFamily="34" charset="0"/>
                <a:ea typeface="Calibri (MS) Bold"/>
                <a:cs typeface="Calibri (MS) Bold"/>
                <a:sym typeface="Calibri (MS) Bold"/>
              </a:rPr>
              <a:t>90%+ </a:t>
            </a:r>
            <a:r>
              <a:rPr lang="en-US" sz="2049" dirty="0">
                <a:solidFill>
                  <a:schemeClr val="tx2"/>
                </a:solidFill>
                <a:latin typeface="Calibri" panose="020F0502020204030204" pitchFamily="34" charset="0"/>
                <a:ea typeface="Calibri (MS)"/>
                <a:cs typeface="Calibri (MS)"/>
                <a:sym typeface="Calibri (MS)"/>
              </a:rPr>
              <a:t>Context Precision </a:t>
            </a:r>
            <a:r>
              <a:rPr lang="en-US" sz="2049" dirty="0">
                <a:solidFill>
                  <a:srgbClr val="000000"/>
                </a:solidFill>
                <a:latin typeface="Calibri" panose="020F0502020204030204" pitchFamily="34" charset="0"/>
                <a:ea typeface="Calibri (MS)"/>
                <a:cs typeface="Calibri (MS)"/>
                <a:sym typeface="Calibri (MS)"/>
              </a:rPr>
              <a:t>(document relevancy); used prompt-engineering to improve Context Recall (coverage of recommendations) after </a:t>
            </a:r>
            <a:r>
              <a:rPr lang="en-US" sz="2049" b="1" dirty="0">
                <a:solidFill>
                  <a:schemeClr val="tx2"/>
                </a:solidFill>
                <a:latin typeface="Calibri" panose="020F0502020204030204" pitchFamily="34" charset="0"/>
                <a:ea typeface="Calibri (MS) Bold"/>
                <a:cs typeface="Calibri (MS) Bold"/>
                <a:sym typeface="Calibri (MS) Bold"/>
              </a:rPr>
              <a:t>2 iterations (70%)</a:t>
            </a:r>
          </a:p>
          <a:p>
            <a:pPr algn="l">
              <a:lnSpc>
                <a:spcPts val="2869"/>
              </a:lnSpc>
            </a:pPr>
            <a:endParaRPr lang="en-US" sz="2049" b="1" dirty="0">
              <a:solidFill>
                <a:srgbClr val="000000"/>
              </a:solidFill>
              <a:latin typeface="Calibri" panose="020F0502020204030204" pitchFamily="34" charset="0"/>
              <a:ea typeface="Calibri (MS) Bold"/>
              <a:cs typeface="Calibri (MS) Bold"/>
              <a:sym typeface="Calibri (MS) Bold"/>
            </a:endParaRPr>
          </a:p>
          <a:p>
            <a:pPr algn="l">
              <a:lnSpc>
                <a:spcPts val="2869"/>
              </a:lnSpc>
            </a:pPr>
            <a:r>
              <a:rPr lang="en-US" sz="2049" b="1" dirty="0">
                <a:solidFill>
                  <a:srgbClr val="000000"/>
                </a:solidFill>
                <a:latin typeface="Calibri" panose="020F0502020204030204" pitchFamily="34" charset="0"/>
                <a:ea typeface="Calibri (MS) Bold"/>
                <a:cs typeface="Calibri (MS) Bold"/>
                <a:sym typeface="Calibri (MS) Bold"/>
              </a:rPr>
              <a:t>Quality of Safety Plan:</a:t>
            </a:r>
          </a:p>
          <a:p>
            <a:pPr algn="l">
              <a:lnSpc>
                <a:spcPts val="2869"/>
              </a:lnSpc>
            </a:pPr>
            <a:r>
              <a:rPr lang="en-US" sz="2049" dirty="0">
                <a:solidFill>
                  <a:srgbClr val="000000"/>
                </a:solidFill>
                <a:latin typeface="Calibri" panose="020F0502020204030204" pitchFamily="34" charset="0"/>
                <a:ea typeface="Calibri (MS)"/>
                <a:cs typeface="Calibri (MS)"/>
                <a:sym typeface="Calibri (MS)"/>
              </a:rPr>
              <a:t>Strong scores for factual accuracy (Faithfulness) and Answer Relevancy</a:t>
            </a:r>
          </a:p>
          <a:p>
            <a:pPr algn="l">
              <a:lnSpc>
                <a:spcPts val="2869"/>
              </a:lnSpc>
            </a:pPr>
            <a:endParaRPr lang="en-US" sz="2049" dirty="0">
              <a:solidFill>
                <a:srgbClr val="000000"/>
              </a:solidFill>
              <a:latin typeface="Calibri" panose="020F0502020204030204" pitchFamily="34" charset="0"/>
              <a:ea typeface="Calibri (MS)"/>
              <a:cs typeface="Calibri (MS)"/>
              <a:sym typeface="Calibri (MS)"/>
            </a:endParaRPr>
          </a:p>
          <a:p>
            <a:pPr algn="l">
              <a:lnSpc>
                <a:spcPts val="2869"/>
              </a:lnSpc>
            </a:pPr>
            <a:r>
              <a:rPr lang="en-US" sz="2049" b="1" dirty="0">
                <a:solidFill>
                  <a:srgbClr val="000000"/>
                </a:solidFill>
                <a:latin typeface="Calibri" panose="020F0502020204030204" pitchFamily="34" charset="0"/>
                <a:ea typeface="Calibri (MS) Bold"/>
                <a:cs typeface="Calibri (MS) Bold"/>
                <a:sym typeface="Calibri (MS) Bold"/>
              </a:rPr>
              <a:t>Human-in-the-loop: </a:t>
            </a:r>
          </a:p>
          <a:p>
            <a:pPr algn="l">
              <a:lnSpc>
                <a:spcPts val="2869"/>
              </a:lnSpc>
            </a:pPr>
            <a:r>
              <a:rPr lang="en-US" sz="2049" dirty="0">
                <a:solidFill>
                  <a:srgbClr val="000000"/>
                </a:solidFill>
                <a:latin typeface="Calibri" panose="020F0502020204030204" pitchFamily="34" charset="0"/>
                <a:ea typeface="Calibri (MS)"/>
                <a:cs typeface="Calibri (MS)"/>
                <a:sym typeface="Calibri (MS)"/>
              </a:rPr>
              <a:t>Quality and evaluation checks </a:t>
            </a:r>
            <a:r>
              <a:rPr lang="en-US" sz="2050" dirty="0">
                <a:solidFill>
                  <a:srgbClr val="000000"/>
                </a:solidFill>
                <a:latin typeface="Calibri" panose="020F0502020204030204" pitchFamily="34" charset="0"/>
                <a:ea typeface="Calibri (MS)"/>
                <a:cs typeface="Calibri (MS)"/>
                <a:sym typeface="Calibri (MS)"/>
              </a:rPr>
              <a:t>on </a:t>
            </a:r>
            <a:r>
              <a:rPr lang="en-US" sz="2050" dirty="0">
                <a:solidFill>
                  <a:schemeClr val="tx2"/>
                </a:solidFill>
                <a:latin typeface="Calibri" panose="020F0502020204030204" pitchFamily="34" charset="0"/>
                <a:ea typeface="Calibri (MS)"/>
                <a:cs typeface="Calibri (MS)"/>
                <a:sym typeface="Calibri (MS)"/>
              </a:rPr>
              <a:t>~40 safety plans</a:t>
            </a:r>
            <a:r>
              <a:rPr lang="en-US" sz="2049" dirty="0">
                <a:solidFill>
                  <a:srgbClr val="000000"/>
                </a:solidFill>
                <a:latin typeface="Calibri" panose="020F0502020204030204" pitchFamily="34" charset="0"/>
                <a:ea typeface="Calibri (MS)"/>
                <a:cs typeface="Calibri (MS)"/>
                <a:sym typeface="Calibri (MS)"/>
              </a:rPr>
              <a:t>, finding common themes of issues (i.e. formats)</a:t>
            </a:r>
          </a:p>
          <a:p>
            <a:pPr algn="l">
              <a:lnSpc>
                <a:spcPts val="2869"/>
              </a:lnSpc>
              <a:spcBef>
                <a:spcPct val="0"/>
              </a:spcBef>
            </a:pPr>
            <a:endParaRPr lang="en-US" sz="2049" dirty="0">
              <a:solidFill>
                <a:srgbClr val="000000"/>
              </a:solidFill>
              <a:latin typeface="Calibri" panose="020F0502020204030204" pitchFamily="34" charset="0"/>
              <a:ea typeface="Calibri (MS)"/>
              <a:cs typeface="Calibri (MS)"/>
              <a:sym typeface="Calibri (MS)"/>
            </a:endParaRPr>
          </a:p>
        </p:txBody>
      </p:sp>
      <p:sp>
        <p:nvSpPr>
          <p:cNvPr id="26" name="TextBox 26"/>
          <p:cNvSpPr txBox="1"/>
          <p:nvPr/>
        </p:nvSpPr>
        <p:spPr>
          <a:xfrm>
            <a:off x="12831973" y="3442970"/>
            <a:ext cx="4361480" cy="5355249"/>
          </a:xfrm>
          <a:prstGeom prst="rect">
            <a:avLst/>
          </a:prstGeom>
        </p:spPr>
        <p:txBody>
          <a:bodyPr lIns="0" tIns="0" rIns="0" bIns="0" rtlCol="0" anchor="t">
            <a:spAutoFit/>
          </a:bodyPr>
          <a:lstStyle/>
          <a:p>
            <a:pPr algn="l">
              <a:lnSpc>
                <a:spcPts val="2800"/>
              </a:lnSpc>
            </a:pPr>
            <a:r>
              <a:rPr lang="en-US" sz="2000" b="1" dirty="0">
                <a:solidFill>
                  <a:srgbClr val="000000"/>
                </a:solidFill>
                <a:latin typeface="Calibri" panose="020F0502020204030204" pitchFamily="34" charset="0"/>
                <a:ea typeface="Calibri (MS) Bold"/>
                <a:cs typeface="Calibri (MS) Bold"/>
                <a:sym typeface="Calibri (MS) Bold"/>
              </a:rPr>
              <a:t>Credible Sources: </a:t>
            </a:r>
            <a:r>
              <a:rPr lang="en-US" sz="2000" dirty="0">
                <a:solidFill>
                  <a:srgbClr val="000000"/>
                </a:solidFill>
                <a:latin typeface="Calibri" panose="020F0502020204030204" pitchFamily="34" charset="0"/>
                <a:ea typeface="Calibri (MS)"/>
                <a:cs typeface="Calibri (MS)"/>
                <a:sym typeface="Calibri (MS)"/>
              </a:rPr>
              <a:t>Trusted sources used (i.e. City of Toronto, Toronto Police, TTC)</a:t>
            </a:r>
          </a:p>
          <a:p>
            <a:pPr algn="l">
              <a:lnSpc>
                <a:spcPts val="2800"/>
              </a:lnSpc>
            </a:pPr>
            <a:endParaRPr lang="en-US" sz="2000" dirty="0">
              <a:solidFill>
                <a:srgbClr val="000000"/>
              </a:solidFill>
              <a:latin typeface="Calibri" panose="020F0502020204030204" pitchFamily="34" charset="0"/>
              <a:ea typeface="Calibri (MS)"/>
              <a:cs typeface="Calibri (MS)"/>
              <a:sym typeface="Calibri (MS)"/>
            </a:endParaRPr>
          </a:p>
          <a:p>
            <a:pPr algn="l">
              <a:lnSpc>
                <a:spcPts val="2800"/>
              </a:lnSpc>
            </a:pPr>
            <a:r>
              <a:rPr lang="en-US" sz="2000" b="1" dirty="0">
                <a:solidFill>
                  <a:srgbClr val="000000"/>
                </a:solidFill>
                <a:latin typeface="Calibri" panose="020F0502020204030204" pitchFamily="34" charset="0"/>
                <a:ea typeface="Calibri (MS) Bold"/>
                <a:cs typeface="Calibri (MS) Bold"/>
                <a:sym typeface="Calibri (MS) Bold"/>
              </a:rPr>
              <a:t>Output Transparency: </a:t>
            </a:r>
            <a:r>
              <a:rPr lang="en-US" sz="2000" dirty="0">
                <a:solidFill>
                  <a:srgbClr val="000000"/>
                </a:solidFill>
                <a:latin typeface="Calibri" panose="020F0502020204030204" pitchFamily="34" charset="0"/>
                <a:ea typeface="Calibri (MS)"/>
                <a:cs typeface="Calibri (MS)"/>
                <a:sym typeface="Calibri (MS)"/>
              </a:rPr>
              <a:t>Each plan cites </a:t>
            </a:r>
            <a:r>
              <a:rPr lang="en-US" sz="2000" dirty="0">
                <a:solidFill>
                  <a:schemeClr val="tx2"/>
                </a:solidFill>
                <a:latin typeface="Calibri" panose="020F0502020204030204" pitchFamily="34" charset="0"/>
                <a:ea typeface="Calibri (MS)"/>
                <a:cs typeface="Calibri (MS)"/>
                <a:sym typeface="Calibri (MS)"/>
              </a:rPr>
              <a:t>5 sources</a:t>
            </a:r>
            <a:r>
              <a:rPr lang="en-US" sz="2000" dirty="0">
                <a:solidFill>
                  <a:srgbClr val="000000"/>
                </a:solidFill>
                <a:latin typeface="Calibri" panose="020F0502020204030204" pitchFamily="34" charset="0"/>
                <a:ea typeface="Calibri (MS)"/>
                <a:cs typeface="Calibri (MS)"/>
                <a:sym typeface="Calibri (MS)"/>
              </a:rPr>
              <a:t>, enabling traceability</a:t>
            </a:r>
          </a:p>
          <a:p>
            <a:pPr algn="l">
              <a:lnSpc>
                <a:spcPts val="2800"/>
              </a:lnSpc>
            </a:pPr>
            <a:endParaRPr lang="en-US" sz="2000" dirty="0">
              <a:solidFill>
                <a:srgbClr val="000000"/>
              </a:solidFill>
              <a:latin typeface="Calibri" panose="020F0502020204030204" pitchFamily="34" charset="0"/>
              <a:ea typeface="Calibri (MS)"/>
              <a:cs typeface="Calibri (MS)"/>
              <a:sym typeface="Calibri (MS)"/>
            </a:endParaRPr>
          </a:p>
          <a:p>
            <a:pPr algn="l">
              <a:lnSpc>
                <a:spcPts val="2800"/>
              </a:lnSpc>
            </a:pPr>
            <a:r>
              <a:rPr lang="en-US" sz="2000" b="1" dirty="0">
                <a:solidFill>
                  <a:srgbClr val="000000"/>
                </a:solidFill>
                <a:latin typeface="Calibri" panose="020F0502020204030204" pitchFamily="34" charset="0"/>
                <a:ea typeface="Calibri (MS) Bold"/>
                <a:cs typeface="Calibri (MS) Bold"/>
                <a:sym typeface="Calibri (MS) Bold"/>
              </a:rPr>
              <a:t>LLM Guardrails: </a:t>
            </a:r>
            <a:r>
              <a:rPr lang="en-US" sz="2000" dirty="0">
                <a:solidFill>
                  <a:srgbClr val="000000"/>
                </a:solidFill>
                <a:latin typeface="Calibri" panose="020F0502020204030204" pitchFamily="34" charset="0"/>
                <a:ea typeface="Calibri (MS)"/>
                <a:cs typeface="Calibri (MS)"/>
                <a:sym typeface="Calibri (MS)"/>
              </a:rPr>
              <a:t>Defined format and parameters to reduce hallucination and prevent abuse (i.e. multiple-choice inputs)</a:t>
            </a:r>
          </a:p>
          <a:p>
            <a:pPr algn="l">
              <a:lnSpc>
                <a:spcPts val="2800"/>
              </a:lnSpc>
            </a:pPr>
            <a:endParaRPr lang="en-US" sz="2000" dirty="0">
              <a:solidFill>
                <a:srgbClr val="000000"/>
              </a:solidFill>
              <a:latin typeface="Calibri" panose="020F0502020204030204" pitchFamily="34" charset="0"/>
              <a:ea typeface="Calibri (MS)"/>
              <a:cs typeface="Calibri (MS)"/>
              <a:sym typeface="Calibri (MS)"/>
            </a:endParaRPr>
          </a:p>
          <a:p>
            <a:pPr algn="l">
              <a:lnSpc>
                <a:spcPts val="2800"/>
              </a:lnSpc>
            </a:pPr>
            <a:r>
              <a:rPr lang="en-US" sz="2000" b="1" dirty="0">
                <a:solidFill>
                  <a:srgbClr val="000000"/>
                </a:solidFill>
                <a:latin typeface="Calibri" panose="020F0502020204030204" pitchFamily="34" charset="0"/>
                <a:ea typeface="Calibri (MS) Bold"/>
                <a:cs typeface="Calibri (MS) Bold"/>
                <a:sym typeface="Calibri (MS) Bold"/>
              </a:rPr>
              <a:t>Bias Mitigation: </a:t>
            </a:r>
            <a:r>
              <a:rPr lang="en-US" sz="2000" dirty="0">
                <a:solidFill>
                  <a:srgbClr val="000000"/>
                </a:solidFill>
                <a:latin typeface="Calibri" panose="020F0502020204030204" pitchFamily="34" charset="0"/>
                <a:ea typeface="Calibri (MS)"/>
                <a:cs typeface="Calibri (MS)"/>
                <a:sym typeface="Calibri (MS)"/>
              </a:rPr>
              <a:t>Human in the Loop reviews, ensuring safety plan focuses on actionable plans without bias on demographic factors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17E09AF-3975-45AB-EC0D-896997FBD540}"/>
              </a:ext>
            </a:extLst>
          </p:cNvPr>
          <p:cNvGrpSpPr/>
          <p:nvPr/>
        </p:nvGrpSpPr>
        <p:grpSpPr>
          <a:xfrm>
            <a:off x="1132926" y="2024459"/>
            <a:ext cx="14545199" cy="1313774"/>
            <a:chOff x="1609201" y="2085291"/>
            <a:chExt cx="13252955" cy="1313774"/>
          </a:xfrm>
        </p:grpSpPr>
        <p:sp>
          <p:nvSpPr>
            <p:cNvPr id="2" name="TextBox 2"/>
            <p:cNvSpPr txBox="1"/>
            <p:nvPr/>
          </p:nvSpPr>
          <p:spPr>
            <a:xfrm>
              <a:off x="1628775" y="2622121"/>
              <a:ext cx="13233381" cy="776944"/>
            </a:xfrm>
            <a:prstGeom prst="rect">
              <a:avLst/>
            </a:prstGeom>
          </p:spPr>
          <p:txBody>
            <a:bodyPr lIns="0" tIns="0" rIns="0" bIns="0" rtlCol="0" anchor="t">
              <a:spAutoFit/>
            </a:bodyPr>
            <a:lstStyle/>
            <a:p>
              <a:pPr>
                <a:lnSpc>
                  <a:spcPts val="3079"/>
                </a:lnSpc>
              </a:pPr>
              <a:r>
                <a:rPr lang="en-US" sz="2400" dirty="0">
                  <a:latin typeface="Calibri" panose="020F0502020204030204" pitchFamily="34" charset="0"/>
                  <a:ea typeface="Calibri (MS)"/>
                  <a:cs typeface="Calibri (MS)"/>
                  <a:sym typeface="Calibri (MS)"/>
                </a:rPr>
                <a:t>Supports Toronto Police Service (TPS)’s</a:t>
              </a:r>
              <a:r>
                <a:rPr lang="en-US" sz="2400" b="1" dirty="0">
                  <a:latin typeface="Calibri" panose="020F0502020204030204" pitchFamily="34" charset="0"/>
                  <a:ea typeface="Calibri (MS) Bold"/>
                  <a:cs typeface="Calibri (MS) Bold"/>
                  <a:sym typeface="Calibri (MS) Bold"/>
                </a:rPr>
                <a:t> $100 million Cost Avoidance Strategy; </a:t>
              </a:r>
              <a:r>
                <a:rPr lang="en-US" sz="2400" dirty="0">
                  <a:latin typeface="Calibri" panose="020F0502020204030204" pitchFamily="34" charset="0"/>
                  <a:ea typeface="Calibri (MS)"/>
                  <a:cs typeface="Calibri (MS)"/>
                  <a:sym typeface="Calibri (MS)"/>
                </a:rPr>
                <a:t>potentially reduce number of non-urgent calls, optimizing resource allocation to enhance public safety </a:t>
              </a:r>
              <a:r>
                <a:rPr lang="en-US" sz="2400" u="none" strike="noStrike" dirty="0">
                  <a:latin typeface="Calibri" panose="020F0502020204030204" pitchFamily="34" charset="0"/>
                  <a:ea typeface="Calibri (MS)"/>
                  <a:cs typeface="Calibri (MS)"/>
                  <a:sym typeface="Calibri (MS)"/>
                </a:rPr>
                <a:t>(2023 Program Summary Toronto Police Service).</a:t>
              </a:r>
              <a:r>
                <a:rPr lang="en-US" sz="2400" dirty="0">
                  <a:latin typeface="Calibri" panose="020F0502020204030204" pitchFamily="34" charset="0"/>
                  <a:ea typeface="Calibri (MS)"/>
                  <a:cs typeface="Calibri (MS)"/>
                  <a:sym typeface="Calibri (MS)"/>
                </a:rPr>
                <a:t> </a:t>
              </a:r>
            </a:p>
          </p:txBody>
        </p:sp>
        <p:sp>
          <p:nvSpPr>
            <p:cNvPr id="5" name="TextBox 5"/>
            <p:cNvSpPr txBox="1"/>
            <p:nvPr/>
          </p:nvSpPr>
          <p:spPr>
            <a:xfrm>
              <a:off x="1609201" y="2085291"/>
              <a:ext cx="7370023" cy="456856"/>
            </a:xfrm>
            <a:prstGeom prst="rect">
              <a:avLst/>
            </a:prstGeom>
          </p:spPr>
          <p:txBody>
            <a:bodyPr lIns="0" tIns="0" rIns="0" bIns="0" rtlCol="0" anchor="t">
              <a:spAutoFit/>
            </a:bodyPr>
            <a:lstStyle/>
            <a:p>
              <a:pPr algn="l">
                <a:lnSpc>
                  <a:spcPts val="3779"/>
                </a:lnSpc>
                <a:spcBef>
                  <a:spcPct val="0"/>
                </a:spcBef>
              </a:pPr>
              <a:r>
                <a:rPr lang="en-US" sz="2800" dirty="0">
                  <a:solidFill>
                    <a:srgbClr val="00285C"/>
                  </a:solidFill>
                  <a:latin typeface="Calibri" panose="020F0502020204030204" pitchFamily="34" charset="0"/>
                  <a:ea typeface="Calibri (MS)"/>
                  <a:cs typeface="Calibri (MS)"/>
                  <a:sym typeface="Calibri (MS)"/>
                </a:rPr>
                <a:t>Efficient Resource Allocation</a:t>
              </a:r>
            </a:p>
          </p:txBody>
        </p:sp>
      </p:grpSp>
      <p:grpSp>
        <p:nvGrpSpPr>
          <p:cNvPr id="21" name="Group 20">
            <a:extLst>
              <a:ext uri="{FF2B5EF4-FFF2-40B4-BE49-F238E27FC236}">
                <a16:creationId xmlns:a16="http://schemas.microsoft.com/office/drawing/2014/main" id="{B08DE3D4-C1CC-80C5-C630-251C64ECC6AF}"/>
              </a:ext>
            </a:extLst>
          </p:cNvPr>
          <p:cNvGrpSpPr/>
          <p:nvPr/>
        </p:nvGrpSpPr>
        <p:grpSpPr>
          <a:xfrm>
            <a:off x="1132926" y="4028540"/>
            <a:ext cx="14545199" cy="1743841"/>
            <a:chOff x="1609201" y="3763253"/>
            <a:chExt cx="13252955" cy="1743841"/>
          </a:xfrm>
        </p:grpSpPr>
        <p:sp>
          <p:nvSpPr>
            <p:cNvPr id="3" name="TextBox 3"/>
            <p:cNvSpPr txBox="1"/>
            <p:nvPr/>
          </p:nvSpPr>
          <p:spPr>
            <a:xfrm>
              <a:off x="1628775" y="4332605"/>
              <a:ext cx="13233381" cy="1174489"/>
            </a:xfrm>
            <a:prstGeom prst="rect">
              <a:avLst/>
            </a:prstGeom>
          </p:spPr>
          <p:txBody>
            <a:bodyPr lIns="0" tIns="0" rIns="0" bIns="0" rtlCol="0" anchor="t">
              <a:spAutoFit/>
            </a:bodyPr>
            <a:lstStyle/>
            <a:p>
              <a:pPr>
                <a:lnSpc>
                  <a:spcPts val="3079"/>
                </a:lnSpc>
                <a:spcBef>
                  <a:spcPct val="0"/>
                </a:spcBef>
              </a:pPr>
              <a:r>
                <a:rPr lang="en-US" sz="2400" dirty="0">
                  <a:latin typeface="Calibri" panose="020F0502020204030204" pitchFamily="34" charset="0"/>
                  <a:ea typeface="Calibri (MS)"/>
                  <a:cs typeface="Calibri (MS)"/>
                  <a:sym typeface="Calibri (MS)"/>
                </a:rPr>
                <a:t>TPS budget study found </a:t>
              </a:r>
              <a:r>
                <a:rPr lang="en-US" sz="2400" b="1" dirty="0">
                  <a:latin typeface="Calibri" panose="020F0502020204030204" pitchFamily="34" charset="0"/>
                  <a:ea typeface="Calibri (MS) Bold"/>
                  <a:cs typeface="Calibri (MS) Bold"/>
                  <a:sym typeface="Calibri (MS) Bold"/>
                </a:rPr>
                <a:t>91% of respondents recognized the importance of digitization tools like online reporting</a:t>
              </a:r>
              <a:r>
                <a:rPr lang="en-US" sz="2400" dirty="0">
                  <a:latin typeface="Calibri" panose="020F0502020204030204" pitchFamily="34" charset="0"/>
                  <a:ea typeface="Calibri (MS)"/>
                  <a:cs typeface="Calibri (MS)"/>
                  <a:sym typeface="Calibri (MS)"/>
                </a:rPr>
                <a:t>; </a:t>
              </a:r>
              <a:r>
                <a:rPr lang="en-US" sz="2400" dirty="0" err="1">
                  <a:latin typeface="Calibri" panose="020F0502020204030204" pitchFamily="34" charset="0"/>
                  <a:ea typeface="Calibri (MS)"/>
                  <a:cs typeface="Calibri (MS)"/>
                  <a:sym typeface="Calibri (MS)"/>
                </a:rPr>
                <a:t>SixSafety</a:t>
              </a:r>
              <a:r>
                <a:rPr lang="en-US" sz="2400" dirty="0">
                  <a:latin typeface="Calibri" panose="020F0502020204030204" pitchFamily="34" charset="0"/>
                  <a:ea typeface="Calibri (MS)"/>
                  <a:cs typeface="Calibri (MS)"/>
                  <a:sym typeface="Calibri (MS)"/>
                </a:rPr>
                <a:t> complements Toronto Police’s journey towards digitization </a:t>
              </a:r>
              <a:r>
                <a:rPr lang="en-US" sz="2400" u="none" strike="noStrike" dirty="0">
                  <a:latin typeface="Calibri" panose="020F0502020204030204" pitchFamily="34" charset="0"/>
                  <a:ea typeface="Calibri (MS)"/>
                  <a:cs typeface="Calibri (MS)"/>
                  <a:sym typeface="Calibri (MS)"/>
                </a:rPr>
                <a:t>(“2024 Budget- Toronto Police Service.”, 2023).</a:t>
              </a:r>
            </a:p>
            <a:p>
              <a:pPr algn="l">
                <a:lnSpc>
                  <a:spcPts val="3079"/>
                </a:lnSpc>
                <a:spcBef>
                  <a:spcPct val="0"/>
                </a:spcBef>
              </a:pPr>
              <a:r>
                <a:rPr lang="en-US" sz="2400" dirty="0">
                  <a:solidFill>
                    <a:srgbClr val="00285C"/>
                  </a:solidFill>
                  <a:latin typeface="Calibri" panose="020F0502020204030204" pitchFamily="34" charset="0"/>
                  <a:ea typeface="Calibri (MS)"/>
                  <a:cs typeface="Calibri (MS)"/>
                  <a:sym typeface="Calibri (MS)"/>
                </a:rPr>
                <a:t> </a:t>
              </a:r>
            </a:p>
          </p:txBody>
        </p:sp>
        <p:sp>
          <p:nvSpPr>
            <p:cNvPr id="6" name="TextBox 6"/>
            <p:cNvSpPr txBox="1"/>
            <p:nvPr/>
          </p:nvSpPr>
          <p:spPr>
            <a:xfrm>
              <a:off x="1609201" y="3763253"/>
              <a:ext cx="7370023" cy="456856"/>
            </a:xfrm>
            <a:prstGeom prst="rect">
              <a:avLst/>
            </a:prstGeom>
          </p:spPr>
          <p:txBody>
            <a:bodyPr lIns="0" tIns="0" rIns="0" bIns="0" rtlCol="0" anchor="t">
              <a:spAutoFit/>
            </a:bodyPr>
            <a:lstStyle/>
            <a:p>
              <a:pPr algn="l">
                <a:lnSpc>
                  <a:spcPts val="3779"/>
                </a:lnSpc>
                <a:spcBef>
                  <a:spcPct val="0"/>
                </a:spcBef>
              </a:pPr>
              <a:r>
                <a:rPr lang="en-US" sz="2800" dirty="0">
                  <a:solidFill>
                    <a:srgbClr val="00285C"/>
                  </a:solidFill>
                  <a:latin typeface="Calibri" panose="020F0502020204030204" pitchFamily="34" charset="0"/>
                  <a:ea typeface="Calibri (MS)"/>
                  <a:cs typeface="Calibri (MS)"/>
                  <a:sym typeface="Calibri (MS)"/>
                </a:rPr>
                <a:t>Leveraging Technology and Digitalization</a:t>
              </a:r>
            </a:p>
          </p:txBody>
        </p:sp>
      </p:grpSp>
      <p:grpSp>
        <p:nvGrpSpPr>
          <p:cNvPr id="20" name="Group 19">
            <a:extLst>
              <a:ext uri="{FF2B5EF4-FFF2-40B4-BE49-F238E27FC236}">
                <a16:creationId xmlns:a16="http://schemas.microsoft.com/office/drawing/2014/main" id="{D1D630EE-8358-2FED-3C62-B975C4859329}"/>
              </a:ext>
            </a:extLst>
          </p:cNvPr>
          <p:cNvGrpSpPr/>
          <p:nvPr/>
        </p:nvGrpSpPr>
        <p:grpSpPr>
          <a:xfrm>
            <a:off x="1137260" y="6078657"/>
            <a:ext cx="14311100" cy="1249384"/>
            <a:chOff x="1628775" y="5886103"/>
            <a:chExt cx="13039654" cy="1249384"/>
          </a:xfrm>
        </p:grpSpPr>
        <p:sp>
          <p:nvSpPr>
            <p:cNvPr id="4" name="TextBox 4"/>
            <p:cNvSpPr txBox="1"/>
            <p:nvPr/>
          </p:nvSpPr>
          <p:spPr>
            <a:xfrm>
              <a:off x="1648349" y="6358543"/>
              <a:ext cx="13020080" cy="776944"/>
            </a:xfrm>
            <a:prstGeom prst="rect">
              <a:avLst/>
            </a:prstGeom>
          </p:spPr>
          <p:txBody>
            <a:bodyPr lIns="0" tIns="0" rIns="0" bIns="0" rtlCol="0" anchor="t">
              <a:spAutoFit/>
            </a:bodyPr>
            <a:lstStyle/>
            <a:p>
              <a:pPr algn="l">
                <a:lnSpc>
                  <a:spcPts val="3079"/>
                </a:lnSpc>
                <a:spcBef>
                  <a:spcPct val="0"/>
                </a:spcBef>
              </a:pPr>
              <a:r>
                <a:rPr lang="en-US" sz="2400" dirty="0">
                  <a:latin typeface="Calibri" panose="020F0502020204030204" pitchFamily="34" charset="0"/>
                  <a:ea typeface="Calibri (MS)"/>
                  <a:cs typeface="Calibri (MS)"/>
                  <a:sym typeface="Calibri (MS)"/>
                </a:rPr>
                <a:t>Support existing community engagement programs, like </a:t>
              </a:r>
              <a:r>
                <a:rPr lang="en-US" sz="2400" b="1" dirty="0" err="1">
                  <a:latin typeface="Calibri" panose="020F0502020204030204" pitchFamily="34" charset="0"/>
                  <a:ea typeface="Calibri (MS) Bold"/>
                  <a:cs typeface="Calibri (MS) Bold"/>
                  <a:sym typeface="Calibri (MS) Bold"/>
                </a:rPr>
                <a:t>Neighbourhood</a:t>
              </a:r>
              <a:r>
                <a:rPr lang="en-US" sz="2400" b="1" dirty="0">
                  <a:latin typeface="Calibri" panose="020F0502020204030204" pitchFamily="34" charset="0"/>
                  <a:ea typeface="Calibri (MS) Bold"/>
                  <a:cs typeface="Calibri (MS) Bold"/>
                  <a:sym typeface="Calibri (MS) Bold"/>
                </a:rPr>
                <a:t> Community Office</a:t>
              </a:r>
              <a:r>
                <a:rPr lang="en-US" sz="2400" dirty="0">
                  <a:latin typeface="Calibri" panose="020F0502020204030204" pitchFamily="34" charset="0"/>
                  <a:ea typeface="Calibri (MS)"/>
                  <a:cs typeface="Calibri (MS)"/>
                  <a:sym typeface="Calibri (MS)"/>
                </a:rPr>
                <a:t> program. This supports TPS’ mission: creating safer </a:t>
              </a:r>
              <a:r>
                <a:rPr lang="en-US" sz="2400" dirty="0" err="1">
                  <a:latin typeface="Calibri" panose="020F0502020204030204" pitchFamily="34" charset="0"/>
                  <a:ea typeface="Calibri (MS)"/>
                  <a:cs typeface="Calibri (MS)"/>
                  <a:sym typeface="Calibri (MS)"/>
                </a:rPr>
                <a:t>neighbourhoods</a:t>
              </a:r>
              <a:r>
                <a:rPr lang="en-US" sz="2400" dirty="0">
                  <a:latin typeface="Calibri" panose="020F0502020204030204" pitchFamily="34" charset="0"/>
                  <a:ea typeface="Calibri (MS)"/>
                  <a:cs typeface="Calibri (MS)"/>
                  <a:sym typeface="Calibri (MS)"/>
                </a:rPr>
                <a:t> by helping citizens make informed decisions about safety.</a:t>
              </a:r>
            </a:p>
          </p:txBody>
        </p:sp>
        <p:sp>
          <p:nvSpPr>
            <p:cNvPr id="7" name="TextBox 7"/>
            <p:cNvSpPr txBox="1"/>
            <p:nvPr/>
          </p:nvSpPr>
          <p:spPr>
            <a:xfrm>
              <a:off x="1628775" y="5886103"/>
              <a:ext cx="7370023" cy="456856"/>
            </a:xfrm>
            <a:prstGeom prst="rect">
              <a:avLst/>
            </a:prstGeom>
          </p:spPr>
          <p:txBody>
            <a:bodyPr lIns="0" tIns="0" rIns="0" bIns="0" rtlCol="0" anchor="t">
              <a:spAutoFit/>
            </a:bodyPr>
            <a:lstStyle/>
            <a:p>
              <a:pPr algn="l">
                <a:lnSpc>
                  <a:spcPts val="3779"/>
                </a:lnSpc>
                <a:spcBef>
                  <a:spcPct val="0"/>
                </a:spcBef>
              </a:pPr>
              <a:r>
                <a:rPr lang="en-US" sz="2800" dirty="0">
                  <a:solidFill>
                    <a:srgbClr val="00285C"/>
                  </a:solidFill>
                  <a:latin typeface="Calibri" panose="020F0502020204030204" pitchFamily="34" charset="0"/>
                  <a:ea typeface="Calibri (MS)"/>
                  <a:cs typeface="Calibri (MS)"/>
                  <a:sym typeface="Calibri (MS)"/>
                </a:rPr>
                <a:t>Encouraging Community Contribution</a:t>
              </a:r>
            </a:p>
          </p:txBody>
        </p:sp>
      </p:grpSp>
      <p:grpSp>
        <p:nvGrpSpPr>
          <p:cNvPr id="19" name="Group 18">
            <a:extLst>
              <a:ext uri="{FF2B5EF4-FFF2-40B4-BE49-F238E27FC236}">
                <a16:creationId xmlns:a16="http://schemas.microsoft.com/office/drawing/2014/main" id="{91BAD642-3658-F8C3-93E1-13C50917F20A}"/>
              </a:ext>
            </a:extLst>
          </p:cNvPr>
          <p:cNvGrpSpPr/>
          <p:nvPr/>
        </p:nvGrpSpPr>
        <p:grpSpPr>
          <a:xfrm>
            <a:off x="1172074" y="8039100"/>
            <a:ext cx="14162044" cy="1311232"/>
            <a:chOff x="1648349" y="7468315"/>
            <a:chExt cx="12903841" cy="1311232"/>
          </a:xfrm>
        </p:grpSpPr>
        <p:sp>
          <p:nvSpPr>
            <p:cNvPr id="8" name="TextBox 8"/>
            <p:cNvSpPr txBox="1"/>
            <p:nvPr/>
          </p:nvSpPr>
          <p:spPr>
            <a:xfrm>
              <a:off x="1667923" y="8009336"/>
              <a:ext cx="12884267" cy="770211"/>
            </a:xfrm>
            <a:prstGeom prst="rect">
              <a:avLst/>
            </a:prstGeom>
          </p:spPr>
          <p:txBody>
            <a:bodyPr lIns="0" tIns="0" rIns="0" bIns="0" rtlCol="0" anchor="t">
              <a:spAutoFit/>
            </a:bodyPr>
            <a:lstStyle/>
            <a:p>
              <a:pPr algn="l">
                <a:lnSpc>
                  <a:spcPts val="3079"/>
                </a:lnSpc>
              </a:pPr>
              <a:r>
                <a:rPr lang="en-US" sz="2400" dirty="0">
                  <a:latin typeface="Calibri" panose="020F0502020204030204" pitchFamily="34" charset="0"/>
                  <a:ea typeface="Calibri (MS)"/>
                  <a:cs typeface="Calibri (MS)"/>
                  <a:sym typeface="Calibri (MS)"/>
                </a:rPr>
                <a:t>Displaying crime severity scores fosters </a:t>
              </a:r>
              <a:r>
                <a:rPr lang="en-US" sz="2400" b="1" dirty="0">
                  <a:latin typeface="Calibri" panose="020F0502020204030204" pitchFamily="34" charset="0"/>
                  <a:ea typeface="Calibri (MS) Bold"/>
                  <a:cs typeface="Calibri (MS) Bold"/>
                  <a:sym typeface="Calibri (MS) Bold"/>
                </a:rPr>
                <a:t>transparency and trust between the community and TPS.</a:t>
              </a:r>
              <a:r>
                <a:rPr lang="en-US" sz="2400" dirty="0">
                  <a:latin typeface="Calibri" panose="020F0502020204030204" pitchFamily="34" charset="0"/>
                  <a:ea typeface="Calibri (MS)"/>
                  <a:cs typeface="Calibri (MS)"/>
                  <a:sym typeface="Calibri (MS)"/>
                </a:rPr>
                <a:t> Providing crime prevention information also builds trust, incorporating community feedback over time.</a:t>
              </a:r>
            </a:p>
          </p:txBody>
        </p:sp>
        <p:sp>
          <p:nvSpPr>
            <p:cNvPr id="9" name="TextBox 9"/>
            <p:cNvSpPr txBox="1"/>
            <p:nvPr/>
          </p:nvSpPr>
          <p:spPr>
            <a:xfrm>
              <a:off x="1648349" y="7468315"/>
              <a:ext cx="7370023" cy="456856"/>
            </a:xfrm>
            <a:prstGeom prst="rect">
              <a:avLst/>
            </a:prstGeom>
          </p:spPr>
          <p:txBody>
            <a:bodyPr lIns="0" tIns="0" rIns="0" bIns="0" rtlCol="0" anchor="t">
              <a:spAutoFit/>
            </a:bodyPr>
            <a:lstStyle/>
            <a:p>
              <a:pPr algn="l">
                <a:lnSpc>
                  <a:spcPts val="3779"/>
                </a:lnSpc>
                <a:spcBef>
                  <a:spcPct val="0"/>
                </a:spcBef>
              </a:pPr>
              <a:r>
                <a:rPr lang="en-US" sz="2800" dirty="0">
                  <a:solidFill>
                    <a:srgbClr val="00285C"/>
                  </a:solidFill>
                  <a:latin typeface="Calibri" panose="020F0502020204030204" pitchFamily="34" charset="0"/>
                  <a:ea typeface="Calibri (MS)"/>
                  <a:cs typeface="Calibri (MS)"/>
                  <a:sym typeface="Calibri (MS)"/>
                </a:rPr>
                <a:t>Building Trust and Individualized Experience</a:t>
              </a:r>
            </a:p>
          </p:txBody>
        </p:sp>
      </p:grpSp>
      <p:grpSp>
        <p:nvGrpSpPr>
          <p:cNvPr id="10" name="Group 10"/>
          <p:cNvGrpSpPr/>
          <p:nvPr/>
        </p:nvGrpSpPr>
        <p:grpSpPr>
          <a:xfrm>
            <a:off x="719514" y="53152"/>
            <a:ext cx="5071686" cy="1328727"/>
            <a:chOff x="0" y="-304800"/>
            <a:chExt cx="6384744" cy="1771637"/>
          </a:xfrm>
        </p:grpSpPr>
        <p:sp>
          <p:nvSpPr>
            <p:cNvPr id="11" name="TextBox 11"/>
            <p:cNvSpPr txBox="1"/>
            <p:nvPr/>
          </p:nvSpPr>
          <p:spPr>
            <a:xfrm>
              <a:off x="0" y="-304800"/>
              <a:ext cx="6384744" cy="1685078"/>
            </a:xfrm>
            <a:prstGeom prst="rect">
              <a:avLst/>
            </a:prstGeom>
          </p:spPr>
          <p:txBody>
            <a:bodyPr lIns="0" tIns="0" rIns="0" bIns="0" rtlCol="0" anchor="t">
              <a:spAutoFit/>
            </a:bodyPr>
            <a:lstStyle/>
            <a:p>
              <a:pPr marL="0" lvl="0" indent="0" algn="ctr">
                <a:lnSpc>
                  <a:spcPts val="10500"/>
                </a:lnSpc>
                <a:spcBef>
                  <a:spcPct val="0"/>
                </a:spcBef>
              </a:pPr>
              <a:r>
                <a:rPr lang="en-US" sz="7500" b="1" dirty="0">
                  <a:solidFill>
                    <a:srgbClr val="00285C"/>
                  </a:solidFill>
                  <a:latin typeface="Calibri" panose="020F0502020204030204" pitchFamily="34" charset="0"/>
                  <a:ea typeface="Calibri (MS) Bold"/>
                  <a:cs typeface="Calibri (MS) Bold"/>
                  <a:sym typeface="Calibri (MS) Bold"/>
                </a:rPr>
                <a:t>Conclusions</a:t>
              </a:r>
            </a:p>
          </p:txBody>
        </p:sp>
        <p:sp>
          <p:nvSpPr>
            <p:cNvPr id="12" name="AutoShape 12"/>
            <p:cNvSpPr/>
            <p:nvPr/>
          </p:nvSpPr>
          <p:spPr>
            <a:xfrm>
              <a:off x="0" y="1466837"/>
              <a:ext cx="6384744" cy="0"/>
            </a:xfrm>
            <a:prstGeom prst="line">
              <a:avLst/>
            </a:prstGeom>
            <a:ln w="11430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grpSp>
        <p:nvGrpSpPr>
          <p:cNvPr id="13" name="Group 13"/>
          <p:cNvGrpSpPr/>
          <p:nvPr/>
        </p:nvGrpSpPr>
        <p:grpSpPr>
          <a:xfrm>
            <a:off x="15334118" y="186030"/>
            <a:ext cx="2758142" cy="1334436"/>
            <a:chOff x="0" y="0"/>
            <a:chExt cx="3677523" cy="1779248"/>
          </a:xfrm>
        </p:grpSpPr>
        <p:sp>
          <p:nvSpPr>
            <p:cNvPr id="14" name="Freeform 14"/>
            <p:cNvSpPr/>
            <p:nvPr/>
          </p:nvSpPr>
          <p:spPr>
            <a:xfrm>
              <a:off x="2481327" y="151546"/>
              <a:ext cx="1196196" cy="1362555"/>
            </a:xfrm>
            <a:custGeom>
              <a:avLst/>
              <a:gdLst/>
              <a:ahLst/>
              <a:cxnLst/>
              <a:rect l="l" t="t" r="r" b="b"/>
              <a:pathLst>
                <a:path w="1196196" h="1362555">
                  <a:moveTo>
                    <a:pt x="0" y="0"/>
                  </a:moveTo>
                  <a:lnTo>
                    <a:pt x="1196196" y="0"/>
                  </a:lnTo>
                  <a:lnTo>
                    <a:pt x="1196196" y="1362554"/>
                  </a:lnTo>
                  <a:lnTo>
                    <a:pt x="0" y="1362554"/>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
          <p:nvSpPr>
            <p:cNvPr id="15" name="Freeform 15"/>
            <p:cNvSpPr/>
            <p:nvPr/>
          </p:nvSpPr>
          <p:spPr>
            <a:xfrm>
              <a:off x="0" y="0"/>
              <a:ext cx="1334436" cy="1779248"/>
            </a:xfrm>
            <a:custGeom>
              <a:avLst/>
              <a:gdLst/>
              <a:ahLst/>
              <a:cxnLst/>
              <a:rect l="l" t="t" r="r" b="b"/>
              <a:pathLst>
                <a:path w="1334436" h="1779248">
                  <a:moveTo>
                    <a:pt x="0" y="0"/>
                  </a:moveTo>
                  <a:lnTo>
                    <a:pt x="1334436" y="0"/>
                  </a:lnTo>
                  <a:lnTo>
                    <a:pt x="1334436" y="1779248"/>
                  </a:lnTo>
                  <a:lnTo>
                    <a:pt x="0" y="1779248"/>
                  </a:lnTo>
                  <a:lnTo>
                    <a:pt x="0" y="0"/>
                  </a:lnTo>
                  <a:close/>
                </a:path>
              </a:pathLst>
            </a:custGeom>
            <a:blipFill>
              <a:blip r:embed="rId4"/>
              <a:stretch>
                <a:fillRect l="-49055" t="-22322" r="-47527" b="-25115"/>
              </a:stretch>
            </a:blipFill>
          </p:spPr>
          <p:txBody>
            <a:bodyPr/>
            <a:lstStyle/>
            <a:p>
              <a:endParaRPr lang="en-US" dirty="0">
                <a:latin typeface="Calibri" panose="020F0502020204030204" pitchFamily="34" charset="0"/>
              </a:endParaRPr>
            </a:p>
          </p:txBody>
        </p:sp>
        <p:sp>
          <p:nvSpPr>
            <p:cNvPr id="16" name="Freeform 16"/>
            <p:cNvSpPr/>
            <p:nvPr/>
          </p:nvSpPr>
          <p:spPr>
            <a:xfrm>
              <a:off x="1614146" y="496334"/>
              <a:ext cx="674204" cy="672979"/>
            </a:xfrm>
            <a:custGeom>
              <a:avLst/>
              <a:gdLst/>
              <a:ahLst/>
              <a:cxnLst/>
              <a:rect l="l" t="t" r="r" b="b"/>
              <a:pathLst>
                <a:path w="674204" h="672979">
                  <a:moveTo>
                    <a:pt x="0" y="0"/>
                  </a:moveTo>
                  <a:lnTo>
                    <a:pt x="674204" y="0"/>
                  </a:lnTo>
                  <a:lnTo>
                    <a:pt x="674204" y="672978"/>
                  </a:lnTo>
                  <a:lnTo>
                    <a:pt x="0" y="672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Calibri" panose="020F0502020204030204" pitchFamily="3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5B87077F-BD86-133F-2757-56A8028D02F1}"/>
              </a:ext>
            </a:extLst>
          </p:cNvPr>
          <p:cNvGrpSpPr/>
          <p:nvPr/>
        </p:nvGrpSpPr>
        <p:grpSpPr>
          <a:xfrm>
            <a:off x="555691" y="2547581"/>
            <a:ext cx="5426189" cy="4500951"/>
            <a:chOff x="555691" y="2547581"/>
            <a:chExt cx="5426189" cy="4500951"/>
          </a:xfrm>
        </p:grpSpPr>
        <p:sp>
          <p:nvSpPr>
            <p:cNvPr id="3" name="TextBox 3"/>
            <p:cNvSpPr txBox="1"/>
            <p:nvPr/>
          </p:nvSpPr>
          <p:spPr>
            <a:xfrm>
              <a:off x="1607482" y="2638571"/>
              <a:ext cx="4374398" cy="795089"/>
            </a:xfrm>
            <a:prstGeom prst="rect">
              <a:avLst/>
            </a:prstGeom>
          </p:spPr>
          <p:txBody>
            <a:bodyPr wrap="square" lIns="0" tIns="0" rIns="0" bIns="0" rtlCol="0" anchor="t">
              <a:spAutoFit/>
            </a:bodyPr>
            <a:lstStyle/>
            <a:p>
              <a:pPr algn="l">
                <a:lnSpc>
                  <a:spcPts val="3079"/>
                </a:lnSpc>
              </a:pPr>
              <a:r>
                <a:rPr lang="en-US" sz="2800" b="1" dirty="0">
                  <a:solidFill>
                    <a:srgbClr val="01285C"/>
                  </a:solidFill>
                  <a:latin typeface="Calibri" panose="020F0502020204030204" pitchFamily="34" charset="0"/>
                  <a:ea typeface="Calibri (MS) Bold"/>
                  <a:cs typeface="Calibri (MS) Bold"/>
                  <a:sym typeface="Calibri (MS) Bold"/>
                </a:rPr>
                <a:t>Collaboration and Improvement</a:t>
              </a:r>
            </a:p>
          </p:txBody>
        </p:sp>
        <p:sp>
          <p:nvSpPr>
            <p:cNvPr id="5" name="TextBox 5"/>
            <p:cNvSpPr txBox="1"/>
            <p:nvPr/>
          </p:nvSpPr>
          <p:spPr>
            <a:xfrm>
              <a:off x="777983" y="3893116"/>
              <a:ext cx="4946734" cy="3155416"/>
            </a:xfrm>
            <a:prstGeom prst="rect">
              <a:avLst/>
            </a:prstGeom>
          </p:spPr>
          <p:txBody>
            <a:bodyPr wrap="square" lIns="0" tIns="0" rIns="0" bIns="0" rtlCol="0" anchor="t">
              <a:spAutoFit/>
            </a:bodyPr>
            <a:lstStyle/>
            <a:p>
              <a:pPr marL="474979" lvl="1" indent="-237490" algn="l">
                <a:lnSpc>
                  <a:spcPts val="3079"/>
                </a:lnSpc>
                <a:buFont typeface="Arial"/>
                <a:buChar char="•"/>
              </a:pPr>
              <a:r>
                <a:rPr lang="en-US" sz="2199" dirty="0">
                  <a:solidFill>
                    <a:srgbClr val="000000"/>
                  </a:solidFill>
                  <a:latin typeface="Calibri" panose="020F0502020204030204" pitchFamily="34" charset="0"/>
                  <a:ea typeface="Calibri (MS)"/>
                  <a:cs typeface="Calibri (MS)"/>
                  <a:sym typeface="Calibri (MS)"/>
                </a:rPr>
                <a:t>Partner with </a:t>
              </a:r>
              <a:r>
                <a:rPr lang="en-US" sz="2199" b="1" dirty="0">
                  <a:solidFill>
                    <a:srgbClr val="000000"/>
                  </a:solidFill>
                  <a:latin typeface="Calibri" panose="020F0502020204030204" pitchFamily="34" charset="0"/>
                  <a:ea typeface="Calibri (MS) Bold"/>
                  <a:cs typeface="Calibri (MS) Bold"/>
                  <a:sym typeface="Calibri (MS) Bold"/>
                </a:rPr>
                <a:t>TPS and domain experts </a:t>
              </a:r>
              <a:r>
                <a:rPr lang="en-US" sz="2199" dirty="0">
                  <a:solidFill>
                    <a:srgbClr val="000000"/>
                  </a:solidFill>
                  <a:latin typeface="Calibri" panose="020F0502020204030204" pitchFamily="34" charset="0"/>
                  <a:ea typeface="Calibri (MS)"/>
                  <a:cs typeface="Calibri (MS)"/>
                  <a:sym typeface="Calibri (MS)"/>
                </a:rPr>
                <a:t>to test tool, evaluate and create good examples of safety plans (</a:t>
              </a:r>
              <a:r>
                <a:rPr lang="en-US" sz="2199" b="1" dirty="0">
                  <a:solidFill>
                    <a:srgbClr val="000000"/>
                  </a:solidFill>
                  <a:latin typeface="Calibri" panose="020F0502020204030204" pitchFamily="34" charset="0"/>
                  <a:ea typeface="Calibri (MS) Bold"/>
                  <a:cs typeface="Calibri (MS) Bold"/>
                  <a:sym typeface="Calibri (MS) Bold"/>
                </a:rPr>
                <a:t>gold standards</a:t>
              </a:r>
              <a:r>
                <a:rPr lang="en-US" sz="2199" dirty="0">
                  <a:solidFill>
                    <a:srgbClr val="000000"/>
                  </a:solidFill>
                  <a:latin typeface="Calibri" panose="020F0502020204030204" pitchFamily="34" charset="0"/>
                  <a:ea typeface="Calibri (MS)"/>
                  <a:cs typeface="Calibri (MS)"/>
                  <a:sym typeface="Calibri (MS)"/>
                </a:rPr>
                <a:t>).</a:t>
              </a:r>
            </a:p>
            <a:p>
              <a:pPr algn="l">
                <a:lnSpc>
                  <a:spcPts val="3079"/>
                </a:lnSpc>
              </a:pPr>
              <a:endParaRPr lang="en-US" sz="2199" dirty="0">
                <a:solidFill>
                  <a:srgbClr val="000000"/>
                </a:solidFill>
                <a:latin typeface="Calibri" panose="020F0502020204030204" pitchFamily="34" charset="0"/>
                <a:ea typeface="Calibri (MS)"/>
                <a:cs typeface="Calibri (MS)"/>
                <a:sym typeface="Calibri (MS)"/>
              </a:endParaRPr>
            </a:p>
            <a:p>
              <a:pPr marL="474979" lvl="1" indent="-237490" algn="l">
                <a:lnSpc>
                  <a:spcPts val="3079"/>
                </a:lnSpc>
                <a:buFont typeface="Arial"/>
                <a:buChar char="•"/>
              </a:pPr>
              <a:r>
                <a:rPr lang="en-US" sz="2199" b="1" dirty="0">
                  <a:solidFill>
                    <a:srgbClr val="000000"/>
                  </a:solidFill>
                  <a:latin typeface="Calibri" panose="020F0502020204030204" pitchFamily="34" charset="0"/>
                  <a:ea typeface="Calibri (MS) Bold"/>
                  <a:cs typeface="Calibri (MS) Bold"/>
                  <a:sym typeface="Calibri (MS) Bold"/>
                </a:rPr>
                <a:t>Expand data corpus </a:t>
              </a:r>
              <a:r>
                <a:rPr lang="en-US" sz="2199" dirty="0">
                  <a:solidFill>
                    <a:srgbClr val="000000"/>
                  </a:solidFill>
                  <a:latin typeface="Calibri" panose="020F0502020204030204" pitchFamily="34" charset="0"/>
                  <a:ea typeface="Calibri (MS)"/>
                  <a:cs typeface="Calibri (MS)"/>
                  <a:sym typeface="Calibri (MS)"/>
                </a:rPr>
                <a:t>with diverse and trusted sources, to ensure outputs are accurate, inclusive, and bias-free.</a:t>
              </a:r>
            </a:p>
          </p:txBody>
        </p:sp>
        <p:grpSp>
          <p:nvGrpSpPr>
            <p:cNvPr id="6" name="Group 6"/>
            <p:cNvGrpSpPr/>
            <p:nvPr/>
          </p:nvGrpSpPr>
          <p:grpSpPr>
            <a:xfrm>
              <a:off x="555691" y="2547581"/>
              <a:ext cx="977069" cy="977069"/>
              <a:chOff x="0" y="-425966"/>
              <a:chExt cx="1238766" cy="1238766"/>
            </a:xfrm>
          </p:grpSpPr>
          <p:sp>
            <p:nvSpPr>
              <p:cNvPr id="7" name="Freeform 7"/>
              <p:cNvSpPr/>
              <p:nvPr/>
            </p:nvSpPr>
            <p:spPr>
              <a:xfrm>
                <a:off x="0" y="-425966"/>
                <a:ext cx="1238766" cy="123876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FFF"/>
              </a:solidFill>
            </p:spPr>
            <p:txBody>
              <a:bodyPr/>
              <a:lstStyle/>
              <a:p>
                <a:endParaRPr lang="en-US" sz="3200" dirty="0">
                  <a:latin typeface="Calibri" panose="020F0502020204030204" pitchFamily="34" charset="0"/>
                </a:endParaRPr>
              </a:p>
            </p:txBody>
          </p:sp>
          <p:sp>
            <p:nvSpPr>
              <p:cNvPr id="8" name="TextBox 8"/>
              <p:cNvSpPr txBox="1"/>
              <p:nvPr/>
            </p:nvSpPr>
            <p:spPr>
              <a:xfrm>
                <a:off x="281830" y="-151318"/>
                <a:ext cx="660399" cy="746124"/>
              </a:xfrm>
              <a:prstGeom prst="rect">
                <a:avLst/>
              </a:prstGeom>
            </p:spPr>
            <p:txBody>
              <a:bodyPr lIns="50800" tIns="50800" rIns="50800" bIns="50800" rtlCol="0" anchor="ctr"/>
              <a:lstStyle/>
              <a:p>
                <a:pPr algn="ctr">
                  <a:lnSpc>
                    <a:spcPts val="3079"/>
                  </a:lnSpc>
                </a:pPr>
                <a:r>
                  <a:rPr lang="en-US" sz="3600" b="1" dirty="0">
                    <a:solidFill>
                      <a:srgbClr val="051D40"/>
                    </a:solidFill>
                    <a:latin typeface="Calibri" panose="020F0502020204030204" pitchFamily="34" charset="0"/>
                    <a:ea typeface="Calibri (MS) Bold"/>
                    <a:cs typeface="Calibri (MS) Bold"/>
                    <a:sym typeface="Calibri (MS) Bold"/>
                  </a:rPr>
                  <a:t>1</a:t>
                </a:r>
              </a:p>
            </p:txBody>
          </p:sp>
        </p:grpSp>
      </p:grpSp>
      <p:grpSp>
        <p:nvGrpSpPr>
          <p:cNvPr id="23" name="Group 23"/>
          <p:cNvGrpSpPr/>
          <p:nvPr/>
        </p:nvGrpSpPr>
        <p:grpSpPr>
          <a:xfrm rot="-10800000">
            <a:off x="0" y="9334568"/>
            <a:ext cx="18311149" cy="1798557"/>
            <a:chOff x="0" y="0"/>
            <a:chExt cx="4816593" cy="473694"/>
          </a:xfrm>
        </p:grpSpPr>
        <p:sp>
          <p:nvSpPr>
            <p:cNvPr id="24" name="Freeform 24"/>
            <p:cNvSpPr/>
            <p:nvPr/>
          </p:nvSpPr>
          <p:spPr>
            <a:xfrm>
              <a:off x="0" y="0"/>
              <a:ext cx="4816592" cy="473694"/>
            </a:xfrm>
            <a:custGeom>
              <a:avLst/>
              <a:gdLst/>
              <a:ahLst/>
              <a:cxnLst/>
              <a:rect l="l" t="t" r="r" b="b"/>
              <a:pathLst>
                <a:path w="4816592" h="473694">
                  <a:moveTo>
                    <a:pt x="0" y="0"/>
                  </a:moveTo>
                  <a:lnTo>
                    <a:pt x="4816592" y="0"/>
                  </a:lnTo>
                  <a:lnTo>
                    <a:pt x="4816592" y="473694"/>
                  </a:lnTo>
                  <a:lnTo>
                    <a:pt x="0" y="473694"/>
                  </a:lnTo>
                  <a:close/>
                </a:path>
              </a:pathLst>
            </a:custGeom>
            <a:solidFill>
              <a:srgbClr val="01285C"/>
            </a:solidFill>
          </p:spPr>
          <p:txBody>
            <a:bodyPr/>
            <a:lstStyle/>
            <a:p>
              <a:endParaRPr lang="en-US" dirty="0">
                <a:latin typeface="Calibri" panose="020F0502020204030204" pitchFamily="34" charset="0"/>
              </a:endParaRPr>
            </a:p>
          </p:txBody>
        </p:sp>
        <p:sp>
          <p:nvSpPr>
            <p:cNvPr id="25" name="TextBox 25"/>
            <p:cNvSpPr txBox="1"/>
            <p:nvPr/>
          </p:nvSpPr>
          <p:spPr>
            <a:xfrm>
              <a:off x="0" y="-38100"/>
              <a:ext cx="4816593" cy="511794"/>
            </a:xfrm>
            <a:prstGeom prst="rect">
              <a:avLst/>
            </a:prstGeom>
          </p:spPr>
          <p:txBody>
            <a:bodyPr lIns="50800" tIns="50800" rIns="50800" bIns="50800" rtlCol="0" anchor="ctr"/>
            <a:lstStyle/>
            <a:p>
              <a:pPr algn="ctr">
                <a:lnSpc>
                  <a:spcPts val="2590"/>
                </a:lnSpc>
              </a:pPr>
              <a:endParaRPr dirty="0">
                <a:latin typeface="Calibri" panose="020F0502020204030204" pitchFamily="34" charset="0"/>
              </a:endParaRPr>
            </a:p>
          </p:txBody>
        </p:sp>
      </p:grpSp>
      <p:grpSp>
        <p:nvGrpSpPr>
          <p:cNvPr id="26" name="Group 26"/>
          <p:cNvGrpSpPr/>
          <p:nvPr/>
        </p:nvGrpSpPr>
        <p:grpSpPr>
          <a:xfrm>
            <a:off x="686486" y="53152"/>
            <a:ext cx="4495114" cy="1328727"/>
            <a:chOff x="0" y="-304800"/>
            <a:chExt cx="6501486" cy="1771637"/>
          </a:xfrm>
        </p:grpSpPr>
        <p:sp>
          <p:nvSpPr>
            <p:cNvPr id="27" name="TextBox 27"/>
            <p:cNvSpPr txBox="1"/>
            <p:nvPr/>
          </p:nvSpPr>
          <p:spPr>
            <a:xfrm>
              <a:off x="0" y="-304800"/>
              <a:ext cx="6501486" cy="1685078"/>
            </a:xfrm>
            <a:prstGeom prst="rect">
              <a:avLst/>
            </a:prstGeom>
          </p:spPr>
          <p:txBody>
            <a:bodyPr lIns="0" tIns="0" rIns="0" bIns="0" rtlCol="0" anchor="t">
              <a:spAutoFit/>
            </a:bodyPr>
            <a:lstStyle/>
            <a:p>
              <a:pPr marL="0" lvl="0" indent="0" algn="ctr">
                <a:lnSpc>
                  <a:spcPts val="10500"/>
                </a:lnSpc>
                <a:spcBef>
                  <a:spcPct val="0"/>
                </a:spcBef>
              </a:pPr>
              <a:r>
                <a:rPr lang="en-US" sz="7500" b="1" dirty="0">
                  <a:solidFill>
                    <a:srgbClr val="00285C"/>
                  </a:solidFill>
                  <a:latin typeface="Calibri" panose="020F0502020204030204" pitchFamily="34" charset="0"/>
                  <a:ea typeface="Calibri (MS) Bold"/>
                  <a:cs typeface="Calibri (MS) Bold"/>
                  <a:sym typeface="Calibri (MS) Bold"/>
                </a:rPr>
                <a:t>Next Steps</a:t>
              </a:r>
            </a:p>
          </p:txBody>
        </p:sp>
        <p:sp>
          <p:nvSpPr>
            <p:cNvPr id="28" name="AutoShape 28"/>
            <p:cNvSpPr/>
            <p:nvPr/>
          </p:nvSpPr>
          <p:spPr>
            <a:xfrm>
              <a:off x="0" y="1466837"/>
              <a:ext cx="6501486" cy="0"/>
            </a:xfrm>
            <a:prstGeom prst="line">
              <a:avLst/>
            </a:prstGeom>
            <a:ln w="11430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grpSp>
        <p:nvGrpSpPr>
          <p:cNvPr id="32" name="Group 32"/>
          <p:cNvGrpSpPr/>
          <p:nvPr/>
        </p:nvGrpSpPr>
        <p:grpSpPr>
          <a:xfrm>
            <a:off x="15334118" y="186030"/>
            <a:ext cx="2758142" cy="1334436"/>
            <a:chOff x="0" y="0"/>
            <a:chExt cx="3677523" cy="1779248"/>
          </a:xfrm>
        </p:grpSpPr>
        <p:sp>
          <p:nvSpPr>
            <p:cNvPr id="33" name="Freeform 33"/>
            <p:cNvSpPr/>
            <p:nvPr/>
          </p:nvSpPr>
          <p:spPr>
            <a:xfrm>
              <a:off x="2481327" y="151546"/>
              <a:ext cx="1196196" cy="1362555"/>
            </a:xfrm>
            <a:custGeom>
              <a:avLst/>
              <a:gdLst/>
              <a:ahLst/>
              <a:cxnLst/>
              <a:rect l="l" t="t" r="r" b="b"/>
              <a:pathLst>
                <a:path w="1196196" h="1362555">
                  <a:moveTo>
                    <a:pt x="0" y="0"/>
                  </a:moveTo>
                  <a:lnTo>
                    <a:pt x="1196196" y="0"/>
                  </a:lnTo>
                  <a:lnTo>
                    <a:pt x="1196196" y="1362554"/>
                  </a:lnTo>
                  <a:lnTo>
                    <a:pt x="0" y="1362554"/>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
          <p:nvSpPr>
            <p:cNvPr id="34" name="Freeform 34"/>
            <p:cNvSpPr/>
            <p:nvPr/>
          </p:nvSpPr>
          <p:spPr>
            <a:xfrm>
              <a:off x="0" y="0"/>
              <a:ext cx="1334436" cy="1779248"/>
            </a:xfrm>
            <a:custGeom>
              <a:avLst/>
              <a:gdLst/>
              <a:ahLst/>
              <a:cxnLst/>
              <a:rect l="l" t="t" r="r" b="b"/>
              <a:pathLst>
                <a:path w="1334436" h="1779248">
                  <a:moveTo>
                    <a:pt x="0" y="0"/>
                  </a:moveTo>
                  <a:lnTo>
                    <a:pt x="1334436" y="0"/>
                  </a:lnTo>
                  <a:lnTo>
                    <a:pt x="1334436" y="1779248"/>
                  </a:lnTo>
                  <a:lnTo>
                    <a:pt x="0" y="1779248"/>
                  </a:lnTo>
                  <a:lnTo>
                    <a:pt x="0" y="0"/>
                  </a:lnTo>
                  <a:close/>
                </a:path>
              </a:pathLst>
            </a:custGeom>
            <a:blipFill>
              <a:blip r:embed="rId4"/>
              <a:stretch>
                <a:fillRect l="-49055" t="-22322" r="-47527" b="-25115"/>
              </a:stretch>
            </a:blipFill>
          </p:spPr>
          <p:txBody>
            <a:bodyPr/>
            <a:lstStyle/>
            <a:p>
              <a:endParaRPr lang="en-US" dirty="0">
                <a:latin typeface="Calibri" panose="020F0502020204030204" pitchFamily="34" charset="0"/>
              </a:endParaRPr>
            </a:p>
          </p:txBody>
        </p:sp>
        <p:sp>
          <p:nvSpPr>
            <p:cNvPr id="35" name="Freeform 35"/>
            <p:cNvSpPr/>
            <p:nvPr/>
          </p:nvSpPr>
          <p:spPr>
            <a:xfrm>
              <a:off x="1614146" y="496334"/>
              <a:ext cx="674204" cy="672979"/>
            </a:xfrm>
            <a:custGeom>
              <a:avLst/>
              <a:gdLst/>
              <a:ahLst/>
              <a:cxnLst/>
              <a:rect l="l" t="t" r="r" b="b"/>
              <a:pathLst>
                <a:path w="674204" h="672979">
                  <a:moveTo>
                    <a:pt x="0" y="0"/>
                  </a:moveTo>
                  <a:lnTo>
                    <a:pt x="674204" y="0"/>
                  </a:lnTo>
                  <a:lnTo>
                    <a:pt x="674204" y="672978"/>
                  </a:lnTo>
                  <a:lnTo>
                    <a:pt x="0" y="672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Calibri" panose="020F0502020204030204" pitchFamily="34" charset="0"/>
              </a:endParaRPr>
            </a:p>
          </p:txBody>
        </p:sp>
      </p:grpSp>
      <p:grpSp>
        <p:nvGrpSpPr>
          <p:cNvPr id="42" name="Group 41">
            <a:extLst>
              <a:ext uri="{FF2B5EF4-FFF2-40B4-BE49-F238E27FC236}">
                <a16:creationId xmlns:a16="http://schemas.microsoft.com/office/drawing/2014/main" id="{422593DB-E017-E1BC-E4BA-39BC69E4D070}"/>
              </a:ext>
            </a:extLst>
          </p:cNvPr>
          <p:cNvGrpSpPr/>
          <p:nvPr/>
        </p:nvGrpSpPr>
        <p:grpSpPr>
          <a:xfrm>
            <a:off x="6297631" y="2547581"/>
            <a:ext cx="5284769" cy="6094738"/>
            <a:chOff x="6297631" y="2547581"/>
            <a:chExt cx="5284769" cy="6094738"/>
          </a:xfrm>
        </p:grpSpPr>
        <p:sp>
          <p:nvSpPr>
            <p:cNvPr id="10" name="TextBox 10"/>
            <p:cNvSpPr txBox="1"/>
            <p:nvPr/>
          </p:nvSpPr>
          <p:spPr>
            <a:xfrm>
              <a:off x="7437847" y="2638571"/>
              <a:ext cx="4144553" cy="795089"/>
            </a:xfrm>
            <a:prstGeom prst="rect">
              <a:avLst/>
            </a:prstGeom>
          </p:spPr>
          <p:txBody>
            <a:bodyPr wrap="square" lIns="0" tIns="0" rIns="0" bIns="0" rtlCol="0" anchor="t">
              <a:spAutoFit/>
            </a:bodyPr>
            <a:lstStyle/>
            <a:p>
              <a:pPr algn="l">
                <a:lnSpc>
                  <a:spcPts val="3079"/>
                </a:lnSpc>
              </a:pPr>
              <a:r>
                <a:rPr lang="en-US" sz="2800" b="1" dirty="0">
                  <a:solidFill>
                    <a:srgbClr val="01285C"/>
                  </a:solidFill>
                  <a:latin typeface="Calibri" panose="020F0502020204030204" pitchFamily="34" charset="0"/>
                  <a:ea typeface="Calibri (MS) Bold"/>
                  <a:cs typeface="Calibri (MS) Bold"/>
                  <a:sym typeface="Calibri (MS) Bold"/>
                </a:rPr>
                <a:t>Pilot Tests and Community Engagement</a:t>
              </a:r>
            </a:p>
          </p:txBody>
        </p:sp>
        <p:sp>
          <p:nvSpPr>
            <p:cNvPr id="12" name="TextBox 12"/>
            <p:cNvSpPr txBox="1"/>
            <p:nvPr/>
          </p:nvSpPr>
          <p:spPr>
            <a:xfrm>
              <a:off x="6477000" y="3906407"/>
              <a:ext cx="4889100" cy="4735912"/>
            </a:xfrm>
            <a:prstGeom prst="rect">
              <a:avLst/>
            </a:prstGeom>
          </p:spPr>
          <p:txBody>
            <a:bodyPr wrap="square" lIns="0" tIns="0" rIns="0" bIns="0" rtlCol="0" anchor="t">
              <a:spAutoFit/>
            </a:bodyPr>
            <a:lstStyle/>
            <a:p>
              <a:pPr marL="474979" lvl="1" indent="-237490" algn="l">
                <a:lnSpc>
                  <a:spcPts val="3079"/>
                </a:lnSpc>
                <a:buFont typeface="Arial"/>
                <a:buChar char="•"/>
              </a:pPr>
              <a:r>
                <a:rPr lang="en-US" sz="2199" dirty="0">
                  <a:solidFill>
                    <a:srgbClr val="000000"/>
                  </a:solidFill>
                  <a:latin typeface="Calibri" panose="020F0502020204030204" pitchFamily="34" charset="0"/>
                  <a:ea typeface="Calibri (MS)"/>
                  <a:cs typeface="Calibri (MS)"/>
                  <a:sym typeface="Calibri (MS)"/>
                </a:rPr>
                <a:t>Collaborate with TPS and other community organizations for</a:t>
              </a:r>
              <a:r>
                <a:rPr lang="en-US" sz="2199" b="1" dirty="0">
                  <a:solidFill>
                    <a:srgbClr val="000000"/>
                  </a:solidFill>
                  <a:latin typeface="Calibri" panose="020F0502020204030204" pitchFamily="34" charset="0"/>
                  <a:ea typeface="Calibri (MS) Bold"/>
                  <a:cs typeface="Calibri (MS) Bold"/>
                  <a:sym typeface="Calibri (MS) Bold"/>
                </a:rPr>
                <a:t> pilot test</a:t>
              </a:r>
              <a:r>
                <a:rPr lang="en-US" sz="2199" dirty="0">
                  <a:solidFill>
                    <a:srgbClr val="000000"/>
                  </a:solidFill>
                  <a:latin typeface="Calibri" panose="020F0502020204030204" pitchFamily="34" charset="0"/>
                  <a:ea typeface="Calibri (MS)"/>
                  <a:cs typeface="Calibri (MS)"/>
                  <a:sym typeface="Calibri (MS)"/>
                </a:rPr>
                <a:t>, across diverse user groups.</a:t>
              </a:r>
            </a:p>
            <a:p>
              <a:pPr algn="l">
                <a:lnSpc>
                  <a:spcPts val="3079"/>
                </a:lnSpc>
              </a:pPr>
              <a:endParaRPr lang="en-US" sz="2199" dirty="0">
                <a:solidFill>
                  <a:srgbClr val="000000"/>
                </a:solidFill>
                <a:latin typeface="Calibri" panose="020F0502020204030204" pitchFamily="34" charset="0"/>
                <a:ea typeface="Calibri (MS)"/>
                <a:cs typeface="Calibri (MS)"/>
                <a:sym typeface="Calibri (MS)"/>
              </a:endParaRPr>
            </a:p>
            <a:p>
              <a:pPr marL="474979" lvl="1" indent="-237490" algn="l">
                <a:lnSpc>
                  <a:spcPts val="3079"/>
                </a:lnSpc>
                <a:buFont typeface="Arial"/>
                <a:buChar char="•"/>
              </a:pPr>
              <a:r>
                <a:rPr lang="en-US" sz="2199" dirty="0">
                  <a:solidFill>
                    <a:srgbClr val="000000"/>
                  </a:solidFill>
                  <a:latin typeface="Calibri" panose="020F0502020204030204" pitchFamily="34" charset="0"/>
                  <a:ea typeface="Calibri (MS)"/>
                  <a:cs typeface="Calibri (MS)"/>
                  <a:sym typeface="Calibri (MS)"/>
                </a:rPr>
                <a:t>Use educational materials (i.e. videos, guides) and social media to </a:t>
              </a:r>
              <a:r>
                <a:rPr lang="en-US" sz="2199" b="1" dirty="0">
                  <a:solidFill>
                    <a:srgbClr val="000000"/>
                  </a:solidFill>
                  <a:latin typeface="Calibri" panose="020F0502020204030204" pitchFamily="34" charset="0"/>
                  <a:ea typeface="Calibri (MS) Bold"/>
                  <a:cs typeface="Calibri (MS) Bold"/>
                  <a:sym typeface="Calibri (MS) Bold"/>
                </a:rPr>
                <a:t>raise awareness</a:t>
              </a:r>
              <a:r>
                <a:rPr lang="en-US" sz="2199" dirty="0">
                  <a:solidFill>
                    <a:srgbClr val="000000"/>
                  </a:solidFill>
                  <a:latin typeface="Calibri" panose="020F0502020204030204" pitchFamily="34" charset="0"/>
                  <a:ea typeface="Calibri (MS)"/>
                  <a:cs typeface="Calibri (MS)"/>
                  <a:sym typeface="Calibri (MS)"/>
                </a:rPr>
                <a:t> and community engagement.</a:t>
              </a:r>
            </a:p>
            <a:p>
              <a:pPr algn="l">
                <a:lnSpc>
                  <a:spcPts val="3079"/>
                </a:lnSpc>
              </a:pPr>
              <a:endParaRPr lang="en-US" sz="2199" dirty="0">
                <a:solidFill>
                  <a:srgbClr val="000000"/>
                </a:solidFill>
                <a:latin typeface="Calibri" panose="020F0502020204030204" pitchFamily="34" charset="0"/>
                <a:ea typeface="Calibri (MS)"/>
                <a:cs typeface="Calibri (MS)"/>
                <a:sym typeface="Calibri (MS)"/>
              </a:endParaRPr>
            </a:p>
            <a:p>
              <a:pPr marL="474979" lvl="1" indent="-237490" algn="l">
                <a:lnSpc>
                  <a:spcPts val="3079"/>
                </a:lnSpc>
                <a:buFont typeface="Arial"/>
                <a:buChar char="•"/>
              </a:pPr>
              <a:r>
                <a:rPr lang="en-US" sz="2199" b="1" dirty="0">
                  <a:solidFill>
                    <a:srgbClr val="000000"/>
                  </a:solidFill>
                  <a:latin typeface="Calibri" panose="020F0502020204030204" pitchFamily="34" charset="0"/>
                  <a:ea typeface="Calibri (MS) Bold"/>
                  <a:cs typeface="Calibri (MS) Bold"/>
                  <a:sym typeface="Calibri (MS) Bold"/>
                </a:rPr>
                <a:t>Gather improvement feedback</a:t>
              </a:r>
              <a:r>
                <a:rPr lang="en-US" sz="2199" dirty="0">
                  <a:solidFill>
                    <a:srgbClr val="000000"/>
                  </a:solidFill>
                  <a:latin typeface="Calibri" panose="020F0502020204030204" pitchFamily="34" charset="0"/>
                  <a:ea typeface="Calibri (MS)"/>
                  <a:cs typeface="Calibri (MS)"/>
                  <a:sym typeface="Calibri (MS)"/>
                </a:rPr>
                <a:t>, focusing on recommendation quality, satisfaction, usage, etc.</a:t>
              </a:r>
            </a:p>
          </p:txBody>
        </p:sp>
        <p:grpSp>
          <p:nvGrpSpPr>
            <p:cNvPr id="36" name="Group 6">
              <a:extLst>
                <a:ext uri="{FF2B5EF4-FFF2-40B4-BE49-F238E27FC236}">
                  <a16:creationId xmlns:a16="http://schemas.microsoft.com/office/drawing/2014/main" id="{A6DA0310-57E3-3956-8C8B-0C23F52421DF}"/>
                </a:ext>
              </a:extLst>
            </p:cNvPr>
            <p:cNvGrpSpPr/>
            <p:nvPr/>
          </p:nvGrpSpPr>
          <p:grpSpPr>
            <a:xfrm>
              <a:off x="6297631" y="2547581"/>
              <a:ext cx="977069" cy="977069"/>
              <a:chOff x="0" y="-425966"/>
              <a:chExt cx="1238766" cy="1238766"/>
            </a:xfrm>
          </p:grpSpPr>
          <p:sp>
            <p:nvSpPr>
              <p:cNvPr id="37" name="Freeform 7">
                <a:extLst>
                  <a:ext uri="{FF2B5EF4-FFF2-40B4-BE49-F238E27FC236}">
                    <a16:creationId xmlns:a16="http://schemas.microsoft.com/office/drawing/2014/main" id="{5E8831A9-6AD4-4E86-2762-FC274FC86ACF}"/>
                  </a:ext>
                </a:extLst>
              </p:cNvPr>
              <p:cNvSpPr/>
              <p:nvPr/>
            </p:nvSpPr>
            <p:spPr>
              <a:xfrm>
                <a:off x="0" y="-425966"/>
                <a:ext cx="1238766" cy="123876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FFF"/>
              </a:solidFill>
            </p:spPr>
            <p:txBody>
              <a:bodyPr/>
              <a:lstStyle/>
              <a:p>
                <a:endParaRPr lang="en-US" sz="3200" dirty="0">
                  <a:latin typeface="Calibri" panose="020F0502020204030204" pitchFamily="34" charset="0"/>
                </a:endParaRPr>
              </a:p>
            </p:txBody>
          </p:sp>
          <p:sp>
            <p:nvSpPr>
              <p:cNvPr id="38" name="TextBox 8">
                <a:extLst>
                  <a:ext uri="{FF2B5EF4-FFF2-40B4-BE49-F238E27FC236}">
                    <a16:creationId xmlns:a16="http://schemas.microsoft.com/office/drawing/2014/main" id="{DDAA2215-A194-D9AA-10FC-0B016A5DA169}"/>
                  </a:ext>
                </a:extLst>
              </p:cNvPr>
              <p:cNvSpPr txBox="1"/>
              <p:nvPr/>
            </p:nvSpPr>
            <p:spPr>
              <a:xfrm>
                <a:off x="281830" y="-151318"/>
                <a:ext cx="660399" cy="746124"/>
              </a:xfrm>
              <a:prstGeom prst="rect">
                <a:avLst/>
              </a:prstGeom>
            </p:spPr>
            <p:txBody>
              <a:bodyPr lIns="50800" tIns="50800" rIns="50800" bIns="50800" rtlCol="0" anchor="ctr"/>
              <a:lstStyle/>
              <a:p>
                <a:pPr algn="ctr">
                  <a:lnSpc>
                    <a:spcPts val="3079"/>
                  </a:lnSpc>
                </a:pPr>
                <a:r>
                  <a:rPr lang="en-US" sz="3600" b="1" dirty="0">
                    <a:solidFill>
                      <a:srgbClr val="051D40"/>
                    </a:solidFill>
                    <a:latin typeface="Calibri" panose="020F0502020204030204" pitchFamily="34" charset="0"/>
                    <a:ea typeface="Calibri (MS) Bold"/>
                    <a:cs typeface="Calibri (MS) Bold"/>
                    <a:sym typeface="Calibri (MS) Bold"/>
                  </a:rPr>
                  <a:t>2</a:t>
                </a:r>
              </a:p>
            </p:txBody>
          </p:sp>
        </p:grpSp>
      </p:grpSp>
      <p:grpSp>
        <p:nvGrpSpPr>
          <p:cNvPr id="43" name="Group 42">
            <a:extLst>
              <a:ext uri="{FF2B5EF4-FFF2-40B4-BE49-F238E27FC236}">
                <a16:creationId xmlns:a16="http://schemas.microsoft.com/office/drawing/2014/main" id="{C3092A63-2E07-91BF-49F6-206D294A6366}"/>
              </a:ext>
            </a:extLst>
          </p:cNvPr>
          <p:cNvGrpSpPr/>
          <p:nvPr/>
        </p:nvGrpSpPr>
        <p:grpSpPr>
          <a:xfrm>
            <a:off x="12079951" y="2547581"/>
            <a:ext cx="5388713" cy="4677748"/>
            <a:chOff x="12079951" y="2547581"/>
            <a:chExt cx="5388713" cy="4677748"/>
          </a:xfrm>
        </p:grpSpPr>
        <p:sp>
          <p:nvSpPr>
            <p:cNvPr id="17" name="TextBox 17"/>
            <p:cNvSpPr txBox="1"/>
            <p:nvPr/>
          </p:nvSpPr>
          <p:spPr>
            <a:xfrm>
              <a:off x="13199572" y="2638571"/>
              <a:ext cx="4269092" cy="795089"/>
            </a:xfrm>
            <a:prstGeom prst="rect">
              <a:avLst/>
            </a:prstGeom>
          </p:spPr>
          <p:txBody>
            <a:bodyPr wrap="square" lIns="0" tIns="0" rIns="0" bIns="0" rtlCol="0" anchor="t">
              <a:spAutoFit/>
            </a:bodyPr>
            <a:lstStyle/>
            <a:p>
              <a:pPr algn="l">
                <a:lnSpc>
                  <a:spcPts val="3079"/>
                </a:lnSpc>
              </a:pPr>
              <a:r>
                <a:rPr lang="en-US" sz="2800" b="1" dirty="0">
                  <a:solidFill>
                    <a:srgbClr val="01285C"/>
                  </a:solidFill>
                  <a:latin typeface="Calibri" panose="020F0502020204030204" pitchFamily="34" charset="0"/>
                  <a:ea typeface="Calibri (MS) Bold"/>
                  <a:cs typeface="Calibri (MS) Bold"/>
                  <a:sym typeface="Calibri (MS) Bold"/>
                </a:rPr>
                <a:t>Continuous Improvement </a:t>
              </a:r>
            </a:p>
            <a:p>
              <a:pPr algn="l">
                <a:lnSpc>
                  <a:spcPts val="3079"/>
                </a:lnSpc>
              </a:pPr>
              <a:r>
                <a:rPr lang="en-US" sz="2800" b="1" dirty="0">
                  <a:solidFill>
                    <a:srgbClr val="01285C"/>
                  </a:solidFill>
                  <a:latin typeface="Calibri" panose="020F0502020204030204" pitchFamily="34" charset="0"/>
                  <a:ea typeface="Calibri (MS) Bold"/>
                  <a:cs typeface="Calibri (MS) Bold"/>
                  <a:sym typeface="Calibri (MS) Bold"/>
                </a:rPr>
                <a:t>and Scaling</a:t>
              </a:r>
            </a:p>
          </p:txBody>
        </p:sp>
        <p:sp>
          <p:nvSpPr>
            <p:cNvPr id="19" name="TextBox 19"/>
            <p:cNvSpPr txBox="1"/>
            <p:nvPr/>
          </p:nvSpPr>
          <p:spPr>
            <a:xfrm>
              <a:off x="12302243" y="3906407"/>
              <a:ext cx="4938845" cy="3318922"/>
            </a:xfrm>
            <a:prstGeom prst="rect">
              <a:avLst/>
            </a:prstGeom>
          </p:spPr>
          <p:txBody>
            <a:bodyPr wrap="square" lIns="0" tIns="0" rIns="0" bIns="0" rtlCol="0" anchor="t">
              <a:spAutoFit/>
            </a:bodyPr>
            <a:lstStyle/>
            <a:p>
              <a:pPr marL="453390" lvl="1" indent="-226695" algn="l">
                <a:lnSpc>
                  <a:spcPts val="2940"/>
                </a:lnSpc>
                <a:buFont typeface="Arial"/>
                <a:buChar char="•"/>
              </a:pPr>
              <a:r>
                <a:rPr lang="en-US" sz="2200" b="1" dirty="0">
                  <a:solidFill>
                    <a:srgbClr val="000000"/>
                  </a:solidFill>
                  <a:latin typeface="Calibri" panose="020F0502020204030204" pitchFamily="34" charset="0"/>
                  <a:ea typeface="Calibri (MS) Bold"/>
                  <a:cs typeface="Calibri (MS) Bold"/>
                  <a:sym typeface="Calibri (MS) Bold"/>
                </a:rPr>
                <a:t>Measure app effectiveness based on TPS metrics</a:t>
              </a:r>
              <a:r>
                <a:rPr lang="en-US" sz="2200" dirty="0">
                  <a:solidFill>
                    <a:srgbClr val="000000"/>
                  </a:solidFill>
                  <a:latin typeface="Calibri" panose="020F0502020204030204" pitchFamily="34" charset="0"/>
                  <a:ea typeface="Calibri (MS)"/>
                  <a:cs typeface="Calibri (MS)"/>
                  <a:sym typeface="Calibri (MS)"/>
                </a:rPr>
                <a:t> (e.g. engagement, user satisfaction), and refine tool based on feedback (i.e. prompts, architecture changes).</a:t>
              </a:r>
            </a:p>
            <a:p>
              <a:pPr algn="l">
                <a:lnSpc>
                  <a:spcPts val="2940"/>
                </a:lnSpc>
              </a:pPr>
              <a:endParaRPr lang="en-US" sz="2200" dirty="0">
                <a:solidFill>
                  <a:srgbClr val="000000"/>
                </a:solidFill>
                <a:latin typeface="Calibri" panose="020F0502020204030204" pitchFamily="34" charset="0"/>
                <a:ea typeface="Calibri (MS)"/>
                <a:cs typeface="Calibri (MS)"/>
                <a:sym typeface="Calibri (MS)"/>
              </a:endParaRPr>
            </a:p>
            <a:p>
              <a:pPr marL="453390" lvl="1" indent="-226695" algn="l">
                <a:lnSpc>
                  <a:spcPts val="2940"/>
                </a:lnSpc>
                <a:buFont typeface="Arial"/>
                <a:buChar char="•"/>
              </a:pPr>
              <a:r>
                <a:rPr lang="en-US" sz="2200" b="1" dirty="0">
                  <a:solidFill>
                    <a:srgbClr val="000000"/>
                  </a:solidFill>
                  <a:latin typeface="Calibri" panose="020F0502020204030204" pitchFamily="34" charset="0"/>
                  <a:ea typeface="Calibri (MS) Bold"/>
                  <a:cs typeface="Calibri (MS) Bold"/>
                  <a:sym typeface="Calibri (MS) Bold"/>
                </a:rPr>
                <a:t>Conduct regular audits </a:t>
              </a:r>
              <a:r>
                <a:rPr lang="en-US" sz="2200" dirty="0">
                  <a:solidFill>
                    <a:srgbClr val="000000"/>
                  </a:solidFill>
                  <a:latin typeface="Calibri" panose="020F0502020204030204" pitchFamily="34" charset="0"/>
                  <a:ea typeface="Calibri (MS)"/>
                  <a:cs typeface="Calibri (MS)"/>
                  <a:sym typeface="Calibri (MS)"/>
                </a:rPr>
                <a:t>to ensure accuracy, transparency, data privacy law compliance, etc.</a:t>
              </a:r>
            </a:p>
          </p:txBody>
        </p:sp>
        <p:grpSp>
          <p:nvGrpSpPr>
            <p:cNvPr id="39" name="Group 6">
              <a:extLst>
                <a:ext uri="{FF2B5EF4-FFF2-40B4-BE49-F238E27FC236}">
                  <a16:creationId xmlns:a16="http://schemas.microsoft.com/office/drawing/2014/main" id="{A8F1AB0A-F608-7FCE-D19F-03841C71A925}"/>
                </a:ext>
              </a:extLst>
            </p:cNvPr>
            <p:cNvGrpSpPr/>
            <p:nvPr/>
          </p:nvGrpSpPr>
          <p:grpSpPr>
            <a:xfrm>
              <a:off x="12079951" y="2547581"/>
              <a:ext cx="977069" cy="977069"/>
              <a:chOff x="0" y="-425966"/>
              <a:chExt cx="1238766" cy="1238766"/>
            </a:xfrm>
          </p:grpSpPr>
          <p:sp>
            <p:nvSpPr>
              <p:cNvPr id="40" name="Freeform 7">
                <a:extLst>
                  <a:ext uri="{FF2B5EF4-FFF2-40B4-BE49-F238E27FC236}">
                    <a16:creationId xmlns:a16="http://schemas.microsoft.com/office/drawing/2014/main" id="{955D93BF-EE91-9A98-07FC-A1EF3361F801}"/>
                  </a:ext>
                </a:extLst>
              </p:cNvPr>
              <p:cNvSpPr/>
              <p:nvPr/>
            </p:nvSpPr>
            <p:spPr>
              <a:xfrm>
                <a:off x="0" y="-425966"/>
                <a:ext cx="1238766" cy="123876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FFF"/>
              </a:solidFill>
            </p:spPr>
            <p:txBody>
              <a:bodyPr/>
              <a:lstStyle/>
              <a:p>
                <a:endParaRPr lang="en-US" sz="3200" dirty="0">
                  <a:latin typeface="Calibri" panose="020F0502020204030204" pitchFamily="34" charset="0"/>
                </a:endParaRPr>
              </a:p>
            </p:txBody>
          </p:sp>
          <p:sp>
            <p:nvSpPr>
              <p:cNvPr id="41" name="TextBox 8">
                <a:extLst>
                  <a:ext uri="{FF2B5EF4-FFF2-40B4-BE49-F238E27FC236}">
                    <a16:creationId xmlns:a16="http://schemas.microsoft.com/office/drawing/2014/main" id="{1D3961F8-33E3-8708-2CC4-AA063F56819E}"/>
                  </a:ext>
                </a:extLst>
              </p:cNvPr>
              <p:cNvSpPr txBox="1"/>
              <p:nvPr/>
            </p:nvSpPr>
            <p:spPr>
              <a:xfrm>
                <a:off x="281830" y="-151318"/>
                <a:ext cx="660399" cy="746124"/>
              </a:xfrm>
              <a:prstGeom prst="rect">
                <a:avLst/>
              </a:prstGeom>
            </p:spPr>
            <p:txBody>
              <a:bodyPr lIns="50800" tIns="50800" rIns="50800" bIns="50800" rtlCol="0" anchor="ctr"/>
              <a:lstStyle/>
              <a:p>
                <a:pPr algn="ctr">
                  <a:lnSpc>
                    <a:spcPts val="3079"/>
                  </a:lnSpc>
                </a:pPr>
                <a:r>
                  <a:rPr lang="en-US" sz="3600" b="1" dirty="0">
                    <a:solidFill>
                      <a:srgbClr val="051D40"/>
                    </a:solidFill>
                    <a:latin typeface="Calibri" panose="020F0502020204030204" pitchFamily="34" charset="0"/>
                    <a:ea typeface="Calibri (MS) Bold"/>
                    <a:cs typeface="Calibri (MS) Bold"/>
                    <a:sym typeface="Calibri (MS) Bold"/>
                  </a:rPr>
                  <a:t>3</a:t>
                </a: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65427" y="0"/>
            <a:ext cx="9869767" cy="10287000"/>
          </a:xfrm>
          <a:custGeom>
            <a:avLst/>
            <a:gdLst/>
            <a:ahLst/>
            <a:cxnLst/>
            <a:rect l="l" t="t" r="r" b="b"/>
            <a:pathLst>
              <a:path w="9869767" h="10287000">
                <a:moveTo>
                  <a:pt x="0" y="0"/>
                </a:moveTo>
                <a:lnTo>
                  <a:pt x="9869767" y="0"/>
                </a:lnTo>
                <a:lnTo>
                  <a:pt x="9869767" y="10287000"/>
                </a:lnTo>
                <a:lnTo>
                  <a:pt x="0" y="10287000"/>
                </a:lnTo>
                <a:lnTo>
                  <a:pt x="0" y="0"/>
                </a:lnTo>
                <a:close/>
              </a:path>
            </a:pathLst>
          </a:custGeom>
          <a:blipFill>
            <a:blip r:embed="rId2"/>
            <a:stretch>
              <a:fillRect t="-9965" b="-9965"/>
            </a:stretch>
          </a:blipFill>
        </p:spPr>
        <p:txBody>
          <a:bodyPr/>
          <a:lstStyle/>
          <a:p>
            <a:endParaRPr lang="en-US" dirty="0">
              <a:latin typeface="Calibri" panose="020F0502020204030204" pitchFamily="34" charset="0"/>
            </a:endParaRPr>
          </a:p>
        </p:txBody>
      </p:sp>
      <p:grpSp>
        <p:nvGrpSpPr>
          <p:cNvPr id="3" name="Group 3"/>
          <p:cNvGrpSpPr/>
          <p:nvPr/>
        </p:nvGrpSpPr>
        <p:grpSpPr>
          <a:xfrm rot="-10800000">
            <a:off x="8946624" y="35830"/>
            <a:ext cx="9360426" cy="10251170"/>
            <a:chOff x="0" y="0"/>
            <a:chExt cx="2234169" cy="2446774"/>
          </a:xfrm>
        </p:grpSpPr>
        <p:sp>
          <p:nvSpPr>
            <p:cNvPr id="4" name="Freeform 4"/>
            <p:cNvSpPr/>
            <p:nvPr/>
          </p:nvSpPr>
          <p:spPr>
            <a:xfrm>
              <a:off x="0" y="0"/>
              <a:ext cx="2234169" cy="2446774"/>
            </a:xfrm>
            <a:custGeom>
              <a:avLst/>
              <a:gdLst/>
              <a:ahLst/>
              <a:cxnLst/>
              <a:rect l="l" t="t" r="r" b="b"/>
              <a:pathLst>
                <a:path w="2234169" h="2446774">
                  <a:moveTo>
                    <a:pt x="0" y="0"/>
                  </a:moveTo>
                  <a:lnTo>
                    <a:pt x="2234169" y="0"/>
                  </a:lnTo>
                  <a:lnTo>
                    <a:pt x="2234169" y="2446774"/>
                  </a:lnTo>
                  <a:lnTo>
                    <a:pt x="0" y="2446774"/>
                  </a:lnTo>
                  <a:close/>
                </a:path>
              </a:pathLst>
            </a:custGeom>
            <a:gradFill rotWithShape="1">
              <a:gsLst>
                <a:gs pos="0">
                  <a:srgbClr val="0A0A22">
                    <a:alpha val="67500"/>
                  </a:srgbClr>
                </a:gs>
                <a:gs pos="100000">
                  <a:srgbClr val="000000">
                    <a:alpha val="0"/>
                  </a:srgbClr>
                </a:gs>
              </a:gsLst>
              <a:lin ang="5400000"/>
            </a:gradFill>
          </p:spPr>
          <p:txBody>
            <a:bodyPr/>
            <a:lstStyle/>
            <a:p>
              <a:endParaRPr lang="en-US" dirty="0">
                <a:latin typeface="Calibri" panose="020F0502020204030204" pitchFamily="34" charset="0"/>
              </a:endParaRPr>
            </a:p>
          </p:txBody>
        </p:sp>
        <p:sp>
          <p:nvSpPr>
            <p:cNvPr id="5" name="TextBox 5"/>
            <p:cNvSpPr txBox="1"/>
            <p:nvPr/>
          </p:nvSpPr>
          <p:spPr>
            <a:xfrm>
              <a:off x="0" y="-57150"/>
              <a:ext cx="2234169" cy="2503924"/>
            </a:xfrm>
            <a:prstGeom prst="rect">
              <a:avLst/>
            </a:prstGeom>
          </p:spPr>
          <p:txBody>
            <a:bodyPr lIns="50800" tIns="50800" rIns="50800" bIns="50800" rtlCol="0" anchor="ctr"/>
            <a:lstStyle/>
            <a:p>
              <a:pPr algn="ctr">
                <a:lnSpc>
                  <a:spcPts val="3639"/>
                </a:lnSpc>
              </a:pPr>
              <a:endParaRPr dirty="0">
                <a:latin typeface="Calibri" panose="020F0502020204030204" pitchFamily="34" charset="0"/>
              </a:endParaRPr>
            </a:p>
          </p:txBody>
        </p:sp>
      </p:grpSp>
      <p:grpSp>
        <p:nvGrpSpPr>
          <p:cNvPr id="6" name="Group 6"/>
          <p:cNvGrpSpPr/>
          <p:nvPr/>
        </p:nvGrpSpPr>
        <p:grpSpPr>
          <a:xfrm rot="-5400000">
            <a:off x="6139493" y="2613028"/>
            <a:ext cx="10637105" cy="5060943"/>
            <a:chOff x="0" y="0"/>
            <a:chExt cx="2797572" cy="1331034"/>
          </a:xfrm>
        </p:grpSpPr>
        <p:sp>
          <p:nvSpPr>
            <p:cNvPr id="7" name="Freeform 7"/>
            <p:cNvSpPr/>
            <p:nvPr/>
          </p:nvSpPr>
          <p:spPr>
            <a:xfrm>
              <a:off x="0" y="0"/>
              <a:ext cx="2797571" cy="1331034"/>
            </a:xfrm>
            <a:custGeom>
              <a:avLst/>
              <a:gdLst/>
              <a:ahLst/>
              <a:cxnLst/>
              <a:rect l="l" t="t" r="r" b="b"/>
              <a:pathLst>
                <a:path w="2797571" h="1331034">
                  <a:moveTo>
                    <a:pt x="0" y="0"/>
                  </a:moveTo>
                  <a:lnTo>
                    <a:pt x="2797571" y="0"/>
                  </a:lnTo>
                  <a:lnTo>
                    <a:pt x="2797571" y="1331034"/>
                  </a:lnTo>
                  <a:lnTo>
                    <a:pt x="0" y="1331034"/>
                  </a:lnTo>
                  <a:close/>
                </a:path>
              </a:pathLst>
            </a:custGeom>
            <a:gradFill rotWithShape="1">
              <a:gsLst>
                <a:gs pos="0">
                  <a:srgbClr val="FFFFFF">
                    <a:alpha val="100000"/>
                  </a:srgbClr>
                </a:gs>
                <a:gs pos="50000">
                  <a:srgbClr val="FFFFFF">
                    <a:alpha val="46500"/>
                  </a:srgbClr>
                </a:gs>
                <a:gs pos="100000">
                  <a:srgbClr val="FFFFFF">
                    <a:alpha val="0"/>
                  </a:srgbClr>
                </a:gs>
              </a:gsLst>
              <a:lin ang="5400000"/>
            </a:gradFill>
          </p:spPr>
          <p:txBody>
            <a:bodyPr/>
            <a:lstStyle/>
            <a:p>
              <a:endParaRPr lang="en-US" dirty="0">
                <a:latin typeface="Calibri" panose="020F0502020204030204" pitchFamily="34" charset="0"/>
              </a:endParaRPr>
            </a:p>
          </p:txBody>
        </p:sp>
        <p:sp>
          <p:nvSpPr>
            <p:cNvPr id="8" name="TextBox 8"/>
            <p:cNvSpPr txBox="1"/>
            <p:nvPr/>
          </p:nvSpPr>
          <p:spPr>
            <a:xfrm>
              <a:off x="0" y="-57150"/>
              <a:ext cx="2797572" cy="1388184"/>
            </a:xfrm>
            <a:prstGeom prst="rect">
              <a:avLst/>
            </a:prstGeom>
          </p:spPr>
          <p:txBody>
            <a:bodyPr lIns="50800" tIns="50800" rIns="50800" bIns="50800" rtlCol="0" anchor="ctr"/>
            <a:lstStyle/>
            <a:p>
              <a:pPr algn="ctr">
                <a:lnSpc>
                  <a:spcPts val="3639"/>
                </a:lnSpc>
              </a:pPr>
              <a:endParaRPr dirty="0">
                <a:latin typeface="Calibri" panose="020F0502020204030204" pitchFamily="34" charset="0"/>
              </a:endParaRPr>
            </a:p>
          </p:txBody>
        </p:sp>
      </p:grpSp>
      <p:sp>
        <p:nvSpPr>
          <p:cNvPr id="9" name="AutoShape 9"/>
          <p:cNvSpPr/>
          <p:nvPr/>
        </p:nvSpPr>
        <p:spPr>
          <a:xfrm>
            <a:off x="1047166" y="5784701"/>
            <a:ext cx="6492240" cy="0"/>
          </a:xfrm>
          <a:prstGeom prst="line">
            <a:avLst/>
          </a:prstGeom>
          <a:ln w="1905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sp>
        <p:nvSpPr>
          <p:cNvPr id="10" name="TextBox 10"/>
          <p:cNvSpPr txBox="1"/>
          <p:nvPr/>
        </p:nvSpPr>
        <p:spPr>
          <a:xfrm>
            <a:off x="1047166" y="3724225"/>
            <a:ext cx="7493257" cy="1575560"/>
          </a:xfrm>
          <a:prstGeom prst="rect">
            <a:avLst/>
          </a:prstGeom>
        </p:spPr>
        <p:txBody>
          <a:bodyPr lIns="0" tIns="0" rIns="0" bIns="0" rtlCol="0" anchor="t">
            <a:spAutoFit/>
          </a:bodyPr>
          <a:lstStyle/>
          <a:p>
            <a:pPr algn="l">
              <a:lnSpc>
                <a:spcPts val="5956"/>
              </a:lnSpc>
            </a:pPr>
            <a:r>
              <a:rPr lang="en-US" sz="4803" b="1" dirty="0" err="1">
                <a:solidFill>
                  <a:srgbClr val="00285C"/>
                </a:solidFill>
                <a:latin typeface="Calibri" panose="020F0502020204030204" pitchFamily="34" charset="0"/>
                <a:ea typeface="Calibri (MS) Bold"/>
                <a:cs typeface="Calibri (MS) Bold"/>
                <a:sym typeface="Calibri (MS) Bold"/>
              </a:rPr>
              <a:t>SixSafety</a:t>
            </a:r>
            <a:endParaRPr lang="en-US" sz="4803" b="1" dirty="0">
              <a:solidFill>
                <a:srgbClr val="00285C"/>
              </a:solidFill>
              <a:latin typeface="Calibri" panose="020F0502020204030204" pitchFamily="34" charset="0"/>
              <a:ea typeface="Calibri (MS) Bold"/>
              <a:cs typeface="Calibri (MS) Bold"/>
              <a:sym typeface="Calibri (MS) Bold"/>
            </a:endParaRPr>
          </a:p>
          <a:p>
            <a:pPr algn="l">
              <a:lnSpc>
                <a:spcPts val="3224"/>
              </a:lnSpc>
            </a:pPr>
            <a:r>
              <a:rPr lang="en-US" sz="2600" b="1" dirty="0">
                <a:solidFill>
                  <a:srgbClr val="3E6CAB"/>
                </a:solidFill>
                <a:latin typeface="Calibri" panose="020F0502020204030204" pitchFamily="34" charset="0"/>
                <a:ea typeface="Calibri (MS) Bold"/>
                <a:cs typeface="Calibri (MS) Bold"/>
                <a:sym typeface="Calibri (MS) Bold"/>
              </a:rPr>
              <a:t>Empowering You and Your Community’s Safety.</a:t>
            </a:r>
          </a:p>
          <a:p>
            <a:pPr algn="l">
              <a:lnSpc>
                <a:spcPts val="3224"/>
              </a:lnSpc>
            </a:pPr>
            <a:r>
              <a:rPr lang="en-US" sz="2600" b="1" dirty="0">
                <a:solidFill>
                  <a:srgbClr val="3E6CAB"/>
                </a:solidFill>
                <a:latin typeface="Calibri" panose="020F0502020204030204" pitchFamily="34" charset="0"/>
                <a:ea typeface="Calibri (MS) Bold"/>
                <a:cs typeface="Calibri (MS) Bold"/>
                <a:sym typeface="Calibri (MS) Bold"/>
              </a:rPr>
              <a:t>Safety in Your Own Hands.</a:t>
            </a:r>
          </a:p>
        </p:txBody>
      </p:sp>
      <p:sp>
        <p:nvSpPr>
          <p:cNvPr id="11" name="TextBox 11"/>
          <p:cNvSpPr txBox="1"/>
          <p:nvPr/>
        </p:nvSpPr>
        <p:spPr>
          <a:xfrm>
            <a:off x="1047166" y="5965676"/>
            <a:ext cx="8970781" cy="975523"/>
          </a:xfrm>
          <a:prstGeom prst="rect">
            <a:avLst/>
          </a:prstGeom>
        </p:spPr>
        <p:txBody>
          <a:bodyPr lIns="0" tIns="0" rIns="0" bIns="0" rtlCol="0" anchor="t">
            <a:spAutoFit/>
          </a:bodyPr>
          <a:lstStyle/>
          <a:p>
            <a:pPr algn="l">
              <a:lnSpc>
                <a:spcPts val="8125"/>
              </a:lnSpc>
            </a:pPr>
            <a:r>
              <a:rPr lang="en-US" sz="5803" b="1" spc="568" dirty="0">
                <a:solidFill>
                  <a:srgbClr val="00285C"/>
                </a:solidFill>
                <a:latin typeface="Calibri" panose="020F0502020204030204" pitchFamily="34" charset="0"/>
                <a:ea typeface="Calibri (MS) Bold"/>
                <a:cs typeface="Calibri (MS) Bold"/>
                <a:sym typeface="Calibri (MS) Bold"/>
              </a:rPr>
              <a:t>THANK YOU!</a:t>
            </a:r>
          </a:p>
        </p:txBody>
      </p:sp>
      <p:sp>
        <p:nvSpPr>
          <p:cNvPr id="12" name="Freeform 12"/>
          <p:cNvSpPr/>
          <p:nvPr/>
        </p:nvSpPr>
        <p:spPr>
          <a:xfrm>
            <a:off x="1028700" y="1540856"/>
            <a:ext cx="1762900" cy="2008072"/>
          </a:xfrm>
          <a:custGeom>
            <a:avLst/>
            <a:gdLst/>
            <a:ahLst/>
            <a:cxnLst/>
            <a:rect l="l" t="t" r="r" b="b"/>
            <a:pathLst>
              <a:path w="1762900" h="2008072">
                <a:moveTo>
                  <a:pt x="0" y="0"/>
                </a:moveTo>
                <a:lnTo>
                  <a:pt x="1762900" y="0"/>
                </a:lnTo>
                <a:lnTo>
                  <a:pt x="1762900" y="2008072"/>
                </a:lnTo>
                <a:lnTo>
                  <a:pt x="0" y="2008072"/>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727535"/>
            <a:ext cx="14164643" cy="705771"/>
          </a:xfrm>
          <a:prstGeom prst="rect">
            <a:avLst/>
          </a:prstGeom>
        </p:spPr>
        <p:txBody>
          <a:bodyPr lIns="0" tIns="0" rIns="0" bIns="0" rtlCol="0" anchor="t">
            <a:spAutoFit/>
          </a:bodyPr>
          <a:lstStyle/>
          <a:p>
            <a:pPr algn="just">
              <a:lnSpc>
                <a:spcPts val="5885"/>
              </a:lnSpc>
            </a:pPr>
            <a:r>
              <a:rPr lang="en-US" sz="4203" b="1" spc="659" dirty="0" err="1">
                <a:solidFill>
                  <a:srgbClr val="00285C"/>
                </a:solidFill>
                <a:latin typeface="Calibri" panose="020F0502020204030204" pitchFamily="34" charset="0"/>
                <a:ea typeface="Calibri (MS) Bold"/>
                <a:cs typeface="Calibri (MS) Bold"/>
                <a:sym typeface="Calibri (MS) Bold"/>
              </a:rPr>
              <a:t>Github</a:t>
            </a:r>
            <a:r>
              <a:rPr lang="en-US" sz="4203" b="1" spc="659" dirty="0">
                <a:solidFill>
                  <a:srgbClr val="00285C"/>
                </a:solidFill>
                <a:latin typeface="Calibri" panose="020F0502020204030204" pitchFamily="34" charset="0"/>
                <a:ea typeface="Calibri (MS) Bold"/>
                <a:cs typeface="Calibri (MS) Bold"/>
                <a:sym typeface="Calibri (MS) Bold"/>
              </a:rPr>
              <a:t> Repository:</a:t>
            </a:r>
          </a:p>
        </p:txBody>
      </p:sp>
      <p:sp>
        <p:nvSpPr>
          <p:cNvPr id="3" name="TextBox 3"/>
          <p:cNvSpPr txBox="1"/>
          <p:nvPr/>
        </p:nvSpPr>
        <p:spPr>
          <a:xfrm>
            <a:off x="1028700" y="2114459"/>
            <a:ext cx="14733415" cy="6937375"/>
          </a:xfrm>
          <a:prstGeom prst="rect">
            <a:avLst/>
          </a:prstGeom>
        </p:spPr>
        <p:txBody>
          <a:bodyPr lIns="0" tIns="0" rIns="0" bIns="0" rtlCol="0" anchor="t">
            <a:spAutoFit/>
          </a:bodyPr>
          <a:lstStyle/>
          <a:p>
            <a:pPr algn="l">
              <a:lnSpc>
                <a:spcPts val="5599"/>
              </a:lnSpc>
            </a:pPr>
            <a:r>
              <a:rPr lang="en-US" sz="3999" b="1" dirty="0" err="1">
                <a:solidFill>
                  <a:srgbClr val="000000"/>
                </a:solidFill>
                <a:latin typeface="Calibri" panose="020F0502020204030204" pitchFamily="34" charset="0"/>
                <a:ea typeface="Calibri (MS) Bold"/>
                <a:cs typeface="Calibri (MS) Bold"/>
                <a:sym typeface="Calibri (MS) Bold"/>
              </a:rPr>
              <a:t>Streamlit</a:t>
            </a:r>
            <a:r>
              <a:rPr lang="en-US" sz="3999" b="1" dirty="0">
                <a:solidFill>
                  <a:srgbClr val="000000"/>
                </a:solidFill>
                <a:latin typeface="Calibri" panose="020F0502020204030204" pitchFamily="34" charset="0"/>
                <a:ea typeface="Calibri (MS) Bold"/>
                <a:cs typeface="Calibri (MS) Bold"/>
                <a:sym typeface="Calibri (MS) Bold"/>
              </a:rPr>
              <a:t> - Front-End Survey + LLM Agentic Framework:</a:t>
            </a:r>
          </a:p>
          <a:p>
            <a:pPr algn="l">
              <a:lnSpc>
                <a:spcPts val="5599"/>
              </a:lnSpc>
            </a:pPr>
            <a:r>
              <a:rPr lang="en-US" sz="3999" u="sng" dirty="0">
                <a:solidFill>
                  <a:srgbClr val="000000"/>
                </a:solidFill>
                <a:latin typeface="Calibri" panose="020F0502020204030204" pitchFamily="34" charset="0"/>
                <a:ea typeface="Calibri (MS)"/>
                <a:cs typeface="Calibri (MS)"/>
                <a:sym typeface="Calibri (MS)"/>
                <a:hlinkClick r:id="rId2" tooltip="https://github.com/allangalli/WiseNeighbourhood/"/>
              </a:rPr>
              <a:t>https://github.com/allangalli/WiseNeighbourhood/</a:t>
            </a:r>
          </a:p>
          <a:p>
            <a:pPr algn="l">
              <a:lnSpc>
                <a:spcPts val="5599"/>
              </a:lnSpc>
            </a:pPr>
            <a:endParaRPr lang="en-US" sz="3999" u="sng" dirty="0">
              <a:solidFill>
                <a:srgbClr val="000000"/>
              </a:solidFill>
              <a:latin typeface="Calibri" panose="020F0502020204030204" pitchFamily="34" charset="0"/>
              <a:ea typeface="Calibri (MS)"/>
              <a:cs typeface="Calibri (MS)"/>
              <a:sym typeface="Calibri (MS)"/>
              <a:hlinkClick r:id="rId2" tooltip="https://github.com/allangalli/WiseNeighbourhood/"/>
            </a:endParaRPr>
          </a:p>
          <a:p>
            <a:pPr algn="l">
              <a:lnSpc>
                <a:spcPts val="5599"/>
              </a:lnSpc>
            </a:pPr>
            <a:r>
              <a:rPr lang="en-US" sz="3999" b="1" dirty="0">
                <a:solidFill>
                  <a:srgbClr val="000000"/>
                </a:solidFill>
                <a:latin typeface="Calibri" panose="020F0502020204030204" pitchFamily="34" charset="0"/>
                <a:ea typeface="Calibri (MS) Bold"/>
                <a:cs typeface="Calibri (MS) Bold"/>
                <a:sym typeface="Calibri (MS) Bold"/>
              </a:rPr>
              <a:t>Safety Plan Generator LLM:</a:t>
            </a:r>
          </a:p>
          <a:p>
            <a:pPr algn="l">
              <a:lnSpc>
                <a:spcPts val="5599"/>
              </a:lnSpc>
            </a:pPr>
            <a:r>
              <a:rPr lang="en-US" sz="3999" u="sng" dirty="0">
                <a:solidFill>
                  <a:srgbClr val="000000"/>
                </a:solidFill>
                <a:latin typeface="Calibri" panose="020F0502020204030204" pitchFamily="34" charset="0"/>
                <a:ea typeface="Calibri (MS)"/>
                <a:cs typeface="Calibri (MS)"/>
                <a:sym typeface="Calibri (MS)"/>
                <a:hlinkClick r:id="rId3" tooltip="https://github.com/TangoMango223/MMAI5040_TP_Model"/>
              </a:rPr>
              <a:t>https://github.com/TangoMango223/MMAI5040_TP_Model </a:t>
            </a:r>
          </a:p>
          <a:p>
            <a:pPr algn="l">
              <a:lnSpc>
                <a:spcPts val="5599"/>
              </a:lnSpc>
            </a:pPr>
            <a:endParaRPr lang="en-US" sz="3999" u="sng" dirty="0">
              <a:solidFill>
                <a:srgbClr val="000000"/>
              </a:solidFill>
              <a:latin typeface="Calibri" panose="020F0502020204030204" pitchFamily="34" charset="0"/>
              <a:ea typeface="Calibri (MS)"/>
              <a:cs typeface="Calibri (MS)"/>
              <a:sym typeface="Calibri (MS)"/>
              <a:hlinkClick r:id="rId3" tooltip="https://github.com/TangoMango223/MMAI5040_TP_Model"/>
            </a:endParaRPr>
          </a:p>
          <a:p>
            <a:pPr algn="l">
              <a:lnSpc>
                <a:spcPts val="5599"/>
              </a:lnSpc>
            </a:pPr>
            <a:r>
              <a:rPr lang="en-US" sz="3999" b="1" u="sng" dirty="0">
                <a:solidFill>
                  <a:srgbClr val="000000"/>
                </a:solidFill>
                <a:latin typeface="Calibri" panose="020F0502020204030204" pitchFamily="34" charset="0"/>
                <a:ea typeface="Calibri (MS) Bold"/>
                <a:cs typeface="Calibri (MS) Bold"/>
                <a:sym typeface="Calibri (MS) Bold"/>
              </a:rPr>
              <a:t>Toronto MCI Project - Initial EDA:</a:t>
            </a:r>
          </a:p>
          <a:p>
            <a:pPr algn="l">
              <a:lnSpc>
                <a:spcPts val="4900"/>
              </a:lnSpc>
            </a:pPr>
            <a:r>
              <a:rPr lang="en-US" sz="3500" u="sng" dirty="0">
                <a:solidFill>
                  <a:srgbClr val="000000"/>
                </a:solidFill>
                <a:latin typeface="Calibri" panose="020F0502020204030204" pitchFamily="34" charset="0"/>
                <a:ea typeface="Calibri (MS)"/>
                <a:cs typeface="Calibri (MS)"/>
                <a:sym typeface="Calibri (MS)"/>
                <a:hlinkClick r:id="rId4" tooltip="https://drive.google.com/drive/folders/19DhgYpnG5w51CRgLtuXzmzOSZ_erdwOt?usp=sharing"/>
              </a:rPr>
              <a:t>https://drive.google.com/drive/folders/19DhgYpnG5w51CRgLtuXzmzOSZ_erdwOt?usp=sharing  </a:t>
            </a:r>
          </a:p>
          <a:p>
            <a:pPr algn="l">
              <a:lnSpc>
                <a:spcPts val="5599"/>
              </a:lnSpc>
            </a:pPr>
            <a:endParaRPr lang="en-US" sz="3500" u="sng" dirty="0">
              <a:solidFill>
                <a:srgbClr val="000000"/>
              </a:solidFill>
              <a:latin typeface="Calibri" panose="020F0502020204030204" pitchFamily="34" charset="0"/>
              <a:ea typeface="Calibri (MS)"/>
              <a:cs typeface="Calibri (MS)"/>
              <a:sym typeface="Calibri (MS)"/>
              <a:hlinkClick r:id="rId4" tooltip="https://drive.google.com/drive/folders/19DhgYpnG5w51CRgLtuXzmzOSZ_erdwOt?usp=sharing"/>
            </a:endParaRPr>
          </a:p>
        </p:txBody>
      </p:sp>
      <p:sp>
        <p:nvSpPr>
          <p:cNvPr id="4" name="Freeform 4">
            <a:hlinkClick r:id="rId5"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6"/>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7603" y="1280114"/>
            <a:ext cx="16205194" cy="9570953"/>
          </a:xfrm>
          <a:prstGeom prst="rect">
            <a:avLst/>
          </a:prstGeom>
        </p:spPr>
        <p:txBody>
          <a:bodyPr lIns="0" tIns="0" rIns="0" bIns="0" rtlCol="0" anchor="t">
            <a:spAutoFit/>
          </a:bodyPr>
          <a:lstStyle/>
          <a:p>
            <a:pPr algn="l">
              <a:lnSpc>
                <a:spcPts val="2175"/>
              </a:lnSpc>
            </a:pPr>
            <a:r>
              <a:rPr lang="en-US" sz="1450" spc="111" dirty="0">
                <a:solidFill>
                  <a:srgbClr val="000000"/>
                </a:solidFill>
                <a:latin typeface="Calibri" panose="020F0502020204030204" pitchFamily="34" charset="0"/>
                <a:ea typeface="Calibri (MS)"/>
                <a:cs typeface="Calibri (MS)"/>
                <a:sym typeface="Calibri (MS)"/>
              </a:rPr>
              <a:t>2023 Program Summary Toronto Police Service. Toronto Police Services.</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2024 Budget Notes Toronto Police Services Board. Toronto Police Services Board, Sept. 2023.</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“2024 Budget- Toronto Police Service.” </a:t>
            </a:r>
            <a:r>
              <a:rPr lang="en-US" sz="1450" u="sng" spc="111" dirty="0">
                <a:solidFill>
                  <a:srgbClr val="000000"/>
                </a:solidFill>
                <a:latin typeface="Calibri" panose="020F0502020204030204" pitchFamily="34" charset="0"/>
                <a:ea typeface="Calibri (MS)"/>
                <a:cs typeface="Calibri (MS)"/>
                <a:sym typeface="Calibri (MS)"/>
                <a:hlinkClick r:id="rId2" tooltip="http://www.tps.ca"/>
              </a:rPr>
              <a:t>Www.tps.ca</a:t>
            </a:r>
            <a:r>
              <a:rPr lang="en-US" sz="1450" spc="111" dirty="0">
                <a:solidFill>
                  <a:srgbClr val="000000"/>
                </a:solidFill>
                <a:latin typeface="Calibri" panose="020F0502020204030204" pitchFamily="34" charset="0"/>
                <a:ea typeface="Calibri (MS)"/>
                <a:cs typeface="Calibri (MS)"/>
                <a:sym typeface="Calibri (MS)"/>
              </a:rPr>
              <a:t>, Toronto Police Services, 2024, </a:t>
            </a:r>
            <a:r>
              <a:rPr lang="en-US" sz="1450" u="sng" spc="111" dirty="0">
                <a:solidFill>
                  <a:srgbClr val="000000"/>
                </a:solidFill>
                <a:latin typeface="Calibri" panose="020F0502020204030204" pitchFamily="34" charset="0"/>
                <a:ea typeface="Calibri (MS)"/>
                <a:cs typeface="Calibri (MS)"/>
                <a:sym typeface="Calibri (MS)"/>
                <a:hlinkClick r:id="rId3" tooltip="http://www.tps.ca/budget/2024-budget/"/>
              </a:rPr>
              <a:t>www.tps.ca/budget/2024-budget/</a:t>
            </a:r>
            <a:r>
              <a:rPr lang="en-US" sz="1450" spc="111" dirty="0">
                <a:solidFill>
                  <a:srgbClr val="000000"/>
                </a:solidFill>
                <a:latin typeface="Calibri" panose="020F0502020204030204" pitchFamily="34" charset="0"/>
                <a:ea typeface="Calibri (MS)"/>
                <a:cs typeface="Calibri (MS)"/>
                <a:sym typeface="Calibri (MS)"/>
              </a:rPr>
              <a:t>. Accessed 22 Nov. 2024.</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2024 Capital and Operating Budgets - Toronto Police Service, </a:t>
            </a:r>
            <a:r>
              <a:rPr lang="en-US" sz="1450" spc="111" dirty="0" err="1">
                <a:solidFill>
                  <a:srgbClr val="000000"/>
                </a:solidFill>
                <a:latin typeface="Calibri" panose="020F0502020204030204" pitchFamily="34" charset="0"/>
                <a:ea typeface="Calibri (MS)"/>
                <a:cs typeface="Calibri (MS)"/>
                <a:sym typeface="Calibri (MS)"/>
              </a:rPr>
              <a:t>BudgetTO</a:t>
            </a:r>
            <a:r>
              <a:rPr lang="en-US" sz="1450" spc="111" dirty="0">
                <a:solidFill>
                  <a:srgbClr val="000000"/>
                </a:solidFill>
                <a:latin typeface="Calibri" panose="020F0502020204030204" pitchFamily="34" charset="0"/>
                <a:ea typeface="Calibri (MS)"/>
                <a:cs typeface="Calibri (MS)"/>
                <a:sym typeface="Calibri (MS)"/>
              </a:rPr>
              <a:t>, 18 Jan. 2024, </a:t>
            </a:r>
            <a:r>
              <a:rPr lang="en-US" sz="1450" u="sng" spc="111" dirty="0">
                <a:solidFill>
                  <a:srgbClr val="000000"/>
                </a:solidFill>
                <a:latin typeface="Calibri" panose="020F0502020204030204" pitchFamily="34" charset="0"/>
                <a:ea typeface="Calibri (MS)"/>
                <a:cs typeface="Calibri (MS)"/>
                <a:sym typeface="Calibri (MS)"/>
                <a:hlinkClick r:id="rId4" tooltip="http://www.toronto.ca/legdocs/mmis/2024/bu/bgrd/backgroundfile-242353.pdf"/>
              </a:rPr>
              <a:t>www.toronto.ca/legdocs/mmis/2024/bu/bgrd/backgroundfile-242353.pdf</a:t>
            </a:r>
            <a:r>
              <a:rPr lang="en-US" sz="1450" spc="111" dirty="0">
                <a:solidFill>
                  <a:srgbClr val="000000"/>
                </a:solidFill>
                <a:latin typeface="Calibri" panose="020F0502020204030204" pitchFamily="34" charset="0"/>
                <a:ea typeface="Calibri (MS)"/>
                <a:cs typeface="Calibri (MS)"/>
                <a:sym typeface="Calibri (MS)"/>
              </a:rPr>
              <a:t>.</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“Artificial Intelligence- Toronto Police Service.” Www.tps.ca, Toronto Police, 2022, www.tps.ca/police-reform/artificial-intelligence/. Accessed 22 Nov. 2024.</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AWS. “EC2 Instance Pricing – Amazon Web Services (AWS).” Amazon Web Services, Inc., Amazon, 2003, aws.amazon.com/ec2/pricing/on-demand/.</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Antunes, Miguel </a:t>
            </a:r>
            <a:r>
              <a:rPr lang="en-US" sz="1450" spc="111" dirty="0" err="1">
                <a:solidFill>
                  <a:srgbClr val="000000"/>
                </a:solidFill>
                <a:latin typeface="Calibri" panose="020F0502020204030204" pitchFamily="34" charset="0"/>
                <a:ea typeface="Calibri (MS)"/>
                <a:cs typeface="Calibri (MS)"/>
                <a:sym typeface="Calibri (MS)"/>
              </a:rPr>
              <a:t>Eiras</a:t>
            </a:r>
            <a:r>
              <a:rPr lang="en-US" sz="1450" spc="111" dirty="0">
                <a:solidFill>
                  <a:srgbClr val="000000"/>
                </a:solidFill>
                <a:latin typeface="Calibri" panose="020F0502020204030204" pitchFamily="34" charset="0"/>
                <a:ea typeface="Calibri (MS)"/>
                <a:cs typeface="Calibri (MS)"/>
                <a:sym typeface="Calibri (MS)"/>
              </a:rPr>
              <a:t>, et al. Urban Future With a Purpose, Deloitte, </a:t>
            </a:r>
            <a:r>
              <a:rPr lang="en-US" sz="1450" u="sng" spc="111" dirty="0">
                <a:solidFill>
                  <a:srgbClr val="000000"/>
                </a:solidFill>
                <a:latin typeface="Calibri" panose="020F0502020204030204" pitchFamily="34" charset="0"/>
                <a:ea typeface="Calibri (MS)"/>
                <a:cs typeface="Calibri (MS)"/>
                <a:sym typeface="Calibri (MS)"/>
                <a:hlinkClick r:id="rId5" tooltip="http://www.deloitte.com/content/dam/assets-shared/legacy/docs/perspectives/2022/deloitte-urban-future-with-a-purpose-study-set2021.pdf"/>
              </a:rPr>
              <a:t>www.deloitte.com/content/dam/assets-shared/legacy/docs/perspectives/2022/deloitte-urban-future-with-a-purpose-study-set2021.pdf</a:t>
            </a:r>
            <a:r>
              <a:rPr lang="en-US" sz="1450" spc="111" dirty="0">
                <a:solidFill>
                  <a:srgbClr val="000000"/>
                </a:solidFill>
                <a:latin typeface="Calibri" panose="020F0502020204030204" pitchFamily="34" charset="0"/>
                <a:ea typeface="Calibri (MS)"/>
                <a:cs typeface="Calibri (MS)"/>
                <a:sym typeface="Calibri (MS)"/>
              </a:rPr>
              <a:t>. Accessed 5 Oct. 2024.</a:t>
            </a:r>
          </a:p>
          <a:p>
            <a:pPr algn="l">
              <a:lnSpc>
                <a:spcPts val="2175"/>
              </a:lnSpc>
            </a:pPr>
            <a:r>
              <a:rPr lang="en-US" sz="1450" spc="111" dirty="0" err="1">
                <a:solidFill>
                  <a:srgbClr val="000000"/>
                </a:solidFill>
                <a:latin typeface="Calibri" panose="020F0502020204030204" pitchFamily="34" charset="0"/>
                <a:ea typeface="Calibri (MS)"/>
                <a:cs typeface="Calibri (MS)"/>
                <a:sym typeface="Calibri (MS)"/>
              </a:rPr>
              <a:t>Balintec</a:t>
            </a:r>
            <a:r>
              <a:rPr lang="en-US" sz="1450" spc="111" dirty="0">
                <a:solidFill>
                  <a:srgbClr val="000000"/>
                </a:solidFill>
                <a:latin typeface="Calibri" panose="020F0502020204030204" pitchFamily="34" charset="0"/>
                <a:ea typeface="Calibri (MS)"/>
                <a:cs typeface="Calibri (MS)"/>
                <a:sym typeface="Calibri (MS)"/>
              </a:rPr>
              <a:t>, Vanessa. “Toronto Mayor John Tory Wants to Boost Police Budget by Nearly $50m | CBC News.” </a:t>
            </a:r>
            <a:r>
              <a:rPr lang="en-US" sz="1450" spc="111" dirty="0" err="1">
                <a:solidFill>
                  <a:srgbClr val="000000"/>
                </a:solidFill>
                <a:latin typeface="Calibri" panose="020F0502020204030204" pitchFamily="34" charset="0"/>
                <a:ea typeface="Calibri (MS)"/>
                <a:cs typeface="Calibri (MS)"/>
                <a:sym typeface="Calibri (MS)"/>
              </a:rPr>
              <a:t>CBCnews</a:t>
            </a:r>
            <a:r>
              <a:rPr lang="en-US" sz="1450" spc="111" dirty="0">
                <a:solidFill>
                  <a:srgbClr val="000000"/>
                </a:solidFill>
                <a:latin typeface="Calibri" panose="020F0502020204030204" pitchFamily="34" charset="0"/>
                <a:ea typeface="Calibri (MS)"/>
                <a:cs typeface="Calibri (MS)"/>
                <a:sym typeface="Calibri (MS)"/>
              </a:rPr>
              <a:t>, CBC/Radio Canada, 3 Jan. 2023, </a:t>
            </a:r>
            <a:r>
              <a:rPr lang="en-US" sz="1450" u="sng" spc="111" dirty="0">
                <a:solidFill>
                  <a:srgbClr val="000000"/>
                </a:solidFill>
                <a:latin typeface="Calibri" panose="020F0502020204030204" pitchFamily="34" charset="0"/>
                <a:ea typeface="Calibri (MS)"/>
                <a:cs typeface="Calibri (MS)"/>
                <a:sym typeface="Calibri (MS)"/>
                <a:hlinkClick r:id="rId6" tooltip="http://www.cbc.ca/news/canada/toronto/tory-police-budget-toronto-mayor-1.6702270"/>
              </a:rPr>
              <a:t>www.cbc.ca/news/canada/toronto/tory-police-budget-toronto-mayor-1.6702270</a:t>
            </a:r>
            <a:r>
              <a:rPr lang="en-US" sz="1450" spc="111" dirty="0">
                <a:solidFill>
                  <a:srgbClr val="000000"/>
                </a:solidFill>
                <a:latin typeface="Calibri" panose="020F0502020204030204" pitchFamily="34" charset="0"/>
                <a:ea typeface="Calibri (MS)"/>
                <a:cs typeface="Calibri (MS)"/>
                <a:sym typeface="Calibri (MS)"/>
              </a:rPr>
              <a:t>.</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City of Toronto. “Toronto at a Glance.” City of Toronto, City of Toronto, 2023, </a:t>
            </a:r>
            <a:r>
              <a:rPr lang="en-US" sz="1450" u="sng" spc="111" dirty="0">
                <a:solidFill>
                  <a:srgbClr val="000000"/>
                </a:solidFill>
                <a:latin typeface="Calibri" panose="020F0502020204030204" pitchFamily="34" charset="0"/>
                <a:ea typeface="Calibri (MS)"/>
                <a:cs typeface="Calibri (MS)"/>
                <a:sym typeface="Calibri (MS)"/>
                <a:hlinkClick r:id="rId7" tooltip="http://www.toronto.ca/city-government/data-research-maps/toronto-at-a-glance/"/>
              </a:rPr>
              <a:t>www.toronto.ca/city-government/data-research-maps/toronto-at-a-glance/</a:t>
            </a:r>
            <a:r>
              <a:rPr lang="en-US" sz="1450" spc="111" dirty="0">
                <a:solidFill>
                  <a:srgbClr val="000000"/>
                </a:solidFill>
                <a:latin typeface="Calibri" panose="020F0502020204030204" pitchFamily="34" charset="0"/>
                <a:ea typeface="Calibri (MS)"/>
                <a:cs typeface="Calibri (MS)"/>
                <a:sym typeface="Calibri (MS)"/>
              </a:rPr>
              <a:t>.</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City of Toronto. “Toronto Transit Commission.” City of Toronto, 25 Aug. 2017, </a:t>
            </a:r>
            <a:r>
              <a:rPr lang="en-US" sz="1450" u="sng" spc="111" dirty="0">
                <a:solidFill>
                  <a:srgbClr val="000000"/>
                </a:solidFill>
                <a:latin typeface="Calibri" panose="020F0502020204030204" pitchFamily="34" charset="0"/>
                <a:ea typeface="Calibri (MS)"/>
                <a:cs typeface="Calibri (MS)"/>
                <a:sym typeface="Calibri (MS)"/>
                <a:hlinkClick r:id="rId8" tooltip="http://www.toronto.ca/city-government/accountability-operations-customer-service/city-administration/city-managers-office/agencies-corporations/agencies/toronto-transit-commission/"/>
              </a:rPr>
              <a:t>www.toronto.ca/city-government/accountability-operations-customer-service/city-administration/city-managers-office/agencies-corporations/agencies/toronto-transit-commission/</a:t>
            </a:r>
            <a:r>
              <a:rPr lang="en-US" sz="1450" spc="111" dirty="0">
                <a:solidFill>
                  <a:srgbClr val="000000"/>
                </a:solidFill>
                <a:latin typeface="Calibri" panose="020F0502020204030204" pitchFamily="34" charset="0"/>
                <a:ea typeface="Calibri (MS)"/>
                <a:cs typeface="Calibri (MS)"/>
                <a:sym typeface="Calibri (MS)"/>
              </a:rPr>
              <a:t>.</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Cotter, Adam. “Perceptions of and Experiences with Police and the Justice System among the Black and Indigenous Populations in Canada.” Government of Canada, Statistics Canada, Government of Canada, Statistics Canada, 16 Feb. 2022, www150.statcan.gc.ca/n1/pub/85-002-x/2022001/article/00003-eng.html</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Environmental Scan, Ottawa Police, </a:t>
            </a:r>
            <a:r>
              <a:rPr lang="en-US" sz="1450" u="sng" spc="111" dirty="0">
                <a:solidFill>
                  <a:srgbClr val="000000"/>
                </a:solidFill>
                <a:latin typeface="Calibri" panose="020F0502020204030204" pitchFamily="34" charset="0"/>
                <a:ea typeface="Calibri (MS)"/>
                <a:cs typeface="Calibri (MS)"/>
                <a:sym typeface="Calibri (MS)"/>
                <a:hlinkClick r:id="rId9" tooltip="http://www.ottawapolice.ca/en/who-we-are/resources/Documents/Reports-and-Publications/Budget-2022/4---Environmental-Scan.pdf"/>
              </a:rPr>
              <a:t>www.ottawapolice.ca/en/who-we-are/resources/Documents/Reports-and-Publications/Budget-2022/4---Environmental-Scan.pdf</a:t>
            </a:r>
            <a:r>
              <a:rPr lang="en-US" sz="1450" spc="111" dirty="0">
                <a:solidFill>
                  <a:srgbClr val="000000"/>
                </a:solidFill>
                <a:latin typeface="Calibri" panose="020F0502020204030204" pitchFamily="34" charset="0"/>
                <a:ea typeface="Calibri (MS)"/>
                <a:cs typeface="Calibri (MS)"/>
                <a:sym typeface="Calibri (MS)"/>
              </a:rPr>
              <a:t>. Accessed 5 Oct. 2024.</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Gillis, Wendy. Black and Indigenous People Less Likely to Trust Toronto Police, Survey Finds, Toronto Star, 29 May 2019, </a:t>
            </a:r>
            <a:r>
              <a:rPr lang="en-US" sz="1450" u="sng" spc="111" dirty="0">
                <a:solidFill>
                  <a:srgbClr val="000000"/>
                </a:solidFill>
                <a:latin typeface="Calibri" panose="020F0502020204030204" pitchFamily="34" charset="0"/>
                <a:ea typeface="Calibri (MS)"/>
                <a:cs typeface="Calibri (MS)"/>
                <a:sym typeface="Calibri (MS)"/>
                <a:hlinkClick r:id="rId10" tooltip="http://www.thestar.com/news/gta/black-and-indigenous-people-less-likely-to-trust-toronto-police-survey-finds/article_ab07c1f3-f496-5734-ba27-e27f156214bb.html"/>
              </a:rPr>
              <a:t>www.thestar.com/news/gta/black-and-indigenous-people-less-likely-to-trust-toronto-police-survey-finds/article_ab07c1f3-f496-5734-ba27-e27f156214bb.html</a:t>
            </a:r>
            <a:r>
              <a:rPr lang="en-US" sz="1450" spc="111" dirty="0">
                <a:solidFill>
                  <a:srgbClr val="000000"/>
                </a:solidFill>
                <a:latin typeface="Calibri" panose="020F0502020204030204" pitchFamily="34" charset="0"/>
                <a:ea typeface="Calibri (MS)"/>
                <a:cs typeface="Calibri (MS)"/>
                <a:sym typeface="Calibri (MS)"/>
              </a:rPr>
              <a:t>.</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Heaven, Will Douglas. “Predictive Policing Algorithms Are Racist. They Need to Be Dismantled.” MIT Technology Review, MIT Technology Review, 17 July 2020, </a:t>
            </a:r>
            <a:r>
              <a:rPr lang="en-US" sz="1450" u="sng" spc="111" dirty="0">
                <a:solidFill>
                  <a:srgbClr val="000000"/>
                </a:solidFill>
                <a:latin typeface="Calibri" panose="020F0502020204030204" pitchFamily="34" charset="0"/>
                <a:ea typeface="Calibri (MS)"/>
                <a:cs typeface="Calibri (MS)"/>
                <a:sym typeface="Calibri (MS)"/>
                <a:hlinkClick r:id="rId11" tooltip="http://www.technologyreview.com/2020/07/17/1005396/predictive-policing-algorithms-racist-dismantled-machine-learning-bias-criminal-justice/"/>
              </a:rPr>
              <a:t>www.technologyreview.com/2020/07/17/1005396/predictive-policing-algorithms-racist-dismantled-machine-learning-bias-criminal-justice/</a:t>
            </a:r>
            <a:r>
              <a:rPr lang="en-US" sz="1450" spc="111" dirty="0">
                <a:solidFill>
                  <a:srgbClr val="000000"/>
                </a:solidFill>
                <a:latin typeface="Calibri" panose="020F0502020204030204" pitchFamily="34" charset="0"/>
                <a:ea typeface="Calibri (MS)"/>
                <a:cs typeface="Calibri (MS)"/>
                <a:sym typeface="Calibri (MS)"/>
              </a:rPr>
              <a:t>.</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Ibrahim, Dyna. “Public Perceptions of the Police in Canada’s Provinces, 2019.” Public Perceptions of the Police in Canada’s Provinces, 2019, Government of Canada, Statistics Canada, 25 Nov. 2020, www150.statcan.gc.ca/n1/pub/85-002-x/2020001/article/00014-eng.htm.</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“IV. Organizational Factors Affecting Police Discretion.” Government of Canada, 15 Dec. 2021, </a:t>
            </a:r>
            <a:r>
              <a:rPr lang="en-US" sz="1450" u="sng" spc="111" dirty="0">
                <a:solidFill>
                  <a:srgbClr val="000000"/>
                </a:solidFill>
                <a:latin typeface="Calibri" panose="020F0502020204030204" pitchFamily="34" charset="0"/>
                <a:ea typeface="Calibri (MS)"/>
                <a:cs typeface="Calibri (MS)"/>
                <a:sym typeface="Calibri (MS)"/>
                <a:hlinkClick r:id="rId12" tooltip="http://www.justice.gc.ca/eng/rp-pr/cj-jp/yj-jj/discre/org/supp-appu.html"/>
              </a:rPr>
              <a:t>www.justice.gc.ca/eng/rp-pr/cj-jp/yj-jj/discre/org/supp-appu.html</a:t>
            </a:r>
            <a:r>
              <a:rPr lang="en-US" sz="1450" spc="111" dirty="0">
                <a:solidFill>
                  <a:srgbClr val="000000"/>
                </a:solidFill>
                <a:latin typeface="Calibri" panose="020F0502020204030204" pitchFamily="34" charset="0"/>
                <a:ea typeface="Calibri (MS)"/>
                <a:cs typeface="Calibri (MS)"/>
                <a:sym typeface="Calibri (MS)"/>
              </a:rPr>
              <a:t>.</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Jeffords, Shawn. “Analysis | Is Toronto’s Police Budget Getting a Cut or a Boost? The Answer Depends on Who You Ask | CBC News.” </a:t>
            </a:r>
            <a:r>
              <a:rPr lang="en-US" sz="1450" spc="111" dirty="0" err="1">
                <a:solidFill>
                  <a:srgbClr val="000000"/>
                </a:solidFill>
                <a:latin typeface="Calibri" panose="020F0502020204030204" pitchFamily="34" charset="0"/>
                <a:ea typeface="Calibri (MS)"/>
                <a:cs typeface="Calibri (MS)"/>
                <a:sym typeface="Calibri (MS)"/>
              </a:rPr>
              <a:t>CBCnews</a:t>
            </a:r>
            <a:r>
              <a:rPr lang="en-US" sz="1450" spc="111" dirty="0">
                <a:solidFill>
                  <a:srgbClr val="000000"/>
                </a:solidFill>
                <a:latin typeface="Calibri" panose="020F0502020204030204" pitchFamily="34" charset="0"/>
                <a:ea typeface="Calibri (MS)"/>
                <a:cs typeface="Calibri (MS)"/>
                <a:sym typeface="Calibri (MS)"/>
              </a:rPr>
              <a:t>, CBC/Radio Canada, 28 Jan. 2024, </a:t>
            </a:r>
            <a:r>
              <a:rPr lang="en-US" sz="1450" u="sng" spc="111" dirty="0">
                <a:solidFill>
                  <a:srgbClr val="000000"/>
                </a:solidFill>
                <a:latin typeface="Calibri" panose="020F0502020204030204" pitchFamily="34" charset="0"/>
                <a:ea typeface="Calibri (MS)"/>
                <a:cs typeface="Calibri (MS)"/>
                <a:sym typeface="Calibri (MS)"/>
                <a:hlinkClick r:id="rId13" tooltip="http://www.cbc.ca/news/canada/toronto/toronto-police-budget-fight-1.7094937"/>
              </a:rPr>
              <a:t>www.cbc.ca/news/canada/toronto/toronto-police-budget-fight-1.7094937</a:t>
            </a:r>
            <a:r>
              <a:rPr lang="en-US" sz="1450" spc="111" dirty="0">
                <a:solidFill>
                  <a:srgbClr val="000000"/>
                </a:solidFill>
                <a:latin typeface="Calibri" panose="020F0502020204030204" pitchFamily="34" charset="0"/>
                <a:ea typeface="Calibri (MS)"/>
                <a:cs typeface="Calibri (MS)"/>
                <a:sym typeface="Calibri (MS)"/>
              </a:rPr>
              <a:t>.</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Jones, Ryan Patrick. “The Police Budget Is One of Toronto’s Largest Expenses. Here’s What You Need to Know about It.” </a:t>
            </a:r>
            <a:r>
              <a:rPr lang="en-US" sz="1450" spc="111" dirty="0" err="1">
                <a:solidFill>
                  <a:srgbClr val="000000"/>
                </a:solidFill>
                <a:latin typeface="Calibri" panose="020F0502020204030204" pitchFamily="34" charset="0"/>
                <a:ea typeface="Calibri (MS)"/>
                <a:cs typeface="Calibri (MS)"/>
                <a:sym typeface="Calibri (MS)"/>
              </a:rPr>
              <a:t>CBCnews</a:t>
            </a:r>
            <a:r>
              <a:rPr lang="en-US" sz="1450" spc="111" dirty="0">
                <a:solidFill>
                  <a:srgbClr val="000000"/>
                </a:solidFill>
                <a:latin typeface="Calibri" panose="020F0502020204030204" pitchFamily="34" charset="0"/>
                <a:ea typeface="Calibri (MS)"/>
                <a:cs typeface="Calibri (MS)"/>
                <a:sym typeface="Calibri (MS)"/>
              </a:rPr>
              <a:t>, CBC/Radio Canada, 21 Oct. 2022, </a:t>
            </a:r>
            <a:r>
              <a:rPr lang="en-US" sz="1450" u="sng" spc="111" dirty="0">
                <a:solidFill>
                  <a:srgbClr val="000000"/>
                </a:solidFill>
                <a:latin typeface="Calibri" panose="020F0502020204030204" pitchFamily="34" charset="0"/>
                <a:ea typeface="Calibri (MS)"/>
                <a:cs typeface="Calibri (MS)"/>
                <a:sym typeface="Calibri (MS)"/>
                <a:hlinkClick r:id="rId14" tooltip="http://www.cbc.ca/news/canada/toronto/toronto-police-spending-1.6623747"/>
              </a:rPr>
              <a:t>www.cbc.ca/news/canada/toronto/toronto-police-spending-1.6623747</a:t>
            </a:r>
            <a:r>
              <a:rPr lang="en-US" sz="1450" spc="111" dirty="0">
                <a:solidFill>
                  <a:srgbClr val="000000"/>
                </a:solidFill>
                <a:latin typeface="Calibri" panose="020F0502020204030204" pitchFamily="34" charset="0"/>
                <a:ea typeface="Calibri (MS)"/>
                <a:cs typeface="Calibri (MS)"/>
                <a:sym typeface="Calibri (MS)"/>
              </a:rPr>
              <a:t>.</a:t>
            </a:r>
          </a:p>
          <a:p>
            <a:pPr algn="l">
              <a:lnSpc>
                <a:spcPts val="2175"/>
              </a:lnSpc>
            </a:pPr>
            <a:r>
              <a:rPr lang="en-US" sz="1450" spc="111" dirty="0">
                <a:solidFill>
                  <a:srgbClr val="000000"/>
                </a:solidFill>
                <a:latin typeface="Calibri" panose="020F0502020204030204" pitchFamily="34" charset="0"/>
                <a:ea typeface="Calibri (MS)"/>
                <a:cs typeface="Calibri (MS)"/>
                <a:sym typeface="Calibri (MS)"/>
              </a:rPr>
              <a:t>Luna, Javier Canales. “8 Top Open-Source LLMs for 2024 and Their Uses.” Datacamp.com, </a:t>
            </a:r>
            <a:r>
              <a:rPr lang="en-US" sz="1450" spc="111" dirty="0" err="1">
                <a:solidFill>
                  <a:srgbClr val="000000"/>
                </a:solidFill>
                <a:latin typeface="Calibri" panose="020F0502020204030204" pitchFamily="34" charset="0"/>
                <a:ea typeface="Calibri (MS)"/>
                <a:cs typeface="Calibri (MS)"/>
                <a:sym typeface="Calibri (MS)"/>
              </a:rPr>
              <a:t>DataCamp</a:t>
            </a:r>
            <a:r>
              <a:rPr lang="en-US" sz="1450" spc="111" dirty="0">
                <a:solidFill>
                  <a:srgbClr val="000000"/>
                </a:solidFill>
                <a:latin typeface="Calibri" panose="020F0502020204030204" pitchFamily="34" charset="0"/>
                <a:ea typeface="Calibri (MS)"/>
                <a:cs typeface="Calibri (MS)"/>
                <a:sym typeface="Calibri (MS)"/>
              </a:rPr>
              <a:t>, 14 Nov. 2023, </a:t>
            </a:r>
            <a:r>
              <a:rPr lang="en-US" sz="1450" u="sng" spc="111" dirty="0">
                <a:solidFill>
                  <a:srgbClr val="000000"/>
                </a:solidFill>
                <a:latin typeface="Calibri" panose="020F0502020204030204" pitchFamily="34" charset="0"/>
                <a:ea typeface="Calibri (MS)"/>
                <a:cs typeface="Calibri (MS)"/>
                <a:sym typeface="Calibri (MS)"/>
                <a:hlinkClick r:id="rId15" tooltip="http://www.datacamp.com/blog/top-open-source-llms"/>
              </a:rPr>
              <a:t>www.datacamp.com/blog/top-open-source-llms</a:t>
            </a:r>
            <a:r>
              <a:rPr lang="en-US" sz="1450" spc="111" dirty="0">
                <a:solidFill>
                  <a:srgbClr val="000000"/>
                </a:solidFill>
                <a:latin typeface="Calibri" panose="020F0502020204030204" pitchFamily="34" charset="0"/>
                <a:ea typeface="Calibri (MS)"/>
                <a:cs typeface="Calibri (MS)"/>
                <a:sym typeface="Calibri (MS)"/>
              </a:rPr>
              <a:t>. Accessed 31 Oct. 2024.</a:t>
            </a:r>
          </a:p>
          <a:p>
            <a:pPr algn="l">
              <a:lnSpc>
                <a:spcPts val="2175"/>
              </a:lnSpc>
            </a:pPr>
            <a:endParaRPr lang="en-US" sz="1450" spc="111" dirty="0">
              <a:solidFill>
                <a:srgbClr val="000000"/>
              </a:solidFill>
              <a:latin typeface="Calibri" panose="020F0502020204030204" pitchFamily="34" charset="0"/>
              <a:ea typeface="Calibri (MS)"/>
              <a:cs typeface="Calibri (MS)"/>
              <a:sym typeface="Calibri (MS)"/>
            </a:endParaRPr>
          </a:p>
          <a:p>
            <a:pPr algn="l">
              <a:lnSpc>
                <a:spcPts val="2175"/>
              </a:lnSpc>
            </a:pPr>
            <a:endParaRPr lang="en-US" sz="1450" spc="111" dirty="0">
              <a:solidFill>
                <a:srgbClr val="000000"/>
              </a:solidFill>
              <a:latin typeface="Calibri" panose="020F0502020204030204" pitchFamily="34" charset="0"/>
              <a:ea typeface="Calibri (MS)"/>
              <a:cs typeface="Calibri (MS)"/>
              <a:sym typeface="Calibri (MS)"/>
            </a:endParaRPr>
          </a:p>
          <a:p>
            <a:pPr algn="l">
              <a:lnSpc>
                <a:spcPts val="2175"/>
              </a:lnSpc>
            </a:pPr>
            <a:endParaRPr lang="en-US" sz="1450" spc="111" dirty="0">
              <a:solidFill>
                <a:srgbClr val="000000"/>
              </a:solidFill>
              <a:latin typeface="Calibri" panose="020F0502020204030204" pitchFamily="34" charset="0"/>
              <a:ea typeface="Calibri (MS)"/>
              <a:cs typeface="Calibri (MS)"/>
              <a:sym typeface="Calibri (MS)"/>
            </a:endParaRPr>
          </a:p>
          <a:p>
            <a:pPr algn="l">
              <a:lnSpc>
                <a:spcPts val="2175"/>
              </a:lnSpc>
            </a:pPr>
            <a:endParaRPr lang="en-US" sz="1450" spc="111" dirty="0">
              <a:solidFill>
                <a:srgbClr val="000000"/>
              </a:solidFill>
              <a:latin typeface="Calibri" panose="020F0502020204030204" pitchFamily="34" charset="0"/>
              <a:ea typeface="Calibri (MS)"/>
              <a:cs typeface="Calibri (MS)"/>
              <a:sym typeface="Calibri (MS)"/>
            </a:endParaRPr>
          </a:p>
        </p:txBody>
      </p:sp>
      <p:sp>
        <p:nvSpPr>
          <p:cNvPr id="3" name="TextBox 3"/>
          <p:cNvSpPr txBox="1"/>
          <p:nvPr/>
        </p:nvSpPr>
        <p:spPr>
          <a:xfrm>
            <a:off x="489612" y="548686"/>
            <a:ext cx="14164643" cy="709746"/>
          </a:xfrm>
          <a:prstGeom prst="rect">
            <a:avLst/>
          </a:prstGeom>
        </p:spPr>
        <p:txBody>
          <a:bodyPr lIns="0" tIns="0" rIns="0" bIns="0" rtlCol="0" anchor="t">
            <a:spAutoFit/>
          </a:bodyPr>
          <a:lstStyle/>
          <a:p>
            <a:pPr algn="just">
              <a:lnSpc>
                <a:spcPts val="5885"/>
              </a:lnSpc>
            </a:pPr>
            <a:r>
              <a:rPr lang="en-US" sz="4203" b="1" spc="659" dirty="0">
                <a:solidFill>
                  <a:srgbClr val="00285C"/>
                </a:solidFill>
                <a:latin typeface="Calibri" panose="020F0502020204030204" pitchFamily="34" charset="0"/>
                <a:ea typeface="Calibri (MS) Bold"/>
                <a:cs typeface="Calibri (MS) Bold"/>
                <a:sym typeface="Calibri (MS) Bold"/>
              </a:rPr>
              <a:t>REFERENCES - 1</a:t>
            </a:r>
          </a:p>
        </p:txBody>
      </p:sp>
      <p:sp>
        <p:nvSpPr>
          <p:cNvPr id="4" name="Freeform 4">
            <a:hlinkClick r:id="rId16"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17"/>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9137" y="548686"/>
            <a:ext cx="14164643" cy="709746"/>
          </a:xfrm>
          <a:prstGeom prst="rect">
            <a:avLst/>
          </a:prstGeom>
        </p:spPr>
        <p:txBody>
          <a:bodyPr lIns="0" tIns="0" rIns="0" bIns="0" rtlCol="0" anchor="t">
            <a:spAutoFit/>
          </a:bodyPr>
          <a:lstStyle/>
          <a:p>
            <a:pPr algn="just">
              <a:lnSpc>
                <a:spcPts val="5885"/>
              </a:lnSpc>
            </a:pPr>
            <a:r>
              <a:rPr lang="en-US" sz="4203" b="1" spc="659" dirty="0">
                <a:solidFill>
                  <a:srgbClr val="00285C"/>
                </a:solidFill>
                <a:latin typeface="Calibri" panose="020F0502020204030204" pitchFamily="34" charset="0"/>
                <a:ea typeface="Calibri (MS) Bold"/>
                <a:cs typeface="Calibri (MS) Bold"/>
                <a:sym typeface="Calibri (MS) Bold"/>
              </a:rPr>
              <a:t>REFERENCES - 2</a:t>
            </a:r>
          </a:p>
        </p:txBody>
      </p:sp>
      <p:sp>
        <p:nvSpPr>
          <p:cNvPr id="3" name="TextBox 3"/>
          <p:cNvSpPr txBox="1"/>
          <p:nvPr/>
        </p:nvSpPr>
        <p:spPr>
          <a:xfrm>
            <a:off x="722698" y="1937986"/>
            <a:ext cx="16287106" cy="7307513"/>
          </a:xfrm>
          <a:prstGeom prst="rect">
            <a:avLst/>
          </a:prstGeom>
        </p:spPr>
        <p:txBody>
          <a:bodyPr lIns="0" tIns="0" rIns="0" bIns="0" rtlCol="0" anchor="t">
            <a:spAutoFit/>
          </a:bodyPr>
          <a:lstStyle/>
          <a:p>
            <a:pPr algn="l">
              <a:lnSpc>
                <a:spcPts val="2174"/>
              </a:lnSpc>
            </a:pPr>
            <a:r>
              <a:rPr lang="en-US" sz="1449" spc="111" dirty="0" err="1">
                <a:solidFill>
                  <a:srgbClr val="000000"/>
                </a:solidFill>
                <a:latin typeface="Calibri" panose="020F0502020204030204" pitchFamily="34" charset="0"/>
                <a:ea typeface="Calibri (MS)"/>
                <a:cs typeface="Calibri (MS)"/>
                <a:sym typeface="Calibri (MS)"/>
              </a:rPr>
              <a:t>Mazowita</a:t>
            </a:r>
            <a:r>
              <a:rPr lang="en-US" sz="1449" spc="111" dirty="0">
                <a:solidFill>
                  <a:srgbClr val="000000"/>
                </a:solidFill>
                <a:latin typeface="Calibri" panose="020F0502020204030204" pitchFamily="34" charset="0"/>
                <a:ea typeface="Calibri (MS)"/>
                <a:cs typeface="Calibri (MS)"/>
                <a:sym typeface="Calibri (MS)"/>
              </a:rPr>
              <a:t>, Benjamin, and Cristine Rotenberg. The Canadian Police Performance Metrics Framework: Standardized Indicators for Police Services in Canada. Statistics Canada, 11 Sept. 2019.</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“Metrics | Ragas.” Ragas.io, Ragas.io, 2023, docs.ragas.io/</a:t>
            </a:r>
            <a:r>
              <a:rPr lang="en-US" sz="1449" spc="111" dirty="0" err="1">
                <a:solidFill>
                  <a:srgbClr val="000000"/>
                </a:solidFill>
                <a:latin typeface="Calibri" panose="020F0502020204030204" pitchFamily="34" charset="0"/>
                <a:ea typeface="Calibri (MS)"/>
                <a:cs typeface="Calibri (MS)"/>
                <a:sym typeface="Calibri (MS)"/>
              </a:rPr>
              <a:t>en</a:t>
            </a:r>
            <a:r>
              <a:rPr lang="en-US" sz="1449" spc="111" dirty="0">
                <a:solidFill>
                  <a:srgbClr val="000000"/>
                </a:solidFill>
                <a:latin typeface="Calibri" panose="020F0502020204030204" pitchFamily="34" charset="0"/>
                <a:ea typeface="Calibri (MS)"/>
                <a:cs typeface="Calibri (MS)"/>
                <a:sym typeface="Calibri (MS)"/>
              </a:rPr>
              <a:t>/v0.1.21/concepts/metrics/index.html. Accessed 23 Nov. 2024.</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“Myron </a:t>
            </a:r>
            <a:r>
              <a:rPr lang="en-US" sz="1449" spc="111" dirty="0" err="1">
                <a:solidFill>
                  <a:srgbClr val="000000"/>
                </a:solidFill>
                <a:latin typeface="Calibri" panose="020F0502020204030204" pitchFamily="34" charset="0"/>
                <a:ea typeface="Calibri (MS)"/>
                <a:cs typeface="Calibri (MS)"/>
                <a:sym typeface="Calibri (MS)"/>
              </a:rPr>
              <a:t>Demkiw</a:t>
            </a:r>
            <a:r>
              <a:rPr lang="en-US" sz="1449" spc="111" dirty="0">
                <a:solidFill>
                  <a:srgbClr val="000000"/>
                </a:solidFill>
                <a:latin typeface="Calibri" panose="020F0502020204030204" pitchFamily="34" charset="0"/>
                <a:ea typeface="Calibri (MS)"/>
                <a:cs typeface="Calibri (MS)"/>
                <a:sym typeface="Calibri (MS)"/>
              </a:rPr>
              <a:t> - Toronto Police Service.” </a:t>
            </a:r>
            <a:r>
              <a:rPr lang="en-US" sz="1449" u="sng" spc="111" dirty="0">
                <a:solidFill>
                  <a:srgbClr val="000000"/>
                </a:solidFill>
                <a:latin typeface="Calibri" panose="020F0502020204030204" pitchFamily="34" charset="0"/>
                <a:ea typeface="Calibri (MS)"/>
                <a:cs typeface="Calibri (MS)"/>
                <a:sym typeface="Calibri (MS)"/>
                <a:hlinkClick r:id="rId2" tooltip="http://www.tps.ca"/>
              </a:rPr>
              <a:t>Www.tps.ca</a:t>
            </a:r>
            <a:r>
              <a:rPr lang="en-US" sz="1449" spc="111" dirty="0">
                <a:solidFill>
                  <a:srgbClr val="000000"/>
                </a:solidFill>
                <a:latin typeface="Calibri" panose="020F0502020204030204" pitchFamily="34" charset="0"/>
                <a:ea typeface="Calibri (MS)"/>
                <a:cs typeface="Calibri (MS)"/>
                <a:sym typeface="Calibri (MS)"/>
              </a:rPr>
              <a:t>, Toronto Police, </a:t>
            </a:r>
            <a:r>
              <a:rPr lang="en-US" sz="1449" u="sng" spc="111" dirty="0">
                <a:solidFill>
                  <a:srgbClr val="000000"/>
                </a:solidFill>
                <a:latin typeface="Calibri" panose="020F0502020204030204" pitchFamily="34" charset="0"/>
                <a:ea typeface="Calibri (MS)"/>
                <a:cs typeface="Calibri (MS)"/>
                <a:sym typeface="Calibri (MS)"/>
                <a:hlinkClick r:id="rId3" tooltip="http://www.tps.ca/people/myron-demkiw/"/>
              </a:rPr>
              <a:t>www.tps.ca/people/myron-demkiw/</a:t>
            </a:r>
            <a:r>
              <a:rPr lang="en-US" sz="1449" spc="111" dirty="0">
                <a:solidFill>
                  <a:srgbClr val="000000"/>
                </a:solidFill>
                <a:latin typeface="Calibri" panose="020F0502020204030204" pitchFamily="34" charset="0"/>
                <a:ea typeface="Calibri (MS)"/>
                <a:cs typeface="Calibri (MS)"/>
                <a:sym typeface="Calibri (MS)"/>
              </a:rPr>
              <a:t>. Accessed 2 Oct. 2024.</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The Artificial Intelligence and Data Act (AIDA) – Companion Document, Government of Canada, 13 Mar. 2023, ised-isde.canada.ca/site/innovation-better-</a:t>
            </a:r>
            <a:r>
              <a:rPr lang="en-US" sz="1449" spc="111" dirty="0" err="1">
                <a:solidFill>
                  <a:srgbClr val="000000"/>
                </a:solidFill>
                <a:latin typeface="Calibri" panose="020F0502020204030204" pitchFamily="34" charset="0"/>
                <a:ea typeface="Calibri (MS)"/>
                <a:cs typeface="Calibri (MS)"/>
                <a:sym typeface="Calibri (MS)"/>
              </a:rPr>
              <a:t>canada</a:t>
            </a:r>
            <a:r>
              <a:rPr lang="en-US" sz="1449" spc="111" dirty="0">
                <a:solidFill>
                  <a:srgbClr val="000000"/>
                </a:solidFill>
                <a:latin typeface="Calibri" panose="020F0502020204030204" pitchFamily="34" charset="0"/>
                <a:ea typeface="Calibri (MS)"/>
                <a:cs typeface="Calibri (MS)"/>
                <a:sym typeface="Calibri (MS)"/>
              </a:rPr>
              <a:t>/</a:t>
            </a:r>
            <a:r>
              <a:rPr lang="en-US" sz="1449" spc="111" dirty="0" err="1">
                <a:solidFill>
                  <a:srgbClr val="000000"/>
                </a:solidFill>
                <a:latin typeface="Calibri" panose="020F0502020204030204" pitchFamily="34" charset="0"/>
                <a:ea typeface="Calibri (MS)"/>
                <a:cs typeface="Calibri (MS)"/>
                <a:sym typeface="Calibri (MS)"/>
              </a:rPr>
              <a:t>en</a:t>
            </a:r>
            <a:r>
              <a:rPr lang="en-US" sz="1449" spc="111" dirty="0">
                <a:solidFill>
                  <a:srgbClr val="000000"/>
                </a:solidFill>
                <a:latin typeface="Calibri" panose="020F0502020204030204" pitchFamily="34" charset="0"/>
                <a:ea typeface="Calibri (MS)"/>
                <a:cs typeface="Calibri (MS)"/>
                <a:sym typeface="Calibri (MS)"/>
              </a:rPr>
              <a:t>/artificial-intelligence-and-data-act-aida-companion-document#s3.</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“Police Using Facial Recognition Technology in York, Peel; Advocates Warn of Risks | CBC News.” </a:t>
            </a:r>
            <a:r>
              <a:rPr lang="en-US" sz="1449" spc="111" dirty="0" err="1">
                <a:solidFill>
                  <a:srgbClr val="000000"/>
                </a:solidFill>
                <a:latin typeface="Calibri" panose="020F0502020204030204" pitchFamily="34" charset="0"/>
                <a:ea typeface="Calibri (MS)"/>
                <a:cs typeface="Calibri (MS)"/>
                <a:sym typeface="Calibri (MS)"/>
              </a:rPr>
              <a:t>CBCnews</a:t>
            </a:r>
            <a:r>
              <a:rPr lang="en-US" sz="1449" spc="111" dirty="0">
                <a:solidFill>
                  <a:srgbClr val="000000"/>
                </a:solidFill>
                <a:latin typeface="Calibri" panose="020F0502020204030204" pitchFamily="34" charset="0"/>
                <a:ea typeface="Calibri (MS)"/>
                <a:cs typeface="Calibri (MS)"/>
                <a:sym typeface="Calibri (MS)"/>
              </a:rPr>
              <a:t>, CBC/Radio Canada, 29 May 2024, </a:t>
            </a:r>
            <a:r>
              <a:rPr lang="en-US" sz="1449" u="sng" spc="111" dirty="0">
                <a:solidFill>
                  <a:srgbClr val="000000"/>
                </a:solidFill>
                <a:latin typeface="Calibri" panose="020F0502020204030204" pitchFamily="34" charset="0"/>
                <a:ea typeface="Calibri (MS)"/>
                <a:cs typeface="Calibri (MS)"/>
                <a:sym typeface="Calibri (MS)"/>
                <a:hlinkClick r:id="rId4" tooltip="http://www.cbc.ca/news/canada/toronto/police-facial-recognition-software-1.7216242"/>
              </a:rPr>
              <a:t>www.cbc.ca/news/canada/toronto/police-facial-recognition-software-1.7216242</a:t>
            </a:r>
            <a:r>
              <a:rPr lang="en-US" sz="1449" spc="111" dirty="0">
                <a:solidFill>
                  <a:srgbClr val="000000"/>
                </a:solidFill>
                <a:latin typeface="Calibri" panose="020F0502020204030204" pitchFamily="34" charset="0"/>
                <a:ea typeface="Calibri (MS)"/>
                <a:cs typeface="Calibri (MS)"/>
                <a:sym typeface="Calibri (MS)"/>
              </a:rPr>
              <a:t>.</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“Police-Reported Crime Statistics in Canada, 2023.” Statistics Canada, 25 Aug. 2024, www150.statcan.gc.ca/n1/daily-quotidien/240725/dq240725b-eng.htm.</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Powers, Lucas. “Toronto to Explore Municipal Sales Tax as Part of Plan to Tackle ‘unprecedented Financial Crisis’ | CBC News.” </a:t>
            </a:r>
            <a:r>
              <a:rPr lang="en-US" sz="1449" spc="111" dirty="0" err="1">
                <a:solidFill>
                  <a:srgbClr val="000000"/>
                </a:solidFill>
                <a:latin typeface="Calibri" panose="020F0502020204030204" pitchFamily="34" charset="0"/>
                <a:ea typeface="Calibri (MS)"/>
                <a:cs typeface="Calibri (MS)"/>
                <a:sym typeface="Calibri (MS)"/>
              </a:rPr>
              <a:t>CBCnews</a:t>
            </a:r>
            <a:r>
              <a:rPr lang="en-US" sz="1449" spc="111" dirty="0">
                <a:solidFill>
                  <a:srgbClr val="000000"/>
                </a:solidFill>
                <a:latin typeface="Calibri" panose="020F0502020204030204" pitchFamily="34" charset="0"/>
                <a:ea typeface="Calibri (MS)"/>
                <a:cs typeface="Calibri (MS)"/>
                <a:sym typeface="Calibri (MS)"/>
              </a:rPr>
              <a:t>, CBC/Radio Canada, 16 Aug. 2023, </a:t>
            </a:r>
            <a:r>
              <a:rPr lang="en-US" sz="1449" u="sng" spc="111" dirty="0">
                <a:solidFill>
                  <a:srgbClr val="000000"/>
                </a:solidFill>
                <a:latin typeface="Calibri" panose="020F0502020204030204" pitchFamily="34" charset="0"/>
                <a:ea typeface="Calibri (MS)"/>
                <a:cs typeface="Calibri (MS)"/>
                <a:sym typeface="Calibri (MS)"/>
                <a:hlinkClick r:id="rId5" tooltip="http://www.cbc.ca/news/canada/toronto/report-toronto-finances-1.6938094"/>
              </a:rPr>
              <a:t>www.cbc.ca/news/canada/toronto/report-toronto-finances-1.6938094</a:t>
            </a:r>
            <a:r>
              <a:rPr lang="en-US" sz="1449" spc="111" dirty="0">
                <a:solidFill>
                  <a:srgbClr val="000000"/>
                </a:solidFill>
                <a:latin typeface="Calibri" panose="020F0502020204030204" pitchFamily="34" charset="0"/>
                <a:ea typeface="Calibri (MS)"/>
                <a:cs typeface="Calibri (MS)"/>
                <a:sym typeface="Calibri (MS)"/>
              </a:rPr>
              <a:t>.</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PUBLIC SAFETY DATA PORTAL: OPEN DATA DOCUMENTATION. Toronto Police, 16 Aug. 2024.</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“Recommended Legal Framework for Police Agencies’ Use of Facial Recognition.” Office of the Privacy Commissioner of Canada, 2 May 2022, </a:t>
            </a:r>
            <a:r>
              <a:rPr lang="en-US" sz="1449" u="sng" spc="111" dirty="0">
                <a:solidFill>
                  <a:srgbClr val="000000"/>
                </a:solidFill>
                <a:latin typeface="Calibri" panose="020F0502020204030204" pitchFamily="34" charset="0"/>
                <a:ea typeface="Calibri (MS)"/>
                <a:cs typeface="Calibri (MS)"/>
                <a:sym typeface="Calibri (MS)"/>
                <a:hlinkClick r:id="rId6" tooltip="http://www.priv.gc.ca/en/opc-actions-and-decisions/advice-to-parliament/2022/s-d_prov_20220502/"/>
              </a:rPr>
              <a:t>www.priv.gc.ca/en/opc-actions-and-decisions/advice-to-parliament/2022/s-d_prov_20220502/</a:t>
            </a:r>
            <a:r>
              <a:rPr lang="en-US" sz="1449" spc="111" dirty="0">
                <a:solidFill>
                  <a:srgbClr val="000000"/>
                </a:solidFill>
                <a:latin typeface="Calibri" panose="020F0502020204030204" pitchFamily="34" charset="0"/>
                <a:ea typeface="Calibri (MS)"/>
                <a:cs typeface="Calibri (MS)"/>
                <a:sym typeface="Calibri (MS)"/>
              </a:rPr>
              <a:t>.</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Rutland, Ted. “Canadian Cities Continue to Over-Invest in Policing.” The Conversation, 14 Nov. 2023, theconversation.com/canadian-cities-continue-to-over-invest-in-policing-217344.</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a:t>
            </a:r>
            <a:r>
              <a:rPr lang="en-US" sz="1449" spc="111" dirty="0" err="1">
                <a:solidFill>
                  <a:srgbClr val="000000"/>
                </a:solidFill>
                <a:latin typeface="Calibri" panose="020F0502020204030204" pitchFamily="34" charset="0"/>
                <a:ea typeface="Calibri (MS)"/>
                <a:cs typeface="Calibri (MS)"/>
                <a:sym typeface="Calibri (MS)"/>
              </a:rPr>
              <a:t>SafeTO</a:t>
            </a:r>
            <a:r>
              <a:rPr lang="en-US" sz="1449" spc="111" dirty="0">
                <a:solidFill>
                  <a:srgbClr val="000000"/>
                </a:solidFill>
                <a:latin typeface="Calibri" panose="020F0502020204030204" pitchFamily="34" charset="0"/>
                <a:ea typeface="Calibri (MS)"/>
                <a:cs typeface="Calibri (MS)"/>
                <a:sym typeface="Calibri (MS)"/>
              </a:rPr>
              <a:t>: A Community Safety &amp; Well-Being Plan.” City of Toronto, City of Toronto, 1 Feb. 2021, </a:t>
            </a:r>
            <a:r>
              <a:rPr lang="en-US" sz="1449" u="sng" spc="111" dirty="0">
                <a:solidFill>
                  <a:srgbClr val="000000"/>
                </a:solidFill>
                <a:latin typeface="Calibri" panose="020F0502020204030204" pitchFamily="34" charset="0"/>
                <a:ea typeface="Calibri (MS)"/>
                <a:cs typeface="Calibri (MS)"/>
                <a:sym typeface="Calibri (MS)"/>
                <a:hlinkClick r:id="rId7" tooltip="http://www.toronto.ca/community-people/public-safety-alerts/community-safety-programs/community-safety-well-being-plan/"/>
              </a:rPr>
              <a:t>www.toronto.ca/community-people/public-safety-alerts/community-safety-programs/community-safety-well-being-plan/</a:t>
            </a:r>
            <a:r>
              <a:rPr lang="en-US" sz="1449" spc="111" dirty="0">
                <a:solidFill>
                  <a:srgbClr val="000000"/>
                </a:solidFill>
                <a:latin typeface="Calibri" panose="020F0502020204030204" pitchFamily="34" charset="0"/>
                <a:ea typeface="Calibri (MS)"/>
                <a:cs typeface="Calibri (MS)"/>
                <a:sym typeface="Calibri (MS)"/>
              </a:rPr>
              <a:t>. Accessed 2 Oct. 2024.</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Statistics Canada. “The Daily — Canada’s Population Estimates: Strong Population Growth in 2023.” Www150.Statcan.gc.ca, Statistics Canada, 27 Mar. 2024, www150.statcan.gc.ca/n1/daily-quotidien/240327/dq240327c-eng.htm.</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Tang, </a:t>
            </a:r>
            <a:r>
              <a:rPr lang="en-US" sz="1449" spc="111" dirty="0" err="1">
                <a:solidFill>
                  <a:srgbClr val="000000"/>
                </a:solidFill>
                <a:latin typeface="Calibri" panose="020F0502020204030204" pitchFamily="34" charset="0"/>
                <a:ea typeface="Calibri (MS)"/>
                <a:cs typeface="Calibri (MS)"/>
                <a:sym typeface="Calibri (MS)"/>
              </a:rPr>
              <a:t>Qiaoyu</a:t>
            </a:r>
            <a:r>
              <a:rPr lang="en-US" sz="1449" spc="111" dirty="0">
                <a:solidFill>
                  <a:srgbClr val="000000"/>
                </a:solidFill>
                <a:latin typeface="Calibri" panose="020F0502020204030204" pitchFamily="34" charset="0"/>
                <a:ea typeface="Calibri (MS)"/>
                <a:cs typeface="Calibri (MS)"/>
                <a:sym typeface="Calibri (MS)"/>
              </a:rPr>
              <a:t>, et al. “</a:t>
            </a:r>
            <a:r>
              <a:rPr lang="en-US" sz="1449" spc="111" dirty="0" err="1">
                <a:solidFill>
                  <a:srgbClr val="000000"/>
                </a:solidFill>
                <a:latin typeface="Calibri" panose="020F0502020204030204" pitchFamily="34" charset="0"/>
                <a:ea typeface="Calibri (MS)"/>
                <a:cs typeface="Calibri (MS)"/>
                <a:sym typeface="Calibri (MS)"/>
              </a:rPr>
              <a:t>ToolAlpaca</a:t>
            </a:r>
            <a:r>
              <a:rPr lang="en-US" sz="1449" spc="111" dirty="0">
                <a:solidFill>
                  <a:srgbClr val="000000"/>
                </a:solidFill>
                <a:latin typeface="Calibri" panose="020F0502020204030204" pitchFamily="34" charset="0"/>
                <a:ea typeface="Calibri (MS)"/>
                <a:cs typeface="Calibri (MS)"/>
                <a:sym typeface="Calibri (MS)"/>
              </a:rPr>
              <a:t>: Generalized Tool Learning for Language Models with 3000 Simulated Cases.” ArXiv.org, </a:t>
            </a:r>
            <a:r>
              <a:rPr lang="en-US" sz="1449" spc="111" dirty="0" err="1">
                <a:solidFill>
                  <a:srgbClr val="000000"/>
                </a:solidFill>
                <a:latin typeface="Calibri" panose="020F0502020204030204" pitchFamily="34" charset="0"/>
                <a:ea typeface="Calibri (MS)"/>
                <a:cs typeface="Calibri (MS)"/>
                <a:sym typeface="Calibri (MS)"/>
              </a:rPr>
              <a:t>arXiv</a:t>
            </a:r>
            <a:r>
              <a:rPr lang="en-US" sz="1449" spc="111" dirty="0">
                <a:solidFill>
                  <a:srgbClr val="000000"/>
                </a:solidFill>
                <a:latin typeface="Calibri" panose="020F0502020204030204" pitchFamily="34" charset="0"/>
                <a:ea typeface="Calibri (MS)"/>
                <a:cs typeface="Calibri (MS)"/>
                <a:sym typeface="Calibri (MS)"/>
              </a:rPr>
              <a:t>, 2023, arxiv.org/abs/2306.05301. Accessed 31 Oct. 2024.</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“The Daily — Police-Reported Crime Statistics in Canada, 2023.” Www150.Statcan.gc.ca, Statistics Canada, 25 July 2024, www150.statcan.gc.ca/n1/daily-quotidien/240725/dq240725b-eng.htm. Accessed 1 Oct. 2024.</a:t>
            </a:r>
          </a:p>
          <a:p>
            <a:pPr algn="l">
              <a:lnSpc>
                <a:spcPts val="2174"/>
              </a:lnSpc>
            </a:pPr>
            <a:r>
              <a:rPr lang="en-US" sz="1449" spc="111" dirty="0">
                <a:solidFill>
                  <a:srgbClr val="000000"/>
                </a:solidFill>
                <a:latin typeface="Calibri" panose="020F0502020204030204" pitchFamily="34" charset="0"/>
                <a:ea typeface="Calibri (MS)"/>
                <a:cs typeface="Calibri (MS)"/>
                <a:sym typeface="Calibri (MS)"/>
              </a:rPr>
              <a:t>“Toronto Police Services Board - Use of Artificial Intelligence Technology.” Tpsb.ca, Toronto Police, 22 Feb. 2022, tpsb.ca/policies-by-laws/board-policies/195-use-of-artificial-intelligence-technology. Accessed 18 Nov. 2024.</a:t>
            </a:r>
          </a:p>
          <a:p>
            <a:pPr algn="l">
              <a:lnSpc>
                <a:spcPts val="2174"/>
              </a:lnSpc>
            </a:pPr>
            <a:endParaRPr lang="en-US" sz="1449" spc="111" dirty="0">
              <a:solidFill>
                <a:srgbClr val="000000"/>
              </a:solidFill>
              <a:latin typeface="Calibri" panose="020F0502020204030204" pitchFamily="34" charset="0"/>
              <a:ea typeface="Calibri (MS)"/>
              <a:cs typeface="Calibri (MS)"/>
              <a:sym typeface="Calibri (MS)"/>
            </a:endParaRPr>
          </a:p>
          <a:p>
            <a:pPr algn="l">
              <a:lnSpc>
                <a:spcPts val="2174"/>
              </a:lnSpc>
            </a:pPr>
            <a:endParaRPr lang="en-US" sz="1449" spc="111" dirty="0">
              <a:solidFill>
                <a:srgbClr val="000000"/>
              </a:solidFill>
              <a:latin typeface="Calibri" panose="020F0502020204030204" pitchFamily="34" charset="0"/>
              <a:ea typeface="Calibri (MS)"/>
              <a:cs typeface="Calibri (MS)"/>
              <a:sym typeface="Calibri (MS)"/>
            </a:endParaRPr>
          </a:p>
        </p:txBody>
      </p:sp>
      <p:sp>
        <p:nvSpPr>
          <p:cNvPr id="4" name="Freeform 4">
            <a:hlinkClick r:id="rId8"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9"/>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971882"/>
            <a:ext cx="2533372" cy="1112234"/>
            <a:chOff x="0" y="0"/>
            <a:chExt cx="667226" cy="292934"/>
          </a:xfrm>
        </p:grpSpPr>
        <p:sp>
          <p:nvSpPr>
            <p:cNvPr id="3" name="Freeform 3"/>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4" name="TextBox 4"/>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2" action="ppaction://hlinksldjump"/>
                </a:rPr>
                <a:t>Interview Insights</a:t>
              </a:r>
            </a:p>
          </p:txBody>
        </p:sp>
      </p:grpSp>
      <p:sp>
        <p:nvSpPr>
          <p:cNvPr id="5" name="TextBox 5"/>
          <p:cNvSpPr txBox="1"/>
          <p:nvPr/>
        </p:nvSpPr>
        <p:spPr>
          <a:xfrm>
            <a:off x="499137" y="548686"/>
            <a:ext cx="14164643" cy="709746"/>
          </a:xfrm>
          <a:prstGeom prst="rect">
            <a:avLst/>
          </a:prstGeom>
        </p:spPr>
        <p:txBody>
          <a:bodyPr lIns="0" tIns="0" rIns="0" bIns="0" rtlCol="0" anchor="t">
            <a:spAutoFit/>
          </a:bodyPr>
          <a:lstStyle/>
          <a:p>
            <a:pPr algn="just">
              <a:lnSpc>
                <a:spcPts val="5885"/>
              </a:lnSpc>
            </a:pPr>
            <a:r>
              <a:rPr lang="en-US" sz="4203" b="1" spc="659" dirty="0">
                <a:solidFill>
                  <a:srgbClr val="00285C"/>
                </a:solidFill>
                <a:latin typeface="Calibri" panose="020F0502020204030204" pitchFamily="34" charset="0"/>
                <a:ea typeface="Calibri (MS) Bold"/>
                <a:cs typeface="Calibri (MS) Bold"/>
                <a:sym typeface="Calibri (MS) Bold"/>
              </a:rPr>
              <a:t>APPENDIX DIRECTORY</a:t>
            </a:r>
          </a:p>
        </p:txBody>
      </p:sp>
      <p:grpSp>
        <p:nvGrpSpPr>
          <p:cNvPr id="6" name="Group 6"/>
          <p:cNvGrpSpPr/>
          <p:nvPr/>
        </p:nvGrpSpPr>
        <p:grpSpPr>
          <a:xfrm>
            <a:off x="4293903" y="1971882"/>
            <a:ext cx="2533372" cy="1112234"/>
            <a:chOff x="0" y="0"/>
            <a:chExt cx="667226" cy="292934"/>
          </a:xfrm>
        </p:grpSpPr>
        <p:sp>
          <p:nvSpPr>
            <p:cNvPr id="7" name="Freeform 7"/>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8" name="TextBox 8"/>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3" action="ppaction://hlinksldjump"/>
                </a:rPr>
                <a:t>Canadian Police Performance Metric Framework</a:t>
              </a:r>
            </a:p>
          </p:txBody>
        </p:sp>
      </p:grpSp>
      <p:grpSp>
        <p:nvGrpSpPr>
          <p:cNvPr id="9" name="Group 9"/>
          <p:cNvGrpSpPr/>
          <p:nvPr/>
        </p:nvGrpSpPr>
        <p:grpSpPr>
          <a:xfrm>
            <a:off x="7560701" y="1971882"/>
            <a:ext cx="2533372" cy="1112234"/>
            <a:chOff x="0" y="0"/>
            <a:chExt cx="667226" cy="292934"/>
          </a:xfrm>
        </p:grpSpPr>
        <p:sp>
          <p:nvSpPr>
            <p:cNvPr id="10" name="Freeform 10"/>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11" name="TextBox 11"/>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4" action="ppaction://hlinksldjump"/>
                </a:rPr>
                <a:t>PESTEL Analysis</a:t>
              </a:r>
            </a:p>
          </p:txBody>
        </p:sp>
      </p:grpSp>
      <p:grpSp>
        <p:nvGrpSpPr>
          <p:cNvPr id="12" name="Group 12"/>
          <p:cNvGrpSpPr/>
          <p:nvPr/>
        </p:nvGrpSpPr>
        <p:grpSpPr>
          <a:xfrm>
            <a:off x="10827498" y="1971882"/>
            <a:ext cx="2533372" cy="1112234"/>
            <a:chOff x="0" y="0"/>
            <a:chExt cx="667226" cy="292934"/>
          </a:xfrm>
        </p:grpSpPr>
        <p:sp>
          <p:nvSpPr>
            <p:cNvPr id="13" name="Freeform 13"/>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14" name="TextBox 14"/>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5" action="ppaction://hlinksldjump"/>
                </a:rPr>
                <a:t>Model Architecture</a:t>
              </a:r>
            </a:p>
          </p:txBody>
        </p:sp>
      </p:grpSp>
      <p:grpSp>
        <p:nvGrpSpPr>
          <p:cNvPr id="15" name="Group 15"/>
          <p:cNvGrpSpPr/>
          <p:nvPr/>
        </p:nvGrpSpPr>
        <p:grpSpPr>
          <a:xfrm>
            <a:off x="14094296" y="1971882"/>
            <a:ext cx="2533372" cy="1112234"/>
            <a:chOff x="0" y="0"/>
            <a:chExt cx="667226" cy="292934"/>
          </a:xfrm>
        </p:grpSpPr>
        <p:sp>
          <p:nvSpPr>
            <p:cNvPr id="16" name="Freeform 16"/>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17" name="TextBox 17"/>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6" action="ppaction://hlinksldjump"/>
                </a:rPr>
                <a:t>Preliminary Structure - Toronto MCI Dataset</a:t>
              </a:r>
            </a:p>
          </p:txBody>
        </p:sp>
      </p:grpSp>
      <p:grpSp>
        <p:nvGrpSpPr>
          <p:cNvPr id="18" name="Group 18"/>
          <p:cNvGrpSpPr/>
          <p:nvPr/>
        </p:nvGrpSpPr>
        <p:grpSpPr>
          <a:xfrm>
            <a:off x="1027903" y="3460757"/>
            <a:ext cx="2533372" cy="1112234"/>
            <a:chOff x="0" y="0"/>
            <a:chExt cx="667226" cy="292934"/>
          </a:xfrm>
        </p:grpSpPr>
        <p:sp>
          <p:nvSpPr>
            <p:cNvPr id="19" name="Freeform 19"/>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20" name="TextBox 20"/>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7" action="ppaction://hlinksldjump"/>
                </a:rPr>
                <a:t>EDA Visualizations</a:t>
              </a:r>
            </a:p>
          </p:txBody>
        </p:sp>
      </p:grpSp>
      <p:grpSp>
        <p:nvGrpSpPr>
          <p:cNvPr id="21" name="Group 21"/>
          <p:cNvGrpSpPr/>
          <p:nvPr/>
        </p:nvGrpSpPr>
        <p:grpSpPr>
          <a:xfrm>
            <a:off x="4293106" y="3460757"/>
            <a:ext cx="2533372" cy="1112234"/>
            <a:chOff x="0" y="0"/>
            <a:chExt cx="667226" cy="292934"/>
          </a:xfrm>
        </p:grpSpPr>
        <p:sp>
          <p:nvSpPr>
            <p:cNvPr id="22" name="Freeform 22"/>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23" name="TextBox 23"/>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8" action="ppaction://hlinksldjump"/>
                </a:rPr>
                <a:t>Value Generated</a:t>
              </a:r>
            </a:p>
          </p:txBody>
        </p:sp>
      </p:grpSp>
      <p:grpSp>
        <p:nvGrpSpPr>
          <p:cNvPr id="24" name="Group 24"/>
          <p:cNvGrpSpPr/>
          <p:nvPr/>
        </p:nvGrpSpPr>
        <p:grpSpPr>
          <a:xfrm>
            <a:off x="7559904" y="3460757"/>
            <a:ext cx="2533372" cy="1112234"/>
            <a:chOff x="0" y="0"/>
            <a:chExt cx="667226" cy="292934"/>
          </a:xfrm>
        </p:grpSpPr>
        <p:sp>
          <p:nvSpPr>
            <p:cNvPr id="25" name="Freeform 25"/>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26" name="TextBox 26"/>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9" action="ppaction://hlinksldjump"/>
                </a:rPr>
                <a:t>Risks &amp; Mitigation</a:t>
              </a:r>
            </a:p>
          </p:txBody>
        </p:sp>
      </p:grpSp>
      <p:grpSp>
        <p:nvGrpSpPr>
          <p:cNvPr id="27" name="Group 27"/>
          <p:cNvGrpSpPr/>
          <p:nvPr/>
        </p:nvGrpSpPr>
        <p:grpSpPr>
          <a:xfrm>
            <a:off x="10826701" y="3460757"/>
            <a:ext cx="2533372" cy="1112234"/>
            <a:chOff x="0" y="0"/>
            <a:chExt cx="667226" cy="292934"/>
          </a:xfrm>
        </p:grpSpPr>
        <p:sp>
          <p:nvSpPr>
            <p:cNvPr id="28" name="Freeform 28"/>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29" name="TextBox 29"/>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0" action="ppaction://hlinksldjump"/>
                </a:rPr>
                <a:t>Sources in Document Corpus</a:t>
              </a:r>
            </a:p>
          </p:txBody>
        </p:sp>
      </p:grpSp>
      <p:grpSp>
        <p:nvGrpSpPr>
          <p:cNvPr id="30" name="Group 30"/>
          <p:cNvGrpSpPr/>
          <p:nvPr/>
        </p:nvGrpSpPr>
        <p:grpSpPr>
          <a:xfrm>
            <a:off x="14093499" y="3460757"/>
            <a:ext cx="2533372" cy="1112234"/>
            <a:chOff x="0" y="0"/>
            <a:chExt cx="667226" cy="292934"/>
          </a:xfrm>
        </p:grpSpPr>
        <p:sp>
          <p:nvSpPr>
            <p:cNvPr id="31" name="Freeform 31"/>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32" name="TextBox 32"/>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1" action="ppaction://hlinksldjump"/>
                </a:rPr>
                <a:t>(Part 1) </a:t>
              </a:r>
              <a:r>
                <a:rPr lang="en-US" sz="1700" u="sng" dirty="0" err="1">
                  <a:solidFill>
                    <a:srgbClr val="00285C"/>
                  </a:solidFill>
                  <a:latin typeface="Calibri" panose="020F0502020204030204" pitchFamily="34" charset="0"/>
                  <a:ea typeface="Calibri (MS)"/>
                  <a:cs typeface="Calibri (MS)"/>
                  <a:sym typeface="Calibri (MS)"/>
                  <a:hlinkClick r:id="rId11" action="ppaction://hlinksldjump"/>
                </a:rPr>
                <a:t>SixSafety</a:t>
              </a:r>
              <a:r>
                <a:rPr lang="en-US" sz="1700" u="sng" dirty="0">
                  <a:solidFill>
                    <a:srgbClr val="00285C"/>
                  </a:solidFill>
                  <a:latin typeface="Calibri" panose="020F0502020204030204" pitchFamily="34" charset="0"/>
                  <a:ea typeface="Calibri (MS)"/>
                  <a:cs typeface="Calibri (MS)"/>
                  <a:sym typeface="Calibri (MS)"/>
                  <a:hlinkClick r:id="rId11" action="ppaction://hlinksldjump"/>
                </a:rPr>
                <a:t> Survey Explained</a:t>
              </a:r>
            </a:p>
          </p:txBody>
        </p:sp>
      </p:grpSp>
      <p:grpSp>
        <p:nvGrpSpPr>
          <p:cNvPr id="33" name="Group 33"/>
          <p:cNvGrpSpPr/>
          <p:nvPr/>
        </p:nvGrpSpPr>
        <p:grpSpPr>
          <a:xfrm>
            <a:off x="1027106" y="4953992"/>
            <a:ext cx="2533372" cy="1112234"/>
            <a:chOff x="0" y="0"/>
            <a:chExt cx="667226" cy="292934"/>
          </a:xfrm>
        </p:grpSpPr>
        <p:sp>
          <p:nvSpPr>
            <p:cNvPr id="34" name="Freeform 34"/>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35" name="TextBox 35"/>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2" action="ppaction://hlinksldjump"/>
                </a:rPr>
                <a:t>(Part 2) Safety Plan Generation Explained</a:t>
              </a:r>
            </a:p>
          </p:txBody>
        </p:sp>
      </p:grpSp>
      <p:grpSp>
        <p:nvGrpSpPr>
          <p:cNvPr id="36" name="Group 36"/>
          <p:cNvGrpSpPr/>
          <p:nvPr/>
        </p:nvGrpSpPr>
        <p:grpSpPr>
          <a:xfrm>
            <a:off x="4292309" y="4953992"/>
            <a:ext cx="2533372" cy="1112234"/>
            <a:chOff x="0" y="0"/>
            <a:chExt cx="667226" cy="292934"/>
          </a:xfrm>
        </p:grpSpPr>
        <p:sp>
          <p:nvSpPr>
            <p:cNvPr id="37" name="Freeform 37"/>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38" name="TextBox 38"/>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3" action="ppaction://hlinksldjump"/>
                </a:rPr>
                <a:t>Toronto Police</a:t>
              </a:r>
            </a:p>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3" action="ppaction://hlinksldjump"/>
                </a:rPr>
                <a:t>“Use of AI” Policy</a:t>
              </a:r>
            </a:p>
          </p:txBody>
        </p:sp>
      </p:grpSp>
      <p:grpSp>
        <p:nvGrpSpPr>
          <p:cNvPr id="39" name="Group 39"/>
          <p:cNvGrpSpPr/>
          <p:nvPr/>
        </p:nvGrpSpPr>
        <p:grpSpPr>
          <a:xfrm>
            <a:off x="7559107" y="4953992"/>
            <a:ext cx="2533372" cy="1112234"/>
            <a:chOff x="0" y="0"/>
            <a:chExt cx="667226" cy="292934"/>
          </a:xfrm>
        </p:grpSpPr>
        <p:sp>
          <p:nvSpPr>
            <p:cNvPr id="40" name="Freeform 40"/>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41" name="TextBox 41"/>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4" action="ppaction://hlinksldjump"/>
                </a:rPr>
                <a:t>Future Steps for </a:t>
              </a:r>
              <a:r>
                <a:rPr lang="en-US" sz="1700" u="sng" dirty="0" err="1">
                  <a:solidFill>
                    <a:srgbClr val="00285C"/>
                  </a:solidFill>
                  <a:latin typeface="Calibri" panose="020F0502020204030204" pitchFamily="34" charset="0"/>
                  <a:ea typeface="Calibri (MS)"/>
                  <a:cs typeface="Calibri (MS)"/>
                  <a:sym typeface="Calibri (MS)"/>
                  <a:hlinkClick r:id="rId14" action="ppaction://hlinksldjump"/>
                </a:rPr>
                <a:t>SixSafety</a:t>
              </a:r>
              <a:endParaRPr lang="en-US" sz="1700" u="sng" dirty="0">
                <a:solidFill>
                  <a:srgbClr val="00285C"/>
                </a:solidFill>
                <a:latin typeface="Calibri" panose="020F0502020204030204" pitchFamily="34" charset="0"/>
                <a:ea typeface="Calibri (MS)"/>
                <a:cs typeface="Calibri (MS)"/>
                <a:sym typeface="Calibri (MS)"/>
                <a:hlinkClick r:id="rId14" action="ppaction://hlinksldjump"/>
              </a:endParaRPr>
            </a:p>
          </p:txBody>
        </p:sp>
      </p:grpSp>
      <p:grpSp>
        <p:nvGrpSpPr>
          <p:cNvPr id="42" name="Group 42"/>
          <p:cNvGrpSpPr/>
          <p:nvPr/>
        </p:nvGrpSpPr>
        <p:grpSpPr>
          <a:xfrm>
            <a:off x="10825904" y="4953992"/>
            <a:ext cx="2533372" cy="1112234"/>
            <a:chOff x="0" y="0"/>
            <a:chExt cx="667226" cy="292934"/>
          </a:xfrm>
        </p:grpSpPr>
        <p:sp>
          <p:nvSpPr>
            <p:cNvPr id="43" name="Freeform 43"/>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44" name="TextBox 44"/>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5" action="ppaction://hlinksldjump"/>
                </a:rPr>
                <a:t>Leveraging Open-Source Models</a:t>
              </a:r>
            </a:p>
          </p:txBody>
        </p:sp>
      </p:grpSp>
      <p:grpSp>
        <p:nvGrpSpPr>
          <p:cNvPr id="45" name="Group 45"/>
          <p:cNvGrpSpPr/>
          <p:nvPr/>
        </p:nvGrpSpPr>
        <p:grpSpPr>
          <a:xfrm>
            <a:off x="14092701" y="4953992"/>
            <a:ext cx="2533372" cy="1112234"/>
            <a:chOff x="0" y="0"/>
            <a:chExt cx="667226" cy="292934"/>
          </a:xfrm>
        </p:grpSpPr>
        <p:sp>
          <p:nvSpPr>
            <p:cNvPr id="46" name="Freeform 46"/>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47" name="TextBox 47"/>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6" action="ppaction://hlinksldjump"/>
                </a:rPr>
                <a:t>Implementation Costs</a:t>
              </a:r>
            </a:p>
          </p:txBody>
        </p:sp>
      </p:grpSp>
      <p:grpSp>
        <p:nvGrpSpPr>
          <p:cNvPr id="48" name="Group 48"/>
          <p:cNvGrpSpPr/>
          <p:nvPr/>
        </p:nvGrpSpPr>
        <p:grpSpPr>
          <a:xfrm>
            <a:off x="1026309" y="6447226"/>
            <a:ext cx="2533372" cy="1112234"/>
            <a:chOff x="0" y="0"/>
            <a:chExt cx="667226" cy="292934"/>
          </a:xfrm>
        </p:grpSpPr>
        <p:sp>
          <p:nvSpPr>
            <p:cNvPr id="49" name="Freeform 49"/>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50" name="TextBox 50"/>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7" action="ppaction://hlinksldjump"/>
                </a:rPr>
                <a:t>Model Evaluation: </a:t>
              </a:r>
            </a:p>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7" action="ppaction://hlinksldjump"/>
                </a:rPr>
                <a:t>Overview</a:t>
              </a:r>
            </a:p>
          </p:txBody>
        </p:sp>
      </p:grpSp>
      <p:grpSp>
        <p:nvGrpSpPr>
          <p:cNvPr id="51" name="Group 51"/>
          <p:cNvGrpSpPr/>
          <p:nvPr/>
        </p:nvGrpSpPr>
        <p:grpSpPr>
          <a:xfrm>
            <a:off x="4291512" y="6447226"/>
            <a:ext cx="2533372" cy="1112234"/>
            <a:chOff x="0" y="0"/>
            <a:chExt cx="667226" cy="292934"/>
          </a:xfrm>
        </p:grpSpPr>
        <p:sp>
          <p:nvSpPr>
            <p:cNvPr id="52" name="Freeform 52"/>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53" name="TextBox 53"/>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8" action="ppaction://hlinksldjump"/>
                </a:rPr>
                <a:t>Model Evaluation:</a:t>
              </a:r>
            </a:p>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8" action="ppaction://hlinksldjump"/>
                </a:rPr>
                <a:t>Metrics Used</a:t>
              </a:r>
            </a:p>
          </p:txBody>
        </p:sp>
      </p:grpSp>
      <p:grpSp>
        <p:nvGrpSpPr>
          <p:cNvPr id="54" name="Group 54"/>
          <p:cNvGrpSpPr/>
          <p:nvPr/>
        </p:nvGrpSpPr>
        <p:grpSpPr>
          <a:xfrm>
            <a:off x="7558309" y="6447226"/>
            <a:ext cx="2533372" cy="1112234"/>
            <a:chOff x="0" y="0"/>
            <a:chExt cx="667226" cy="292934"/>
          </a:xfrm>
        </p:grpSpPr>
        <p:sp>
          <p:nvSpPr>
            <p:cNvPr id="55" name="Freeform 55"/>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56" name="TextBox 56"/>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9" action="ppaction://hlinksldjump"/>
                </a:rPr>
                <a:t>Model Evaluation:</a:t>
              </a:r>
            </a:p>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19" action="ppaction://hlinksldjump"/>
                </a:rPr>
                <a:t>Results</a:t>
              </a:r>
            </a:p>
          </p:txBody>
        </p:sp>
      </p:grpSp>
      <p:grpSp>
        <p:nvGrpSpPr>
          <p:cNvPr id="57" name="Group 57"/>
          <p:cNvGrpSpPr/>
          <p:nvPr/>
        </p:nvGrpSpPr>
        <p:grpSpPr>
          <a:xfrm>
            <a:off x="10825107" y="6447226"/>
            <a:ext cx="2533372" cy="1112234"/>
            <a:chOff x="0" y="0"/>
            <a:chExt cx="667226" cy="292934"/>
          </a:xfrm>
        </p:grpSpPr>
        <p:sp>
          <p:nvSpPr>
            <p:cNvPr id="58" name="Freeform 58"/>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59" name="TextBox 59"/>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20" action="ppaction://hlinksldjump"/>
                </a:rPr>
                <a:t>“Human in the Loop” Findings</a:t>
              </a:r>
            </a:p>
          </p:txBody>
        </p:sp>
      </p:grpSp>
      <p:grpSp>
        <p:nvGrpSpPr>
          <p:cNvPr id="60" name="Group 60"/>
          <p:cNvGrpSpPr/>
          <p:nvPr/>
        </p:nvGrpSpPr>
        <p:grpSpPr>
          <a:xfrm>
            <a:off x="14091904" y="6447226"/>
            <a:ext cx="2533372" cy="1112234"/>
            <a:chOff x="0" y="0"/>
            <a:chExt cx="667226" cy="292934"/>
          </a:xfrm>
        </p:grpSpPr>
        <p:sp>
          <p:nvSpPr>
            <p:cNvPr id="61" name="Freeform 61"/>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62" name="TextBox 62"/>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21" action="ppaction://hlinksldjump"/>
                </a:rPr>
                <a:t>LLM Performance Metrics &amp; Costs</a:t>
              </a:r>
            </a:p>
          </p:txBody>
        </p:sp>
      </p:grpSp>
      <p:grpSp>
        <p:nvGrpSpPr>
          <p:cNvPr id="63" name="Group 63"/>
          <p:cNvGrpSpPr/>
          <p:nvPr/>
        </p:nvGrpSpPr>
        <p:grpSpPr>
          <a:xfrm>
            <a:off x="1028700" y="7940461"/>
            <a:ext cx="2533372" cy="1112234"/>
            <a:chOff x="0" y="0"/>
            <a:chExt cx="667226" cy="292934"/>
          </a:xfrm>
        </p:grpSpPr>
        <p:sp>
          <p:nvSpPr>
            <p:cNvPr id="64" name="Freeform 64"/>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65" name="TextBox 65"/>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22" action="ppaction://hlinksldjump"/>
                </a:rPr>
                <a:t>Model Evaluation &amp; Limitations (Expanded explanation)</a:t>
              </a:r>
            </a:p>
          </p:txBody>
        </p:sp>
      </p:grpSp>
      <p:sp>
        <p:nvSpPr>
          <p:cNvPr id="66" name="Freeform 66">
            <a:hlinkClick r:id="rId23"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24"/>
            <a:stretch>
              <a:fillRect/>
            </a:stretch>
          </a:blipFill>
        </p:spPr>
        <p:txBody>
          <a:bodyPr/>
          <a:lstStyle/>
          <a:p>
            <a:endParaRPr lang="en-US" dirty="0">
              <a:latin typeface="Calibri" panose="020F0502020204030204" pitchFamily="34" charset="0"/>
            </a:endParaRPr>
          </a:p>
        </p:txBody>
      </p:sp>
      <p:grpSp>
        <p:nvGrpSpPr>
          <p:cNvPr id="67" name="Group 67"/>
          <p:cNvGrpSpPr/>
          <p:nvPr/>
        </p:nvGrpSpPr>
        <p:grpSpPr>
          <a:xfrm>
            <a:off x="4293903" y="7940461"/>
            <a:ext cx="2533372" cy="1112234"/>
            <a:chOff x="0" y="0"/>
            <a:chExt cx="667226" cy="292934"/>
          </a:xfrm>
        </p:grpSpPr>
        <p:sp>
          <p:nvSpPr>
            <p:cNvPr id="68" name="Freeform 68"/>
            <p:cNvSpPr/>
            <p:nvPr/>
          </p:nvSpPr>
          <p:spPr>
            <a:xfrm>
              <a:off x="0" y="0"/>
              <a:ext cx="667226" cy="292934"/>
            </a:xfrm>
            <a:custGeom>
              <a:avLst/>
              <a:gdLst/>
              <a:ahLst/>
              <a:cxnLst/>
              <a:rect l="l" t="t" r="r" b="b"/>
              <a:pathLst>
                <a:path w="667226" h="292934">
                  <a:moveTo>
                    <a:pt x="146467" y="0"/>
                  </a:moveTo>
                  <a:lnTo>
                    <a:pt x="520759" y="0"/>
                  </a:lnTo>
                  <a:cubicBezTo>
                    <a:pt x="559604" y="0"/>
                    <a:pt x="596859" y="15431"/>
                    <a:pt x="624326" y="42899"/>
                  </a:cubicBezTo>
                  <a:cubicBezTo>
                    <a:pt x="651794" y="70367"/>
                    <a:pt x="667226" y="107622"/>
                    <a:pt x="667226" y="146467"/>
                  </a:cubicBezTo>
                  <a:lnTo>
                    <a:pt x="667226" y="146467"/>
                  </a:lnTo>
                  <a:cubicBezTo>
                    <a:pt x="667226" y="227359"/>
                    <a:pt x="601650" y="292934"/>
                    <a:pt x="520759" y="292934"/>
                  </a:cubicBezTo>
                  <a:lnTo>
                    <a:pt x="146467" y="292934"/>
                  </a:lnTo>
                  <a:cubicBezTo>
                    <a:pt x="107622" y="292934"/>
                    <a:pt x="70367" y="277503"/>
                    <a:pt x="42899" y="250035"/>
                  </a:cubicBezTo>
                  <a:cubicBezTo>
                    <a:pt x="15431" y="222567"/>
                    <a:pt x="0" y="185313"/>
                    <a:pt x="0" y="146467"/>
                  </a:cubicBezTo>
                  <a:lnTo>
                    <a:pt x="0" y="146467"/>
                  </a:lnTo>
                  <a:cubicBezTo>
                    <a:pt x="0" y="107622"/>
                    <a:pt x="15431" y="70367"/>
                    <a:pt x="42899" y="42899"/>
                  </a:cubicBezTo>
                  <a:cubicBezTo>
                    <a:pt x="70367" y="15431"/>
                    <a:pt x="107622" y="0"/>
                    <a:pt x="146467" y="0"/>
                  </a:cubicBezTo>
                  <a:close/>
                </a:path>
              </a:pathLst>
            </a:custGeom>
            <a:solidFill>
              <a:srgbClr val="EDF0F2"/>
            </a:solidFill>
          </p:spPr>
          <p:txBody>
            <a:bodyPr/>
            <a:lstStyle/>
            <a:p>
              <a:endParaRPr lang="en-US" dirty="0">
                <a:latin typeface="Calibri" panose="020F0502020204030204" pitchFamily="34" charset="0"/>
              </a:endParaRPr>
            </a:p>
          </p:txBody>
        </p:sp>
        <p:sp>
          <p:nvSpPr>
            <p:cNvPr id="69" name="TextBox 69"/>
            <p:cNvSpPr txBox="1"/>
            <p:nvPr/>
          </p:nvSpPr>
          <p:spPr>
            <a:xfrm>
              <a:off x="0" y="-66675"/>
              <a:ext cx="667226" cy="359609"/>
            </a:xfrm>
            <a:prstGeom prst="rect">
              <a:avLst/>
            </a:prstGeom>
          </p:spPr>
          <p:txBody>
            <a:bodyPr lIns="50800" tIns="50800" rIns="50800" bIns="50800" rtlCol="0" anchor="ctr"/>
            <a:lstStyle/>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25" action="ppaction://hlinksldjump"/>
                </a:rPr>
                <a:t>Sample Feedback </a:t>
              </a:r>
            </a:p>
            <a:p>
              <a:pPr algn="ctr">
                <a:lnSpc>
                  <a:spcPts val="2380"/>
                </a:lnSpc>
              </a:pPr>
              <a:r>
                <a:rPr lang="en-US" sz="1700" u="sng" dirty="0">
                  <a:solidFill>
                    <a:srgbClr val="00285C"/>
                  </a:solidFill>
                  <a:latin typeface="Calibri" panose="020F0502020204030204" pitchFamily="34" charset="0"/>
                  <a:ea typeface="Calibri (MS)"/>
                  <a:cs typeface="Calibri (MS)"/>
                  <a:sym typeface="Calibri (MS)"/>
                  <a:hlinkClick r:id="rId25" action="ppaction://hlinksldjump"/>
                </a:rPr>
                <a:t>Survey</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6321597" cy="1218219"/>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A:</a:t>
            </a:r>
            <a:r>
              <a:rPr lang="en-US" sz="3503" spc="550" dirty="0">
                <a:solidFill>
                  <a:srgbClr val="00285C"/>
                </a:solidFill>
                <a:latin typeface="Calibri" panose="020F0502020204030204" pitchFamily="34" charset="0"/>
                <a:ea typeface="Calibri (MS)"/>
                <a:cs typeface="Calibri (MS)"/>
                <a:sym typeface="Calibri (MS)"/>
              </a:rPr>
              <a:t> Insights from Anonymous Sources, Toronto Police</a:t>
            </a:r>
          </a:p>
          <a:p>
            <a:pPr algn="l">
              <a:lnSpc>
                <a:spcPts val="4905"/>
              </a:lnSpc>
            </a:pPr>
            <a:endParaRPr lang="en-US" sz="3503" spc="550" dirty="0">
              <a:solidFill>
                <a:srgbClr val="00285C"/>
              </a:solidFill>
              <a:latin typeface="Calibri" panose="020F0502020204030204" pitchFamily="34" charset="0"/>
              <a:ea typeface="Calibri (MS)"/>
              <a:cs typeface="Calibri (MS)"/>
              <a:sym typeface="Calibri (MS)"/>
            </a:endParaRPr>
          </a:p>
        </p:txBody>
      </p:sp>
      <p:sp>
        <p:nvSpPr>
          <p:cNvPr id="3" name="TextBox 3"/>
          <p:cNvSpPr txBox="1"/>
          <p:nvPr/>
        </p:nvSpPr>
        <p:spPr>
          <a:xfrm>
            <a:off x="489612" y="1802718"/>
            <a:ext cx="15872041" cy="1003031"/>
          </a:xfrm>
          <a:prstGeom prst="rect">
            <a:avLst/>
          </a:prstGeom>
        </p:spPr>
        <p:txBody>
          <a:bodyPr lIns="0" tIns="0" rIns="0" bIns="0" rtlCol="0" anchor="t">
            <a:spAutoFit/>
          </a:bodyPr>
          <a:lstStyle/>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Note that all crime incidence data is what is “reported” to police, so underreporting of crimes can distort data, making it essential to account for anomalies in our model validation process. (1)</a:t>
            </a:r>
          </a:p>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It was advised to avoid analysis of “Theft Over $5000” category (which excludes auto-theft) in the Toronto MCI dataset, as this dataset does not reflect the higher prices due to inflation in recent years. (2)</a:t>
            </a:r>
          </a:p>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A major challenge in policing is underreporting of crimes, particularly thefts. Encouraging communities to recognize and report crime trends is critical to improving public safety, emphasizing the importance of community engagement. (2)</a:t>
            </a:r>
          </a:p>
        </p:txBody>
      </p:sp>
      <p:sp>
        <p:nvSpPr>
          <p:cNvPr id="4" name="TextBox 4"/>
          <p:cNvSpPr txBox="1"/>
          <p:nvPr/>
        </p:nvSpPr>
        <p:spPr>
          <a:xfrm>
            <a:off x="489612" y="1502100"/>
            <a:ext cx="8309789" cy="547842"/>
          </a:xfrm>
          <a:prstGeom prst="rect">
            <a:avLst/>
          </a:prstGeom>
        </p:spPr>
        <p:txBody>
          <a:bodyPr lIns="0" tIns="0" rIns="0" bIns="0" rtlCol="0" anchor="t">
            <a:spAutoFit/>
          </a:bodyPr>
          <a:lstStyle/>
          <a:p>
            <a:pPr algn="l">
              <a:lnSpc>
                <a:spcPts val="2240"/>
              </a:lnSpc>
            </a:pPr>
            <a:r>
              <a:rPr lang="en-US" sz="1600" b="1" dirty="0">
                <a:solidFill>
                  <a:srgbClr val="6299E4"/>
                </a:solidFill>
                <a:latin typeface="Calibri" panose="020F0502020204030204" pitchFamily="34" charset="0"/>
                <a:ea typeface="Calibri (MS) Bold"/>
                <a:cs typeface="Calibri (MS) Bold"/>
                <a:sym typeface="Calibri (MS) Bold"/>
              </a:rPr>
              <a:t>Crime Data, Reporting, and Importance of Community Engagement:</a:t>
            </a:r>
          </a:p>
          <a:p>
            <a:pPr algn="l">
              <a:lnSpc>
                <a:spcPts val="2240"/>
              </a:lnSpc>
              <a:spcBef>
                <a:spcPct val="0"/>
              </a:spcBef>
            </a:pPr>
            <a:endParaRPr lang="en-US" sz="1600" b="1" dirty="0">
              <a:solidFill>
                <a:srgbClr val="6299E4"/>
              </a:solidFill>
              <a:latin typeface="Calibri" panose="020F0502020204030204" pitchFamily="34" charset="0"/>
              <a:ea typeface="Calibri (MS) Bold"/>
              <a:cs typeface="Calibri (MS) Bold"/>
              <a:sym typeface="Calibri (MS) Bold"/>
            </a:endParaRPr>
          </a:p>
        </p:txBody>
      </p:sp>
      <p:sp>
        <p:nvSpPr>
          <p:cNvPr id="5" name="TextBox 5"/>
          <p:cNvSpPr txBox="1"/>
          <p:nvPr/>
        </p:nvSpPr>
        <p:spPr>
          <a:xfrm>
            <a:off x="489612" y="3513573"/>
            <a:ext cx="15872041" cy="764540"/>
          </a:xfrm>
          <a:prstGeom prst="rect">
            <a:avLst/>
          </a:prstGeom>
        </p:spPr>
        <p:txBody>
          <a:bodyPr lIns="0" tIns="0" rIns="0" bIns="0" rtlCol="0" anchor="t">
            <a:spAutoFit/>
          </a:bodyPr>
          <a:lstStyle/>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There is slow progress towards digital tools for reporting, highlighting the need for AI-driven solutions to optimize resource allocation and improve response times. (1) </a:t>
            </a:r>
          </a:p>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Currently Toronto Police only allows for digital reporting of smaller crimes, such as “Parking Complaints”, “Graffiti and Vandalism”, “Traffic/Driving Complaints”. One of the cited reasons was the long procurement and approval process, and that people generally prefer speaking with someone from Toronto Police if the crime personally and directly affects them. (1)</a:t>
            </a:r>
          </a:p>
        </p:txBody>
      </p:sp>
      <p:sp>
        <p:nvSpPr>
          <p:cNvPr id="6" name="TextBox 6"/>
          <p:cNvSpPr txBox="1"/>
          <p:nvPr/>
        </p:nvSpPr>
        <p:spPr>
          <a:xfrm>
            <a:off x="489612" y="3112011"/>
            <a:ext cx="8309789" cy="547842"/>
          </a:xfrm>
          <a:prstGeom prst="rect">
            <a:avLst/>
          </a:prstGeom>
        </p:spPr>
        <p:txBody>
          <a:bodyPr lIns="0" tIns="0" rIns="0" bIns="0" rtlCol="0" anchor="t">
            <a:spAutoFit/>
          </a:bodyPr>
          <a:lstStyle/>
          <a:p>
            <a:pPr algn="l">
              <a:lnSpc>
                <a:spcPts val="2240"/>
              </a:lnSpc>
            </a:pPr>
            <a:r>
              <a:rPr lang="en-US" sz="1600" b="1" dirty="0">
                <a:solidFill>
                  <a:srgbClr val="6299E4"/>
                </a:solidFill>
                <a:latin typeface="Calibri" panose="020F0502020204030204" pitchFamily="34" charset="0"/>
                <a:ea typeface="Calibri (MS) Bold"/>
                <a:cs typeface="Calibri (MS) Bold"/>
                <a:sym typeface="Calibri (MS) Bold"/>
              </a:rPr>
              <a:t>Slow Digitalization in Policing:</a:t>
            </a:r>
          </a:p>
          <a:p>
            <a:pPr algn="l">
              <a:lnSpc>
                <a:spcPts val="2240"/>
              </a:lnSpc>
              <a:spcBef>
                <a:spcPct val="0"/>
              </a:spcBef>
            </a:pPr>
            <a:endParaRPr lang="en-US" sz="1600" b="1" dirty="0">
              <a:solidFill>
                <a:srgbClr val="6299E4"/>
              </a:solidFill>
              <a:latin typeface="Calibri" panose="020F0502020204030204" pitchFamily="34" charset="0"/>
              <a:ea typeface="Calibri (MS) Bold"/>
              <a:cs typeface="Calibri (MS) Bold"/>
              <a:sym typeface="Calibri (MS) Bold"/>
            </a:endParaRPr>
          </a:p>
        </p:txBody>
      </p:sp>
      <p:sp>
        <p:nvSpPr>
          <p:cNvPr id="7" name="TextBox 7"/>
          <p:cNvSpPr txBox="1"/>
          <p:nvPr/>
        </p:nvSpPr>
        <p:spPr>
          <a:xfrm>
            <a:off x="489612" y="4928727"/>
            <a:ext cx="15872041" cy="1012190"/>
          </a:xfrm>
          <a:prstGeom prst="rect">
            <a:avLst/>
          </a:prstGeom>
        </p:spPr>
        <p:txBody>
          <a:bodyPr lIns="0" tIns="0" rIns="0" bIns="0" rtlCol="0" anchor="t">
            <a:spAutoFit/>
          </a:bodyPr>
          <a:lstStyle/>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Aside from the standard performance metrics of policing agencies in Canada (see Appendix B), it was revealed that the current Toronto Leadership team (under Chief Myron Andrew </a:t>
            </a:r>
            <a:r>
              <a:rPr lang="en-US" sz="1400" dirty="0" err="1">
                <a:solidFill>
                  <a:srgbClr val="000000"/>
                </a:solidFill>
                <a:latin typeface="Calibri" panose="020F0502020204030204" pitchFamily="34" charset="0"/>
                <a:ea typeface="Calibri (MS)"/>
                <a:cs typeface="Calibri (MS)"/>
                <a:sym typeface="Calibri (MS)"/>
              </a:rPr>
              <a:t>Demkiw</a:t>
            </a:r>
            <a:r>
              <a:rPr lang="en-US" sz="1400" dirty="0">
                <a:solidFill>
                  <a:srgbClr val="000000"/>
                </a:solidFill>
                <a:latin typeface="Calibri" panose="020F0502020204030204" pitchFamily="34" charset="0"/>
                <a:ea typeface="Calibri (MS)"/>
                <a:cs typeface="Calibri (MS)"/>
                <a:sym typeface="Calibri (MS)"/>
              </a:rPr>
              <a:t>) are more “data-driven” than previous Toronto Leadership teams. (2)</a:t>
            </a:r>
          </a:p>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For example, this has driven the creation of “menus” of data visualizations, dashboards and findings, where the Leadership Team can find relevant statistics about a specific category, looking at specific metrics, i.e. if a shooting occurred, the Team would like to see statistics in a dashboard about shooting for specific times, etc. (2)</a:t>
            </a:r>
          </a:p>
        </p:txBody>
      </p:sp>
      <p:sp>
        <p:nvSpPr>
          <p:cNvPr id="8" name="TextBox 8"/>
          <p:cNvSpPr txBox="1"/>
          <p:nvPr/>
        </p:nvSpPr>
        <p:spPr>
          <a:xfrm>
            <a:off x="489612" y="4573387"/>
            <a:ext cx="8309789" cy="547842"/>
          </a:xfrm>
          <a:prstGeom prst="rect">
            <a:avLst/>
          </a:prstGeom>
        </p:spPr>
        <p:txBody>
          <a:bodyPr lIns="0" tIns="0" rIns="0" bIns="0" rtlCol="0" anchor="t">
            <a:spAutoFit/>
          </a:bodyPr>
          <a:lstStyle/>
          <a:p>
            <a:pPr algn="l">
              <a:lnSpc>
                <a:spcPts val="2240"/>
              </a:lnSpc>
            </a:pPr>
            <a:r>
              <a:rPr lang="en-US" sz="1600" b="1" dirty="0">
                <a:solidFill>
                  <a:srgbClr val="6299E4"/>
                </a:solidFill>
                <a:latin typeface="Calibri" panose="020F0502020204030204" pitchFamily="34" charset="0"/>
                <a:ea typeface="Calibri (MS) Bold"/>
                <a:cs typeface="Calibri (MS) Bold"/>
                <a:sym typeface="Calibri (MS) Bold"/>
              </a:rPr>
              <a:t>Priorities of Toronto Police Leadership:</a:t>
            </a:r>
          </a:p>
          <a:p>
            <a:pPr algn="l">
              <a:lnSpc>
                <a:spcPts val="2240"/>
              </a:lnSpc>
              <a:spcBef>
                <a:spcPct val="0"/>
              </a:spcBef>
            </a:pPr>
            <a:endParaRPr lang="en-US" sz="1600" b="1" dirty="0">
              <a:solidFill>
                <a:srgbClr val="6299E4"/>
              </a:solidFill>
              <a:latin typeface="Calibri" panose="020F0502020204030204" pitchFamily="34" charset="0"/>
              <a:ea typeface="Calibri (MS) Bold"/>
              <a:cs typeface="Calibri (MS) Bold"/>
              <a:sym typeface="Calibri (MS) Bold"/>
            </a:endParaRPr>
          </a:p>
        </p:txBody>
      </p:sp>
      <p:sp>
        <p:nvSpPr>
          <p:cNvPr id="9" name="TextBox 9"/>
          <p:cNvSpPr txBox="1"/>
          <p:nvPr/>
        </p:nvSpPr>
        <p:spPr>
          <a:xfrm>
            <a:off x="489612" y="6500288"/>
            <a:ext cx="15872041" cy="496226"/>
          </a:xfrm>
          <a:prstGeom prst="rect">
            <a:avLst/>
          </a:prstGeom>
        </p:spPr>
        <p:txBody>
          <a:bodyPr lIns="0" tIns="0" rIns="0" bIns="0" rtlCol="0" anchor="t">
            <a:spAutoFit/>
          </a:bodyPr>
          <a:lstStyle/>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It is strongly recommended to allow people who view Toronto Police data to “curate”  views and dashboards, as seen from Toronto Police’s Open Data dashboards, as there were issues in the past regarding sensitivity about the findings, versus people uncovering these findings on their own.  If anyone decides to build an index, it’s highly recommended to keep it internal facing, avoid public usage, i.e. safety scores (2)</a:t>
            </a:r>
          </a:p>
        </p:txBody>
      </p:sp>
      <p:sp>
        <p:nvSpPr>
          <p:cNvPr id="10" name="TextBox 10"/>
          <p:cNvSpPr txBox="1"/>
          <p:nvPr/>
        </p:nvSpPr>
        <p:spPr>
          <a:xfrm>
            <a:off x="489612" y="6227368"/>
            <a:ext cx="8309789" cy="265714"/>
          </a:xfrm>
          <a:prstGeom prst="rect">
            <a:avLst/>
          </a:prstGeom>
        </p:spPr>
        <p:txBody>
          <a:bodyPr lIns="0" tIns="0" rIns="0" bIns="0" rtlCol="0" anchor="t">
            <a:spAutoFit/>
          </a:bodyPr>
          <a:lstStyle/>
          <a:p>
            <a:pPr algn="l">
              <a:lnSpc>
                <a:spcPts val="2240"/>
              </a:lnSpc>
              <a:spcBef>
                <a:spcPct val="0"/>
              </a:spcBef>
            </a:pPr>
            <a:r>
              <a:rPr lang="en-US" sz="1600" b="1" dirty="0">
                <a:solidFill>
                  <a:srgbClr val="6299E4"/>
                </a:solidFill>
                <a:latin typeface="Calibri" panose="020F0502020204030204" pitchFamily="34" charset="0"/>
                <a:ea typeface="Calibri (MS) Bold"/>
                <a:cs typeface="Calibri (MS) Bold"/>
                <a:sym typeface="Calibri (MS) Bold"/>
              </a:rPr>
              <a:t>Sensitivity surrounding Data Tools:</a:t>
            </a:r>
          </a:p>
        </p:txBody>
      </p:sp>
      <p:sp>
        <p:nvSpPr>
          <p:cNvPr id="11" name="TextBox 11"/>
          <p:cNvSpPr txBox="1"/>
          <p:nvPr/>
        </p:nvSpPr>
        <p:spPr>
          <a:xfrm>
            <a:off x="489612" y="7661082"/>
            <a:ext cx="15872041" cy="1012190"/>
          </a:xfrm>
          <a:prstGeom prst="rect">
            <a:avLst/>
          </a:prstGeom>
        </p:spPr>
        <p:txBody>
          <a:bodyPr lIns="0" tIns="0" rIns="0" bIns="0" rtlCol="0" anchor="t">
            <a:spAutoFit/>
          </a:bodyPr>
          <a:lstStyle/>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It is mandated that Toronto Police must answer all 911 calls, thus answering responses will be prioritized. (2)</a:t>
            </a:r>
          </a:p>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What would likely be reduced or eliminated if there were Police Budget Cuts: Less investigative work, community initiatives and engagement activities, supporting units would be cut, and reduction of police equipment and materials. (2)</a:t>
            </a:r>
          </a:p>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What would likely not be affected: emerging technologies, technology, IT, body-cameras, etc. (2)</a:t>
            </a:r>
          </a:p>
        </p:txBody>
      </p:sp>
      <p:sp>
        <p:nvSpPr>
          <p:cNvPr id="12" name="TextBox 12"/>
          <p:cNvSpPr txBox="1"/>
          <p:nvPr/>
        </p:nvSpPr>
        <p:spPr>
          <a:xfrm>
            <a:off x="489612" y="7303629"/>
            <a:ext cx="8309789" cy="265714"/>
          </a:xfrm>
          <a:prstGeom prst="rect">
            <a:avLst/>
          </a:prstGeom>
        </p:spPr>
        <p:txBody>
          <a:bodyPr lIns="0" tIns="0" rIns="0" bIns="0" rtlCol="0" anchor="t">
            <a:spAutoFit/>
          </a:bodyPr>
          <a:lstStyle/>
          <a:p>
            <a:pPr algn="l">
              <a:lnSpc>
                <a:spcPts val="2240"/>
              </a:lnSpc>
              <a:spcBef>
                <a:spcPct val="0"/>
              </a:spcBef>
            </a:pPr>
            <a:r>
              <a:rPr lang="en-US" sz="1600" b="1" dirty="0">
                <a:solidFill>
                  <a:srgbClr val="6299E4"/>
                </a:solidFill>
                <a:latin typeface="Calibri" panose="020F0502020204030204" pitchFamily="34" charset="0"/>
                <a:ea typeface="Calibri (MS) Bold"/>
                <a:cs typeface="Calibri (MS) Bold"/>
                <a:sym typeface="Calibri (MS) Bold"/>
              </a:rPr>
              <a:t>Effect of Budget Cuts and Prioritization:</a:t>
            </a:r>
          </a:p>
        </p:txBody>
      </p:sp>
      <p:grpSp>
        <p:nvGrpSpPr>
          <p:cNvPr id="13" name="Group 13"/>
          <p:cNvGrpSpPr/>
          <p:nvPr/>
        </p:nvGrpSpPr>
        <p:grpSpPr>
          <a:xfrm>
            <a:off x="0" y="9016172"/>
            <a:ext cx="18288000" cy="1270828"/>
            <a:chOff x="0" y="0"/>
            <a:chExt cx="6674770" cy="463828"/>
          </a:xfrm>
        </p:grpSpPr>
        <p:sp>
          <p:nvSpPr>
            <p:cNvPr id="14" name="Freeform 14"/>
            <p:cNvSpPr/>
            <p:nvPr/>
          </p:nvSpPr>
          <p:spPr>
            <a:xfrm>
              <a:off x="0" y="0"/>
              <a:ext cx="6674769" cy="463828"/>
            </a:xfrm>
            <a:custGeom>
              <a:avLst/>
              <a:gdLst/>
              <a:ahLst/>
              <a:cxnLst/>
              <a:rect l="l" t="t" r="r" b="b"/>
              <a:pathLst>
                <a:path w="6674769" h="463828">
                  <a:moveTo>
                    <a:pt x="0" y="0"/>
                  </a:moveTo>
                  <a:lnTo>
                    <a:pt x="6674769" y="0"/>
                  </a:lnTo>
                  <a:lnTo>
                    <a:pt x="6674769" y="463828"/>
                  </a:lnTo>
                  <a:lnTo>
                    <a:pt x="0" y="463828"/>
                  </a:lnTo>
                  <a:close/>
                </a:path>
              </a:pathLst>
            </a:custGeom>
            <a:solidFill>
              <a:srgbClr val="EDF0F2"/>
            </a:solidFill>
          </p:spPr>
          <p:txBody>
            <a:bodyPr/>
            <a:lstStyle/>
            <a:p>
              <a:endParaRPr lang="en-US" dirty="0">
                <a:latin typeface="Calibri" panose="020F0502020204030204" pitchFamily="34" charset="0"/>
              </a:endParaRPr>
            </a:p>
          </p:txBody>
        </p:sp>
      </p:grpSp>
      <p:sp>
        <p:nvSpPr>
          <p:cNvPr id="15" name="TextBox 15"/>
          <p:cNvSpPr txBox="1"/>
          <p:nvPr/>
        </p:nvSpPr>
        <p:spPr>
          <a:xfrm>
            <a:off x="345154" y="9124950"/>
            <a:ext cx="17578642" cy="977383"/>
          </a:xfrm>
          <a:prstGeom prst="rect">
            <a:avLst/>
          </a:prstGeom>
        </p:spPr>
        <p:txBody>
          <a:bodyPr lIns="0" tIns="0" rIns="0" bIns="0" rtlCol="0" anchor="t">
            <a:spAutoFit/>
          </a:bodyPr>
          <a:lstStyle/>
          <a:p>
            <a:pPr algn="l">
              <a:lnSpc>
                <a:spcPts val="1960"/>
              </a:lnSpc>
            </a:pPr>
            <a:r>
              <a:rPr lang="en-US" sz="1400" b="1" dirty="0">
                <a:solidFill>
                  <a:srgbClr val="000000"/>
                </a:solidFill>
                <a:latin typeface="Calibri" panose="020F0502020204030204" pitchFamily="34" charset="0"/>
                <a:ea typeface="Calibri (MS) Bold"/>
                <a:cs typeface="Calibri (MS) Bold"/>
                <a:sym typeface="Calibri (MS) Bold"/>
              </a:rPr>
              <a:t>Sources:</a:t>
            </a:r>
          </a:p>
          <a:p>
            <a:pPr marL="280674" lvl="1" indent="-140337" algn="l">
              <a:lnSpc>
                <a:spcPts val="1820"/>
              </a:lnSpc>
              <a:buFont typeface="Arial"/>
              <a:buChar char="•"/>
            </a:pPr>
            <a:r>
              <a:rPr lang="en-US" sz="1300" dirty="0">
                <a:solidFill>
                  <a:srgbClr val="000000"/>
                </a:solidFill>
                <a:latin typeface="Calibri" panose="020F0502020204030204" pitchFamily="34" charset="0"/>
                <a:ea typeface="Calibri (MS)"/>
                <a:cs typeface="Calibri (MS)"/>
                <a:sym typeface="Calibri (MS)"/>
              </a:rPr>
              <a:t>(1) An anonymous interviewee from Toronto Police at Public Division Station, interviewed in person on September 26, 2024, between 12:30 PM and 12:50 PM, stated that public safety initiatives must prioritize crime prevention over reactive measures.</a:t>
            </a:r>
          </a:p>
          <a:p>
            <a:pPr marL="302264" lvl="1" indent="-151132" algn="l">
              <a:lnSpc>
                <a:spcPts val="1960"/>
              </a:lnSpc>
              <a:buFont typeface="Arial"/>
              <a:buChar char="•"/>
            </a:pPr>
            <a:r>
              <a:rPr lang="en-US" sz="1400" dirty="0">
                <a:solidFill>
                  <a:srgbClr val="000000"/>
                </a:solidFill>
                <a:latin typeface="Calibri" panose="020F0502020204030204" pitchFamily="34" charset="0"/>
                <a:ea typeface="Calibri (MS)"/>
                <a:cs typeface="Calibri (MS)"/>
                <a:sym typeface="Calibri (MS)"/>
              </a:rPr>
              <a:t>(2) A second, different anonymous interviewee from Toronto Police, conducted on September 30, 2024, at 8:30 PM, the interviewee explained more regarding key metrics, objectives of Toronto Police, and more on the data-driven approach findings.</a:t>
            </a:r>
          </a:p>
        </p:txBody>
      </p:sp>
      <p:sp>
        <p:nvSpPr>
          <p:cNvPr id="16" name="Freeform 16">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5752730" cy="2055627"/>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B:</a:t>
            </a:r>
            <a:r>
              <a:rPr lang="en-US" sz="3503" spc="550" dirty="0">
                <a:solidFill>
                  <a:srgbClr val="00285C"/>
                </a:solidFill>
                <a:latin typeface="Calibri" panose="020F0502020204030204" pitchFamily="34" charset="0"/>
                <a:ea typeface="Calibri (MS)"/>
                <a:cs typeface="Calibri (MS)"/>
                <a:sym typeface="Calibri (MS)"/>
              </a:rPr>
              <a:t> Canadian Police Performance Metrics Framework</a:t>
            </a:r>
          </a:p>
          <a:p>
            <a:pPr algn="l">
              <a:lnSpc>
                <a:spcPts val="5885"/>
              </a:lnSpc>
            </a:pPr>
            <a:endParaRPr lang="en-US" sz="3503" spc="550" dirty="0">
              <a:solidFill>
                <a:srgbClr val="00285C"/>
              </a:solidFill>
              <a:latin typeface="Calibri" panose="020F0502020204030204" pitchFamily="34" charset="0"/>
              <a:ea typeface="Calibri (MS)"/>
              <a:cs typeface="Calibri (MS)"/>
              <a:sym typeface="Calibri (MS)"/>
            </a:endParaRPr>
          </a:p>
          <a:p>
            <a:pPr algn="l">
              <a:lnSpc>
                <a:spcPts val="5885"/>
              </a:lnSpc>
            </a:pPr>
            <a:endParaRPr lang="en-US" sz="3503" spc="550" dirty="0">
              <a:solidFill>
                <a:srgbClr val="00285C"/>
              </a:solidFill>
              <a:latin typeface="Calibri" panose="020F0502020204030204" pitchFamily="34" charset="0"/>
              <a:ea typeface="Calibri (MS)"/>
              <a:cs typeface="Calibri (MS)"/>
              <a:sym typeface="Calibri (MS)"/>
            </a:endParaRPr>
          </a:p>
        </p:txBody>
      </p:sp>
      <p:graphicFrame>
        <p:nvGraphicFramePr>
          <p:cNvPr id="3" name="Table 3"/>
          <p:cNvGraphicFramePr>
            <a:graphicFrameLocks noGrp="1"/>
          </p:cNvGraphicFramePr>
          <p:nvPr/>
        </p:nvGraphicFramePr>
        <p:xfrm>
          <a:off x="434361" y="1170733"/>
          <a:ext cx="17419279" cy="8776095"/>
        </p:xfrm>
        <a:graphic>
          <a:graphicData uri="http://schemas.openxmlformats.org/drawingml/2006/table">
            <a:tbl>
              <a:tblPr/>
              <a:tblGrid>
                <a:gridCol w="1980732">
                  <a:extLst>
                    <a:ext uri="{9D8B030D-6E8A-4147-A177-3AD203B41FA5}">
                      <a16:colId xmlns:a16="http://schemas.microsoft.com/office/drawing/2014/main" val="20000"/>
                    </a:ext>
                  </a:extLst>
                </a:gridCol>
                <a:gridCol w="3113069">
                  <a:extLst>
                    <a:ext uri="{9D8B030D-6E8A-4147-A177-3AD203B41FA5}">
                      <a16:colId xmlns:a16="http://schemas.microsoft.com/office/drawing/2014/main" val="20001"/>
                    </a:ext>
                  </a:extLst>
                </a:gridCol>
                <a:gridCol w="3178214">
                  <a:extLst>
                    <a:ext uri="{9D8B030D-6E8A-4147-A177-3AD203B41FA5}">
                      <a16:colId xmlns:a16="http://schemas.microsoft.com/office/drawing/2014/main" val="20002"/>
                    </a:ext>
                  </a:extLst>
                </a:gridCol>
                <a:gridCol w="9147264">
                  <a:extLst>
                    <a:ext uri="{9D8B030D-6E8A-4147-A177-3AD203B41FA5}">
                      <a16:colId xmlns:a16="http://schemas.microsoft.com/office/drawing/2014/main" val="20003"/>
                    </a:ext>
                  </a:extLst>
                </a:gridCol>
              </a:tblGrid>
              <a:tr h="725475">
                <a:tc>
                  <a:txBody>
                    <a:bodyPr/>
                    <a:lstStyle/>
                    <a:p>
                      <a:pPr algn="l">
                        <a:lnSpc>
                          <a:spcPts val="2240"/>
                        </a:lnSpc>
                        <a:defRPr/>
                      </a:pPr>
                      <a:r>
                        <a:rPr lang="en-US" sz="1600" b="1" dirty="0">
                          <a:solidFill>
                            <a:srgbClr val="FFFFFF"/>
                          </a:solidFill>
                          <a:latin typeface="Calibri" panose="020F0502020204030204" pitchFamily="34" charset="0"/>
                          <a:ea typeface="Calibri (MS) Bold"/>
                          <a:cs typeface="Calibri (MS) Bold"/>
                          <a:sym typeface="Calibri (MS) Bold"/>
                        </a:rPr>
                        <a:t>Dimension</a:t>
                      </a:r>
                      <a:endParaRPr lang="en-US" sz="1100" dirty="0">
                        <a:latin typeface="Calibri" panose="020F0502020204030204" pitchFamily="34" charset="0"/>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6299E4"/>
                    </a:solidFill>
                  </a:tcPr>
                </a:tc>
                <a:tc>
                  <a:txBody>
                    <a:bodyPr/>
                    <a:lstStyle/>
                    <a:p>
                      <a:pPr algn="l">
                        <a:lnSpc>
                          <a:spcPts val="2240"/>
                        </a:lnSpc>
                        <a:defRPr/>
                      </a:pPr>
                      <a:r>
                        <a:rPr lang="en-US" sz="1600" b="1" dirty="0">
                          <a:solidFill>
                            <a:srgbClr val="FFFFFF"/>
                          </a:solidFill>
                          <a:latin typeface="Calibri" panose="020F0502020204030204" pitchFamily="34" charset="0"/>
                          <a:ea typeface="Calibri (MS) Bold"/>
                          <a:cs typeface="Calibri (MS) Bold"/>
                          <a:sym typeface="Calibri (MS) Bold"/>
                        </a:rPr>
                        <a:t>Explanation</a:t>
                      </a:r>
                      <a:endParaRPr lang="en-US" sz="1100" dirty="0">
                        <a:latin typeface="Calibri" panose="020F0502020204030204" pitchFamily="34" charset="0"/>
                      </a:endParaRPr>
                    </a:p>
                  </a:txBody>
                  <a:tcPr marL="190500" marR="190500" marT="190500" marB="190500" anchor="ctr">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285C"/>
                    </a:solidFill>
                  </a:tcPr>
                </a:tc>
                <a:tc>
                  <a:txBody>
                    <a:bodyPr/>
                    <a:lstStyle/>
                    <a:p>
                      <a:pPr algn="l">
                        <a:lnSpc>
                          <a:spcPts val="2240"/>
                        </a:lnSpc>
                        <a:defRPr/>
                      </a:pPr>
                      <a:r>
                        <a:rPr lang="en-US" sz="1600" b="1" dirty="0">
                          <a:solidFill>
                            <a:srgbClr val="FFFFFF"/>
                          </a:solidFill>
                          <a:latin typeface="Calibri" panose="020F0502020204030204" pitchFamily="34" charset="0"/>
                          <a:ea typeface="Calibri (MS) Bold"/>
                          <a:cs typeface="Calibri (MS) Bold"/>
                          <a:sym typeface="Calibri (MS) Bold"/>
                        </a:rPr>
                        <a:t>Example Metrics</a:t>
                      </a:r>
                      <a:endParaRPr lang="en-US" sz="1100" dirty="0">
                        <a:latin typeface="Calibri" panose="020F0502020204030204" pitchFamily="34" charset="0"/>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285C"/>
                    </a:solidFill>
                  </a:tcPr>
                </a:tc>
                <a:tc>
                  <a:txBody>
                    <a:bodyPr/>
                    <a:lstStyle/>
                    <a:p>
                      <a:pPr algn="l">
                        <a:lnSpc>
                          <a:spcPts val="2240"/>
                        </a:lnSpc>
                        <a:defRPr/>
                      </a:pPr>
                      <a:r>
                        <a:rPr lang="en-US" sz="1600" b="1" dirty="0">
                          <a:solidFill>
                            <a:srgbClr val="FFFFFF"/>
                          </a:solidFill>
                          <a:latin typeface="Calibri" panose="020F0502020204030204" pitchFamily="34" charset="0"/>
                          <a:ea typeface="Calibri (MS) Bold"/>
                          <a:cs typeface="Calibri (MS) Bold"/>
                          <a:sym typeface="Calibri (MS) Bold"/>
                        </a:rPr>
                        <a:t>How our analytical approach may benefit this dimension:</a:t>
                      </a:r>
                      <a:endParaRPr lang="en-US" sz="1100" dirty="0">
                        <a:latin typeface="Calibri" panose="020F0502020204030204" pitchFamily="34" charset="0"/>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285C"/>
                    </a:solidFill>
                  </a:tcPr>
                </a:tc>
                <a:extLst>
                  <a:ext uri="{0D108BD9-81ED-4DB2-BD59-A6C34878D82A}">
                    <a16:rowId xmlns:a16="http://schemas.microsoft.com/office/drawing/2014/main" val="10000"/>
                  </a:ext>
                </a:extLst>
              </a:tr>
              <a:tr h="2004741">
                <a:tc>
                  <a:txBody>
                    <a:bodyPr/>
                    <a:lstStyle/>
                    <a:p>
                      <a:pPr algn="l">
                        <a:lnSpc>
                          <a:spcPts val="2240"/>
                        </a:lnSpc>
                        <a:defRPr/>
                      </a:pPr>
                      <a:r>
                        <a:rPr lang="en-US" sz="1600" b="1" dirty="0">
                          <a:solidFill>
                            <a:srgbClr val="000000"/>
                          </a:solidFill>
                          <a:latin typeface="Calibri" panose="020F0502020204030204" pitchFamily="34" charset="0"/>
                          <a:ea typeface="Calibri (MS) Bold"/>
                          <a:cs typeface="Calibri (MS) Bold"/>
                          <a:sym typeface="Calibri (MS) Bold"/>
                        </a:rPr>
                        <a:t>Crime and Victimization</a:t>
                      </a:r>
                      <a:endParaRPr lang="en-US" sz="1100" dirty="0">
                        <a:latin typeface="Calibri" panose="020F0502020204030204" pitchFamily="34" charset="0"/>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9F9F9"/>
                    </a:solidFill>
                  </a:tcPr>
                </a:tc>
                <a:tc>
                  <a:txBody>
                    <a:bodyPr/>
                    <a:lstStyle/>
                    <a:p>
                      <a:pPr algn="l">
                        <a:lnSpc>
                          <a:spcPts val="2240"/>
                        </a:lnSpc>
                        <a:defRPr/>
                      </a:pPr>
                      <a:r>
                        <a:rPr lang="en-US" sz="1600" dirty="0">
                          <a:solidFill>
                            <a:srgbClr val="000000"/>
                          </a:solidFill>
                          <a:latin typeface="Calibri" panose="020F0502020204030204" pitchFamily="34" charset="0"/>
                          <a:ea typeface="Calibri (MS)"/>
                          <a:cs typeface="Calibri (MS)"/>
                          <a:sym typeface="Calibri (MS)"/>
                        </a:rPr>
                        <a:t>Measure incidences of crime, victimization, bringing offenders to account.</a:t>
                      </a:r>
                      <a:endParaRPr lang="en-US" sz="1100" dirty="0">
                        <a:latin typeface="Calibri" panose="020F0502020204030204" pitchFamily="34" charset="0"/>
                      </a:endParaRPr>
                    </a:p>
                  </a:txBody>
                  <a:tcPr marL="190500" marR="190500" marT="190500" marB="190500" anchor="ctr">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a:txBody>
                    <a:bodyPr/>
                    <a:lstStyle/>
                    <a:p>
                      <a:pPr marL="345443" lvl="1" indent="-172721" algn="l">
                        <a:lnSpc>
                          <a:spcPts val="2240"/>
                        </a:lnSpc>
                        <a:buFont typeface="Arial"/>
                        <a:buChar char="•"/>
                        <a:defRPr/>
                      </a:pPr>
                      <a:r>
                        <a:rPr lang="en-US" sz="1600" dirty="0">
                          <a:solidFill>
                            <a:srgbClr val="000000"/>
                          </a:solidFill>
                          <a:latin typeface="Calibri" panose="020F0502020204030204" pitchFamily="34" charset="0"/>
                          <a:ea typeface="Calibri (MS)"/>
                          <a:cs typeface="Calibri (MS)"/>
                          <a:sym typeface="Calibri (MS)"/>
                        </a:rPr>
                        <a:t>Crime Rates</a:t>
                      </a:r>
                      <a:endParaRPr lang="en-US" sz="1100" dirty="0">
                        <a:latin typeface="Calibri" panose="020F0502020204030204" pitchFamily="34" charset="0"/>
                      </a:endParaRP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Youth Crime Rates</a:t>
                      </a: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Traffic Violations</a:t>
                      </a: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Crime severity occurrence</a:t>
                      </a: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Court outcomes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a:txBody>
                    <a:bodyPr/>
                    <a:lstStyle/>
                    <a:p>
                      <a:pPr marL="345443" lvl="1" indent="-172721" algn="l">
                        <a:lnSpc>
                          <a:spcPts val="2240"/>
                        </a:lnSpc>
                        <a:buFont typeface="Arial"/>
                        <a:buChar char="•"/>
                        <a:defRPr/>
                      </a:pPr>
                      <a:r>
                        <a:rPr lang="en-US" sz="1600" dirty="0">
                          <a:solidFill>
                            <a:srgbClr val="000000"/>
                          </a:solidFill>
                          <a:latin typeface="Calibri" panose="020F0502020204030204" pitchFamily="34" charset="0"/>
                          <a:ea typeface="Calibri (MS)"/>
                          <a:cs typeface="Calibri (MS)"/>
                          <a:sym typeface="Calibri (MS)"/>
                        </a:rPr>
                        <a:t>Provide suggestions for reducing crime occurrence rates per major category</a:t>
                      </a:r>
                      <a:endParaRPr lang="en-US" sz="1100" dirty="0">
                        <a:latin typeface="Calibri" panose="020F0502020204030204" pitchFamily="34" charset="0"/>
                      </a:endParaRP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Improved and encouraging reporting, engaging the community.</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1"/>
                  </a:ext>
                </a:extLst>
              </a:tr>
              <a:tr h="2477254">
                <a:tc>
                  <a:txBody>
                    <a:bodyPr/>
                    <a:lstStyle/>
                    <a:p>
                      <a:pPr algn="l">
                        <a:lnSpc>
                          <a:spcPts val="2240"/>
                        </a:lnSpc>
                        <a:defRPr/>
                      </a:pPr>
                      <a:r>
                        <a:rPr lang="en-US" sz="1600" b="1" dirty="0">
                          <a:solidFill>
                            <a:srgbClr val="000000"/>
                          </a:solidFill>
                          <a:latin typeface="Calibri" panose="020F0502020204030204" pitchFamily="34" charset="0"/>
                          <a:ea typeface="Calibri (MS) Bold"/>
                          <a:cs typeface="Calibri (MS) Bold"/>
                          <a:sym typeface="Calibri (MS) Bold"/>
                        </a:rPr>
                        <a:t>Police Activities and Deployment</a:t>
                      </a:r>
                      <a:endParaRPr lang="en-US" sz="1100" dirty="0">
                        <a:latin typeface="Calibri" panose="020F0502020204030204" pitchFamily="34" charset="0"/>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9F9F9"/>
                    </a:solidFill>
                  </a:tcPr>
                </a:tc>
                <a:tc>
                  <a:txBody>
                    <a:bodyPr/>
                    <a:lstStyle/>
                    <a:p>
                      <a:pPr algn="l">
                        <a:lnSpc>
                          <a:spcPts val="2240"/>
                        </a:lnSpc>
                        <a:defRPr/>
                      </a:pPr>
                      <a:r>
                        <a:rPr lang="en-US" sz="1600" dirty="0">
                          <a:solidFill>
                            <a:srgbClr val="000000"/>
                          </a:solidFill>
                          <a:latin typeface="Calibri" panose="020F0502020204030204" pitchFamily="34" charset="0"/>
                          <a:ea typeface="Calibri (MS)"/>
                          <a:cs typeface="Calibri (MS)"/>
                          <a:sym typeface="Calibri (MS)"/>
                        </a:rPr>
                        <a:t>Police functions, activities that contribute to public safety, including non-crime related policing initiatives.</a:t>
                      </a:r>
                      <a:endParaRPr lang="en-US" sz="1100" dirty="0">
                        <a:latin typeface="Calibri" panose="020F0502020204030204" pitchFamily="34" charset="0"/>
                      </a:endParaRPr>
                    </a:p>
                  </a:txBody>
                  <a:tcPr marL="190500" marR="190500" marT="190500" marB="190500" anchor="ctr">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a:txBody>
                    <a:bodyPr/>
                    <a:lstStyle/>
                    <a:p>
                      <a:pPr marL="345443" lvl="1" indent="-172721" algn="l">
                        <a:lnSpc>
                          <a:spcPts val="2240"/>
                        </a:lnSpc>
                        <a:buFont typeface="Arial"/>
                        <a:buChar char="•"/>
                        <a:defRPr/>
                      </a:pPr>
                      <a:r>
                        <a:rPr lang="en-US" sz="1600" dirty="0">
                          <a:solidFill>
                            <a:srgbClr val="000000"/>
                          </a:solidFill>
                          <a:latin typeface="Calibri" panose="020F0502020204030204" pitchFamily="34" charset="0"/>
                          <a:ea typeface="Calibri (MS)"/>
                          <a:cs typeface="Calibri (MS)"/>
                          <a:sym typeface="Calibri (MS)"/>
                        </a:rPr>
                        <a:t>Time allocations (busy codes)</a:t>
                      </a:r>
                      <a:endParaRPr lang="en-US" sz="1100" dirty="0">
                        <a:latin typeface="Calibri" panose="020F0502020204030204" pitchFamily="34" charset="0"/>
                      </a:endParaRP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Response times</a:t>
                      </a: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Outcomes from community initiatives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a:txBody>
                    <a:bodyPr/>
                    <a:lstStyle/>
                    <a:p>
                      <a:pPr marL="345443" lvl="1" indent="-172721" algn="l">
                        <a:lnSpc>
                          <a:spcPts val="2240"/>
                        </a:lnSpc>
                        <a:buFont typeface="Arial"/>
                        <a:buChar char="•"/>
                        <a:defRPr/>
                      </a:pPr>
                      <a:r>
                        <a:rPr lang="en-US" sz="1600" dirty="0">
                          <a:solidFill>
                            <a:srgbClr val="000000"/>
                          </a:solidFill>
                          <a:latin typeface="Calibri" panose="020F0502020204030204" pitchFamily="34" charset="0"/>
                          <a:ea typeface="Calibri (MS)"/>
                          <a:cs typeface="Calibri (MS)"/>
                          <a:sym typeface="Calibri (MS)"/>
                        </a:rPr>
                        <a:t>Current Toronto Police Chief Myron </a:t>
                      </a:r>
                      <a:r>
                        <a:rPr lang="en-US" sz="1600" dirty="0" err="1">
                          <a:solidFill>
                            <a:srgbClr val="000000"/>
                          </a:solidFill>
                          <a:latin typeface="Calibri" panose="020F0502020204030204" pitchFamily="34" charset="0"/>
                          <a:ea typeface="Calibri (MS)"/>
                          <a:cs typeface="Calibri (MS)"/>
                          <a:sym typeface="Calibri (MS)"/>
                        </a:rPr>
                        <a:t>Denkiw</a:t>
                      </a:r>
                      <a:r>
                        <a:rPr lang="en-US" sz="1600" dirty="0">
                          <a:solidFill>
                            <a:srgbClr val="000000"/>
                          </a:solidFill>
                          <a:latin typeface="Calibri" panose="020F0502020204030204" pitchFamily="34" charset="0"/>
                          <a:ea typeface="Calibri (MS)"/>
                          <a:cs typeface="Calibri (MS)"/>
                          <a:sym typeface="Calibri (MS)"/>
                        </a:rPr>
                        <a:t> is a supporter of community initiatives, as one of the early champions of “</a:t>
                      </a:r>
                      <a:r>
                        <a:rPr lang="en-US" sz="1600" dirty="0" err="1">
                          <a:solidFill>
                            <a:srgbClr val="000000"/>
                          </a:solidFill>
                          <a:latin typeface="Calibri" panose="020F0502020204030204" pitchFamily="34" charset="0"/>
                          <a:ea typeface="Calibri (MS)"/>
                          <a:cs typeface="Calibri (MS)"/>
                          <a:sym typeface="Calibri (MS)"/>
                        </a:rPr>
                        <a:t>SafeTO</a:t>
                      </a:r>
                      <a:r>
                        <a:rPr lang="en-US" sz="1600" dirty="0">
                          <a:solidFill>
                            <a:srgbClr val="000000"/>
                          </a:solidFill>
                          <a:latin typeface="Calibri" panose="020F0502020204030204" pitchFamily="34" charset="0"/>
                          <a:ea typeface="Calibri (MS)"/>
                          <a:cs typeface="Calibri (MS)"/>
                          <a:sym typeface="Calibri (MS)"/>
                        </a:rPr>
                        <a:t>”, a community initiative to improve public safety by collaborating with different business sectors, government and the public. </a:t>
                      </a:r>
                      <a:endParaRPr lang="en-US" sz="1100" dirty="0">
                        <a:latin typeface="Calibri" panose="020F0502020204030204" pitchFamily="34" charset="0"/>
                      </a:endParaRPr>
                    </a:p>
                    <a:p>
                      <a:pPr marL="690885" lvl="2" indent="-230295"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Our approach will directly support </a:t>
                      </a:r>
                      <a:r>
                        <a:rPr lang="en-US" sz="1600" dirty="0" err="1">
                          <a:solidFill>
                            <a:srgbClr val="000000"/>
                          </a:solidFill>
                          <a:latin typeface="Calibri" panose="020F0502020204030204" pitchFamily="34" charset="0"/>
                          <a:ea typeface="Calibri (MS)"/>
                          <a:cs typeface="Calibri (MS)"/>
                          <a:sym typeface="Calibri (MS)"/>
                        </a:rPr>
                        <a:t>SafeTO</a:t>
                      </a:r>
                      <a:r>
                        <a:rPr lang="en-US" sz="1600" dirty="0">
                          <a:solidFill>
                            <a:srgbClr val="000000"/>
                          </a:solidFill>
                          <a:latin typeface="Calibri" panose="020F0502020204030204" pitchFamily="34" charset="0"/>
                          <a:ea typeface="Calibri (MS)"/>
                          <a:cs typeface="Calibri (MS)"/>
                          <a:sym typeface="Calibri (MS)"/>
                        </a:rPr>
                        <a:t> goals, supporting community initiatives that could improve community relationships and optimize police resource allocations (in light of budget scrutiny).</a:t>
                      </a: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Improvement to response times </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2"/>
                  </a:ext>
                </a:extLst>
              </a:tr>
              <a:tr h="1641864">
                <a:tc>
                  <a:txBody>
                    <a:bodyPr/>
                    <a:lstStyle/>
                    <a:p>
                      <a:pPr algn="l">
                        <a:lnSpc>
                          <a:spcPts val="2240"/>
                        </a:lnSpc>
                        <a:defRPr/>
                      </a:pPr>
                      <a:r>
                        <a:rPr lang="en-US" sz="1600" b="1" dirty="0">
                          <a:solidFill>
                            <a:srgbClr val="000000"/>
                          </a:solidFill>
                          <a:latin typeface="Calibri" panose="020F0502020204030204" pitchFamily="34" charset="0"/>
                          <a:ea typeface="Calibri (MS) Bold"/>
                          <a:cs typeface="Calibri (MS) Bold"/>
                          <a:sym typeface="Calibri (MS) Bold"/>
                        </a:rPr>
                        <a:t>Police Resources</a:t>
                      </a:r>
                      <a:endParaRPr lang="en-US" sz="1100" dirty="0">
                        <a:latin typeface="Calibri" panose="020F0502020204030204" pitchFamily="34" charset="0"/>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9F9F9"/>
                    </a:solidFill>
                  </a:tcPr>
                </a:tc>
                <a:tc>
                  <a:txBody>
                    <a:bodyPr/>
                    <a:lstStyle/>
                    <a:p>
                      <a:pPr algn="l">
                        <a:lnSpc>
                          <a:spcPts val="2240"/>
                        </a:lnSpc>
                        <a:defRPr/>
                      </a:pPr>
                      <a:r>
                        <a:rPr lang="en-US" sz="1600" dirty="0">
                          <a:solidFill>
                            <a:srgbClr val="000000"/>
                          </a:solidFill>
                          <a:latin typeface="Calibri" panose="020F0502020204030204" pitchFamily="34" charset="0"/>
                          <a:ea typeface="Calibri (MS)"/>
                          <a:cs typeface="Calibri (MS)"/>
                          <a:sym typeface="Calibri (MS)"/>
                        </a:rPr>
                        <a:t>Police personnel, operating expenditures and associated costs.</a:t>
                      </a:r>
                      <a:endParaRPr lang="en-US" sz="1100" dirty="0">
                        <a:latin typeface="Calibri" panose="020F0502020204030204" pitchFamily="34" charset="0"/>
                      </a:endParaRPr>
                    </a:p>
                  </a:txBody>
                  <a:tcPr marL="190500" marR="190500" marT="190500" marB="190500" anchor="ctr">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a:txBody>
                    <a:bodyPr/>
                    <a:lstStyle/>
                    <a:p>
                      <a:pPr marL="345443" lvl="1" indent="-172721" algn="l">
                        <a:lnSpc>
                          <a:spcPts val="2240"/>
                        </a:lnSpc>
                        <a:buFont typeface="Arial"/>
                        <a:buChar char="•"/>
                        <a:defRPr/>
                      </a:pPr>
                      <a:r>
                        <a:rPr lang="en-US" sz="1600" dirty="0">
                          <a:solidFill>
                            <a:srgbClr val="000000"/>
                          </a:solidFill>
                          <a:latin typeface="Calibri" panose="020F0502020204030204" pitchFamily="34" charset="0"/>
                          <a:ea typeface="Calibri (MS)"/>
                          <a:cs typeface="Calibri (MS)"/>
                          <a:sym typeface="Calibri (MS)"/>
                        </a:rPr>
                        <a:t>Retention</a:t>
                      </a:r>
                      <a:endParaRPr lang="en-US" sz="1100" dirty="0">
                        <a:latin typeface="Calibri" panose="020F0502020204030204" pitchFamily="34" charset="0"/>
                      </a:endParaRP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Training hours</a:t>
                      </a: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Staffing needs</a:t>
                      </a:r>
                    </a:p>
                    <a:p>
                      <a:pPr algn="l">
                        <a:lnSpc>
                          <a:spcPts val="2240"/>
                        </a:lnSpc>
                      </a:pPr>
                      <a:endParaRPr lang="en-US" sz="1600" dirty="0">
                        <a:solidFill>
                          <a:srgbClr val="000000"/>
                        </a:solidFill>
                        <a:latin typeface="Calibri" panose="020F0502020204030204" pitchFamily="34" charset="0"/>
                        <a:ea typeface="Calibri (MS)"/>
                        <a:cs typeface="Calibri (MS)"/>
                        <a:sym typeface="Calibri (MS)"/>
                      </a:endParaRP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a:txBody>
                    <a:bodyPr/>
                    <a:lstStyle/>
                    <a:p>
                      <a:pPr marL="345443" lvl="1" indent="-172721" algn="l">
                        <a:lnSpc>
                          <a:spcPts val="2240"/>
                        </a:lnSpc>
                        <a:buFont typeface="Arial"/>
                        <a:buChar char="•"/>
                        <a:defRPr/>
                      </a:pPr>
                      <a:r>
                        <a:rPr lang="en-US" sz="1600" dirty="0">
                          <a:solidFill>
                            <a:srgbClr val="000000"/>
                          </a:solidFill>
                          <a:latin typeface="Calibri" panose="020F0502020204030204" pitchFamily="34" charset="0"/>
                          <a:ea typeface="Calibri (MS)"/>
                          <a:cs typeface="Calibri (MS)"/>
                          <a:sym typeface="Calibri (MS)"/>
                        </a:rPr>
                        <a:t>Efficient resource use.</a:t>
                      </a:r>
                      <a:endParaRPr lang="en-US" sz="1100" dirty="0">
                        <a:latin typeface="Calibri" panose="020F0502020204030204" pitchFamily="34" charset="0"/>
                      </a:endParaRP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Budget-driven deployment.</a:t>
                      </a: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Smarter investments in training.</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3"/>
                  </a:ext>
                </a:extLst>
              </a:tr>
              <a:tr h="1926761">
                <a:tc>
                  <a:txBody>
                    <a:bodyPr/>
                    <a:lstStyle/>
                    <a:p>
                      <a:pPr algn="l">
                        <a:lnSpc>
                          <a:spcPts val="2240"/>
                        </a:lnSpc>
                        <a:defRPr/>
                      </a:pPr>
                      <a:r>
                        <a:rPr lang="en-US" sz="1600" b="1" dirty="0">
                          <a:solidFill>
                            <a:srgbClr val="000000"/>
                          </a:solidFill>
                          <a:latin typeface="Calibri" panose="020F0502020204030204" pitchFamily="34" charset="0"/>
                          <a:ea typeface="Calibri (MS) Bold"/>
                          <a:cs typeface="Calibri (MS) Bold"/>
                          <a:sym typeface="Calibri (MS) Bold"/>
                        </a:rPr>
                        <a:t>Trust and Confidence in Police</a:t>
                      </a:r>
                      <a:endParaRPr lang="en-US" sz="1100" dirty="0">
                        <a:latin typeface="Calibri" panose="020F0502020204030204" pitchFamily="34" charset="0"/>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9F9F9"/>
                    </a:solidFill>
                  </a:tcPr>
                </a:tc>
                <a:tc>
                  <a:txBody>
                    <a:bodyPr/>
                    <a:lstStyle/>
                    <a:p>
                      <a:pPr algn="l">
                        <a:lnSpc>
                          <a:spcPts val="2240"/>
                        </a:lnSpc>
                        <a:defRPr/>
                      </a:pPr>
                      <a:r>
                        <a:rPr lang="en-US" sz="1600" dirty="0">
                          <a:solidFill>
                            <a:srgbClr val="000000"/>
                          </a:solidFill>
                          <a:latin typeface="Calibri" panose="020F0502020204030204" pitchFamily="34" charset="0"/>
                          <a:ea typeface="Calibri (MS)"/>
                          <a:cs typeface="Calibri (MS)"/>
                          <a:sym typeface="Calibri (MS)"/>
                        </a:rPr>
                        <a:t>Canadian trust and confidence in police, perceptions of police legitimacy.</a:t>
                      </a:r>
                      <a:endParaRPr lang="en-US" sz="1100" dirty="0">
                        <a:latin typeface="Calibri" panose="020F0502020204030204" pitchFamily="34" charset="0"/>
                      </a:endParaRPr>
                    </a:p>
                  </a:txBody>
                  <a:tcPr marL="190500" marR="190500" marT="190500" marB="190500" anchor="ctr">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a:txBody>
                    <a:bodyPr/>
                    <a:lstStyle/>
                    <a:p>
                      <a:pPr marL="345443" lvl="1" indent="-172721" algn="l">
                        <a:lnSpc>
                          <a:spcPts val="2240"/>
                        </a:lnSpc>
                        <a:buFont typeface="Arial"/>
                        <a:buChar char="•"/>
                        <a:defRPr/>
                      </a:pPr>
                      <a:r>
                        <a:rPr lang="en-US" sz="1600" dirty="0">
                          <a:solidFill>
                            <a:srgbClr val="000000"/>
                          </a:solidFill>
                          <a:latin typeface="Calibri" panose="020F0502020204030204" pitchFamily="34" charset="0"/>
                          <a:ea typeface="Calibri (MS)"/>
                          <a:cs typeface="Calibri (MS)"/>
                          <a:sym typeface="Calibri (MS)"/>
                        </a:rPr>
                        <a:t>Surveys, such as  General Social Survey</a:t>
                      </a:r>
                      <a:endParaRPr lang="en-US" sz="1100" dirty="0">
                        <a:latin typeface="Calibri" panose="020F0502020204030204" pitchFamily="34" charset="0"/>
                      </a:endParaRP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Social Media Engagement</a:t>
                      </a: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Incidences of police misconduct</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a:txBody>
                    <a:bodyPr/>
                    <a:lstStyle/>
                    <a:p>
                      <a:pPr marL="345443" lvl="1" indent="-172721" algn="l">
                        <a:lnSpc>
                          <a:spcPts val="2240"/>
                        </a:lnSpc>
                        <a:buFont typeface="Arial"/>
                        <a:buChar char="•"/>
                        <a:defRPr/>
                      </a:pPr>
                      <a:r>
                        <a:rPr lang="en-US" sz="1600" dirty="0">
                          <a:solidFill>
                            <a:srgbClr val="000000"/>
                          </a:solidFill>
                          <a:latin typeface="Calibri" panose="020F0502020204030204" pitchFamily="34" charset="0"/>
                          <a:ea typeface="Calibri (MS)"/>
                          <a:cs typeface="Calibri (MS)"/>
                          <a:sym typeface="Calibri (MS)"/>
                        </a:rPr>
                        <a:t>Increased public transparency.</a:t>
                      </a:r>
                      <a:endParaRPr lang="en-US" sz="1100" dirty="0">
                        <a:latin typeface="Calibri" panose="020F0502020204030204" pitchFamily="34" charset="0"/>
                      </a:endParaRP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Improved public engagement.</a:t>
                      </a:r>
                    </a:p>
                    <a:p>
                      <a:pPr marL="345443" lvl="1" indent="-172721" algn="l">
                        <a:lnSpc>
                          <a:spcPts val="2240"/>
                        </a:lnSpc>
                        <a:buFont typeface="Arial"/>
                        <a:buChar char="•"/>
                      </a:pPr>
                      <a:r>
                        <a:rPr lang="en-US" sz="1600" dirty="0">
                          <a:solidFill>
                            <a:srgbClr val="000000"/>
                          </a:solidFill>
                          <a:latin typeface="Calibri" panose="020F0502020204030204" pitchFamily="34" charset="0"/>
                          <a:ea typeface="Calibri (MS)"/>
                          <a:cs typeface="Calibri (MS)"/>
                          <a:sym typeface="Calibri (MS)"/>
                        </a:rPr>
                        <a:t>Stronger community relationships.</a:t>
                      </a:r>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4"/>
                  </a:ext>
                </a:extLst>
              </a:tr>
            </a:tbl>
          </a:graphicData>
        </a:graphic>
      </p:graphicFrame>
      <p:grpSp>
        <p:nvGrpSpPr>
          <p:cNvPr id="4" name="Group 4"/>
          <p:cNvGrpSpPr/>
          <p:nvPr/>
        </p:nvGrpSpPr>
        <p:grpSpPr>
          <a:xfrm>
            <a:off x="434361" y="9775516"/>
            <a:ext cx="17112607" cy="435284"/>
            <a:chOff x="0" y="0"/>
            <a:chExt cx="4507024" cy="114643"/>
          </a:xfrm>
        </p:grpSpPr>
        <p:sp>
          <p:nvSpPr>
            <p:cNvPr id="5" name="Freeform 5"/>
            <p:cNvSpPr/>
            <p:nvPr/>
          </p:nvSpPr>
          <p:spPr>
            <a:xfrm>
              <a:off x="0" y="0"/>
              <a:ext cx="4507024" cy="114643"/>
            </a:xfrm>
            <a:custGeom>
              <a:avLst/>
              <a:gdLst/>
              <a:ahLst/>
              <a:cxnLst/>
              <a:rect l="l" t="t" r="r" b="b"/>
              <a:pathLst>
                <a:path w="4507024" h="114643">
                  <a:moveTo>
                    <a:pt x="23073" y="0"/>
                  </a:moveTo>
                  <a:lnTo>
                    <a:pt x="4483951" y="0"/>
                  </a:lnTo>
                  <a:cubicBezTo>
                    <a:pt x="4496694" y="0"/>
                    <a:pt x="4507024" y="10330"/>
                    <a:pt x="4507024" y="23073"/>
                  </a:cubicBezTo>
                  <a:lnTo>
                    <a:pt x="4507024" y="91570"/>
                  </a:lnTo>
                  <a:cubicBezTo>
                    <a:pt x="4507024" y="104313"/>
                    <a:pt x="4496694" y="114643"/>
                    <a:pt x="4483951" y="114643"/>
                  </a:cubicBezTo>
                  <a:lnTo>
                    <a:pt x="23073" y="114643"/>
                  </a:lnTo>
                  <a:cubicBezTo>
                    <a:pt x="10330" y="114643"/>
                    <a:pt x="0" y="104313"/>
                    <a:pt x="0" y="91570"/>
                  </a:cubicBezTo>
                  <a:lnTo>
                    <a:pt x="0" y="23073"/>
                  </a:lnTo>
                  <a:cubicBezTo>
                    <a:pt x="0" y="10330"/>
                    <a:pt x="10330" y="0"/>
                    <a:pt x="23073" y="0"/>
                  </a:cubicBezTo>
                  <a:close/>
                </a:path>
              </a:pathLst>
            </a:custGeom>
            <a:solidFill>
              <a:srgbClr val="035CC5"/>
            </a:solidFill>
          </p:spPr>
          <p:txBody>
            <a:bodyPr/>
            <a:lstStyle/>
            <a:p>
              <a:endParaRPr lang="en-US" dirty="0">
                <a:latin typeface="Calibri" panose="020F0502020204030204" pitchFamily="34" charset="0"/>
              </a:endParaRPr>
            </a:p>
          </p:txBody>
        </p:sp>
        <p:sp>
          <p:nvSpPr>
            <p:cNvPr id="6" name="TextBox 6"/>
            <p:cNvSpPr txBox="1"/>
            <p:nvPr/>
          </p:nvSpPr>
          <p:spPr>
            <a:xfrm>
              <a:off x="0" y="-76200"/>
              <a:ext cx="4507024" cy="190843"/>
            </a:xfrm>
            <a:prstGeom prst="rect">
              <a:avLst/>
            </a:prstGeom>
          </p:spPr>
          <p:txBody>
            <a:bodyPr lIns="50800" tIns="50800" rIns="50800" bIns="50800" rtlCol="0" anchor="ctr"/>
            <a:lstStyle/>
            <a:p>
              <a:pPr algn="ctr">
                <a:lnSpc>
                  <a:spcPts val="2800"/>
                </a:lnSpc>
              </a:pPr>
              <a:endParaRPr dirty="0">
                <a:latin typeface="Calibri" panose="020F0502020204030204" pitchFamily="34" charset="0"/>
              </a:endParaRPr>
            </a:p>
          </p:txBody>
        </p:sp>
      </p:grpSp>
      <p:sp>
        <p:nvSpPr>
          <p:cNvPr id="7" name="TextBox 7"/>
          <p:cNvSpPr txBox="1"/>
          <p:nvPr/>
        </p:nvSpPr>
        <p:spPr>
          <a:xfrm>
            <a:off x="-138262" y="9759318"/>
            <a:ext cx="17685230" cy="336118"/>
          </a:xfrm>
          <a:prstGeom prst="rect">
            <a:avLst/>
          </a:prstGeom>
        </p:spPr>
        <p:txBody>
          <a:bodyPr lIns="0" tIns="0" rIns="0" bIns="0" rtlCol="0" anchor="t">
            <a:spAutoFit/>
          </a:bodyPr>
          <a:lstStyle/>
          <a:p>
            <a:pPr algn="ctr">
              <a:lnSpc>
                <a:spcPts val="2763"/>
              </a:lnSpc>
              <a:spcBef>
                <a:spcPct val="0"/>
              </a:spcBef>
            </a:pPr>
            <a:r>
              <a:rPr lang="en-US" sz="1974" b="1" dirty="0">
                <a:solidFill>
                  <a:srgbClr val="ECECEC"/>
                </a:solidFill>
                <a:latin typeface="Calibri" panose="020F0502020204030204" pitchFamily="34" charset="0"/>
                <a:ea typeface="Calibri (MS) Bold"/>
                <a:cs typeface="Calibri (MS) Bold"/>
                <a:sym typeface="Calibri (MS) Bold"/>
              </a:rPr>
              <a:t>Our  approach considers all important performance metrics that Toronto Leadership measures, and  consider the community engagement component.</a:t>
            </a:r>
          </a:p>
        </p:txBody>
      </p:sp>
      <p:sp>
        <p:nvSpPr>
          <p:cNvPr id="8" name="TextBox 8"/>
          <p:cNvSpPr txBox="1"/>
          <p:nvPr/>
        </p:nvSpPr>
        <p:spPr>
          <a:xfrm>
            <a:off x="434361" y="148292"/>
            <a:ext cx="4643120" cy="288412"/>
          </a:xfrm>
          <a:prstGeom prst="rect">
            <a:avLst/>
          </a:prstGeom>
        </p:spPr>
        <p:txBody>
          <a:bodyPr lIns="0" tIns="0" rIns="0" bIns="0" rtlCol="0" anchor="t">
            <a:spAutoFit/>
          </a:bodyPr>
          <a:lstStyle/>
          <a:p>
            <a:pPr algn="ctr">
              <a:lnSpc>
                <a:spcPts val="2380"/>
              </a:lnSpc>
              <a:spcBef>
                <a:spcPct val="0"/>
              </a:spcBef>
            </a:pPr>
            <a:r>
              <a:rPr lang="en-US" sz="1700" dirty="0">
                <a:solidFill>
                  <a:srgbClr val="000000"/>
                </a:solidFill>
                <a:latin typeface="Calibri" panose="020F0502020204030204" pitchFamily="34" charset="0"/>
                <a:ea typeface="Calibri (MS)"/>
                <a:cs typeface="Calibri (MS)"/>
                <a:sym typeface="Calibri (MS)"/>
              </a:rPr>
              <a:t>(</a:t>
            </a:r>
            <a:r>
              <a:rPr lang="en-US" sz="1700" dirty="0" err="1">
                <a:solidFill>
                  <a:srgbClr val="000000"/>
                </a:solidFill>
                <a:latin typeface="Calibri" panose="020F0502020204030204" pitchFamily="34" charset="0"/>
                <a:ea typeface="Calibri (MS)"/>
                <a:cs typeface="Calibri (MS)"/>
                <a:sym typeface="Calibri (MS)"/>
              </a:rPr>
              <a:t>Mazowita</a:t>
            </a:r>
            <a:r>
              <a:rPr lang="en-US" sz="1700" dirty="0">
                <a:solidFill>
                  <a:srgbClr val="000000"/>
                </a:solidFill>
                <a:latin typeface="Calibri" panose="020F0502020204030204" pitchFamily="34" charset="0"/>
                <a:ea typeface="Calibri (MS)"/>
                <a:cs typeface="Calibri (MS)"/>
                <a:sym typeface="Calibri (MS)"/>
              </a:rPr>
              <a:t>, Benjamin, and Cristine Rotenberg., 2019)</a:t>
            </a:r>
          </a:p>
        </p:txBody>
      </p:sp>
      <p:sp>
        <p:nvSpPr>
          <p:cNvPr id="9" name="Freeform 9">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51866" y="2767545"/>
            <a:ext cx="10342598" cy="602729"/>
          </a:xfrm>
          <a:prstGeom prst="rect">
            <a:avLst/>
          </a:prstGeom>
        </p:spPr>
        <p:txBody>
          <a:bodyPr lIns="0" tIns="0" rIns="0" bIns="0" rtlCol="0" anchor="t">
            <a:spAutoFit/>
          </a:bodyPr>
          <a:lstStyle/>
          <a:p>
            <a:pPr algn="l">
              <a:lnSpc>
                <a:spcPts val="4700"/>
              </a:lnSpc>
            </a:pPr>
            <a:r>
              <a:rPr lang="en-US" sz="4273" dirty="0">
                <a:solidFill>
                  <a:srgbClr val="000000"/>
                </a:solidFill>
                <a:latin typeface="Calibri" panose="020F0502020204030204" pitchFamily="34" charset="0"/>
                <a:ea typeface="Calibri (MS)"/>
                <a:cs typeface="Calibri (MS)"/>
                <a:sym typeface="Calibri (MS)"/>
              </a:rPr>
              <a:t>1. Business Problem</a:t>
            </a:r>
          </a:p>
        </p:txBody>
      </p:sp>
      <p:sp>
        <p:nvSpPr>
          <p:cNvPr id="3" name="TextBox 3"/>
          <p:cNvSpPr txBox="1"/>
          <p:nvPr/>
        </p:nvSpPr>
        <p:spPr>
          <a:xfrm>
            <a:off x="1651866" y="3898065"/>
            <a:ext cx="10342598" cy="602729"/>
          </a:xfrm>
          <a:prstGeom prst="rect">
            <a:avLst/>
          </a:prstGeom>
        </p:spPr>
        <p:txBody>
          <a:bodyPr lIns="0" tIns="0" rIns="0" bIns="0" rtlCol="0" anchor="t">
            <a:spAutoFit/>
          </a:bodyPr>
          <a:lstStyle/>
          <a:p>
            <a:pPr algn="l">
              <a:lnSpc>
                <a:spcPts val="4700"/>
              </a:lnSpc>
            </a:pPr>
            <a:r>
              <a:rPr lang="en-US" sz="4273" dirty="0">
                <a:solidFill>
                  <a:srgbClr val="000000"/>
                </a:solidFill>
                <a:latin typeface="Calibri" panose="020F0502020204030204" pitchFamily="34" charset="0"/>
                <a:ea typeface="Calibri (MS)"/>
                <a:cs typeface="Calibri (MS)"/>
                <a:sym typeface="Calibri (MS)"/>
              </a:rPr>
              <a:t>2. Introduction, Background &amp; Context</a:t>
            </a:r>
          </a:p>
        </p:txBody>
      </p:sp>
      <p:sp>
        <p:nvSpPr>
          <p:cNvPr id="4" name="TextBox 4"/>
          <p:cNvSpPr txBox="1"/>
          <p:nvPr/>
        </p:nvSpPr>
        <p:spPr>
          <a:xfrm>
            <a:off x="1651866" y="5028586"/>
            <a:ext cx="10342598" cy="602729"/>
          </a:xfrm>
          <a:prstGeom prst="rect">
            <a:avLst/>
          </a:prstGeom>
        </p:spPr>
        <p:txBody>
          <a:bodyPr lIns="0" tIns="0" rIns="0" bIns="0" rtlCol="0" anchor="t">
            <a:spAutoFit/>
          </a:bodyPr>
          <a:lstStyle/>
          <a:p>
            <a:pPr algn="l">
              <a:lnSpc>
                <a:spcPts val="4700"/>
              </a:lnSpc>
            </a:pPr>
            <a:r>
              <a:rPr lang="en-US" sz="4273" dirty="0">
                <a:solidFill>
                  <a:srgbClr val="000000"/>
                </a:solidFill>
                <a:latin typeface="Calibri" panose="020F0502020204030204" pitchFamily="34" charset="0"/>
                <a:ea typeface="Calibri (MS)"/>
                <a:cs typeface="Calibri (MS)"/>
                <a:sym typeface="Calibri (MS)"/>
              </a:rPr>
              <a:t>3. Modelling Approach and Analysis</a:t>
            </a:r>
          </a:p>
        </p:txBody>
      </p:sp>
      <p:sp>
        <p:nvSpPr>
          <p:cNvPr id="5" name="TextBox 5"/>
          <p:cNvSpPr txBox="1"/>
          <p:nvPr/>
        </p:nvSpPr>
        <p:spPr>
          <a:xfrm>
            <a:off x="1651866" y="6159106"/>
            <a:ext cx="10342598" cy="602729"/>
          </a:xfrm>
          <a:prstGeom prst="rect">
            <a:avLst/>
          </a:prstGeom>
        </p:spPr>
        <p:txBody>
          <a:bodyPr lIns="0" tIns="0" rIns="0" bIns="0" rtlCol="0" anchor="t">
            <a:spAutoFit/>
          </a:bodyPr>
          <a:lstStyle/>
          <a:p>
            <a:pPr algn="l">
              <a:lnSpc>
                <a:spcPts val="4700"/>
              </a:lnSpc>
            </a:pPr>
            <a:r>
              <a:rPr lang="en-US" sz="4273" dirty="0">
                <a:solidFill>
                  <a:srgbClr val="000000"/>
                </a:solidFill>
                <a:latin typeface="Calibri" panose="020F0502020204030204" pitchFamily="34" charset="0"/>
                <a:ea typeface="Calibri (MS)"/>
                <a:cs typeface="Calibri (MS)"/>
                <a:sym typeface="Calibri (MS)"/>
              </a:rPr>
              <a:t>4. Key Findings</a:t>
            </a:r>
          </a:p>
        </p:txBody>
      </p:sp>
      <p:sp>
        <p:nvSpPr>
          <p:cNvPr id="6" name="TextBox 6"/>
          <p:cNvSpPr txBox="1"/>
          <p:nvPr/>
        </p:nvSpPr>
        <p:spPr>
          <a:xfrm>
            <a:off x="1651866" y="7289626"/>
            <a:ext cx="10342598" cy="602729"/>
          </a:xfrm>
          <a:prstGeom prst="rect">
            <a:avLst/>
          </a:prstGeom>
        </p:spPr>
        <p:txBody>
          <a:bodyPr lIns="0" tIns="0" rIns="0" bIns="0" rtlCol="0" anchor="t">
            <a:spAutoFit/>
          </a:bodyPr>
          <a:lstStyle/>
          <a:p>
            <a:pPr algn="l">
              <a:lnSpc>
                <a:spcPts val="4700"/>
              </a:lnSpc>
            </a:pPr>
            <a:r>
              <a:rPr lang="en-US" sz="4273" dirty="0">
                <a:solidFill>
                  <a:srgbClr val="000000"/>
                </a:solidFill>
                <a:latin typeface="Calibri" panose="020F0502020204030204" pitchFamily="34" charset="0"/>
                <a:ea typeface="Calibri (MS)"/>
                <a:cs typeface="Calibri (MS)"/>
                <a:sym typeface="Calibri (MS)"/>
              </a:rPr>
              <a:t>5. Conclusion</a:t>
            </a:r>
          </a:p>
        </p:txBody>
      </p:sp>
      <p:sp>
        <p:nvSpPr>
          <p:cNvPr id="7" name="AutoShape 7"/>
          <p:cNvSpPr/>
          <p:nvPr/>
        </p:nvSpPr>
        <p:spPr>
          <a:xfrm flipH="1" flipV="1">
            <a:off x="1201852" y="2912357"/>
            <a:ext cx="0" cy="7374643"/>
          </a:xfrm>
          <a:prstGeom prst="line">
            <a:avLst/>
          </a:prstGeom>
          <a:ln w="104775" cap="flat">
            <a:solidFill>
              <a:srgbClr val="00285C"/>
            </a:solidFill>
            <a:prstDash val="solid"/>
            <a:headEnd type="none" w="sm" len="sm"/>
            <a:tailEnd type="none" w="sm" len="sm"/>
          </a:ln>
        </p:spPr>
        <p:txBody>
          <a:bodyPr/>
          <a:lstStyle/>
          <a:p>
            <a:endParaRPr lang="en-US" dirty="0">
              <a:latin typeface="Calibri" panose="020F0502020204030204" pitchFamily="34" charset="0"/>
            </a:endParaRPr>
          </a:p>
        </p:txBody>
      </p:sp>
      <p:sp>
        <p:nvSpPr>
          <p:cNvPr id="8" name="TextBox 8"/>
          <p:cNvSpPr txBox="1"/>
          <p:nvPr/>
        </p:nvSpPr>
        <p:spPr>
          <a:xfrm>
            <a:off x="1651866" y="8420146"/>
            <a:ext cx="10342598" cy="602729"/>
          </a:xfrm>
          <a:prstGeom prst="rect">
            <a:avLst/>
          </a:prstGeom>
        </p:spPr>
        <p:txBody>
          <a:bodyPr lIns="0" tIns="0" rIns="0" bIns="0" rtlCol="0" anchor="t">
            <a:spAutoFit/>
          </a:bodyPr>
          <a:lstStyle/>
          <a:p>
            <a:pPr algn="l">
              <a:lnSpc>
                <a:spcPts val="4700"/>
              </a:lnSpc>
            </a:pPr>
            <a:r>
              <a:rPr lang="en-US" sz="4273" dirty="0">
                <a:solidFill>
                  <a:srgbClr val="000000"/>
                </a:solidFill>
                <a:latin typeface="Calibri" panose="020F0502020204030204" pitchFamily="34" charset="0"/>
                <a:ea typeface="Calibri (MS)"/>
                <a:cs typeface="Calibri (MS)"/>
                <a:sym typeface="Calibri (MS)"/>
              </a:rPr>
              <a:t>6. Next Steps</a:t>
            </a:r>
          </a:p>
        </p:txBody>
      </p:sp>
      <p:grpSp>
        <p:nvGrpSpPr>
          <p:cNvPr id="9" name="Group 9"/>
          <p:cNvGrpSpPr/>
          <p:nvPr/>
        </p:nvGrpSpPr>
        <p:grpSpPr>
          <a:xfrm rot="-5400000">
            <a:off x="11247224" y="3853831"/>
            <a:ext cx="11958151" cy="2123401"/>
            <a:chOff x="0" y="0"/>
            <a:chExt cx="3149472" cy="559250"/>
          </a:xfrm>
        </p:grpSpPr>
        <p:sp>
          <p:nvSpPr>
            <p:cNvPr id="10" name="Freeform 10"/>
            <p:cNvSpPr/>
            <p:nvPr/>
          </p:nvSpPr>
          <p:spPr>
            <a:xfrm>
              <a:off x="0" y="0"/>
              <a:ext cx="3149472" cy="559250"/>
            </a:xfrm>
            <a:custGeom>
              <a:avLst/>
              <a:gdLst/>
              <a:ahLst/>
              <a:cxnLst/>
              <a:rect l="l" t="t" r="r" b="b"/>
              <a:pathLst>
                <a:path w="3149472" h="559250">
                  <a:moveTo>
                    <a:pt x="0" y="0"/>
                  </a:moveTo>
                  <a:lnTo>
                    <a:pt x="3149472" y="0"/>
                  </a:lnTo>
                  <a:lnTo>
                    <a:pt x="3149472" y="559250"/>
                  </a:lnTo>
                  <a:lnTo>
                    <a:pt x="0" y="559250"/>
                  </a:lnTo>
                  <a:close/>
                </a:path>
              </a:pathLst>
            </a:custGeom>
            <a:solidFill>
              <a:srgbClr val="01285C"/>
            </a:solidFill>
          </p:spPr>
          <p:txBody>
            <a:bodyPr/>
            <a:lstStyle/>
            <a:p>
              <a:endParaRPr lang="en-US" dirty="0">
                <a:latin typeface="Calibri" panose="020F0502020204030204" pitchFamily="34" charset="0"/>
              </a:endParaRPr>
            </a:p>
          </p:txBody>
        </p:sp>
        <p:sp>
          <p:nvSpPr>
            <p:cNvPr id="11" name="TextBox 11"/>
            <p:cNvSpPr txBox="1"/>
            <p:nvPr/>
          </p:nvSpPr>
          <p:spPr>
            <a:xfrm>
              <a:off x="0" y="-66675"/>
              <a:ext cx="3149472" cy="625925"/>
            </a:xfrm>
            <a:prstGeom prst="rect">
              <a:avLst/>
            </a:prstGeom>
          </p:spPr>
          <p:txBody>
            <a:bodyPr lIns="50800" tIns="50800" rIns="50800" bIns="50800" rtlCol="0" anchor="ctr"/>
            <a:lstStyle/>
            <a:p>
              <a:pPr algn="ctr">
                <a:lnSpc>
                  <a:spcPts val="2590"/>
                </a:lnSpc>
              </a:pPr>
              <a:endParaRPr dirty="0">
                <a:latin typeface="Calibri" panose="020F0502020204030204" pitchFamily="34" charset="0"/>
              </a:endParaRPr>
            </a:p>
          </p:txBody>
        </p:sp>
      </p:grpSp>
      <p:grpSp>
        <p:nvGrpSpPr>
          <p:cNvPr id="12" name="Group 12"/>
          <p:cNvGrpSpPr/>
          <p:nvPr/>
        </p:nvGrpSpPr>
        <p:grpSpPr>
          <a:xfrm>
            <a:off x="1028700" y="2912357"/>
            <a:ext cx="346304" cy="346304"/>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A2A5E"/>
            </a:solidFill>
          </p:spPr>
          <p:txBody>
            <a:bodyPr/>
            <a:lstStyle/>
            <a:p>
              <a:endParaRPr lang="en-US" dirty="0">
                <a:latin typeface="Calibri" panose="020F0502020204030204" pitchFamily="34" charset="0"/>
              </a:endParaRPr>
            </a:p>
          </p:txBody>
        </p:sp>
      </p:grpSp>
      <p:grpSp>
        <p:nvGrpSpPr>
          <p:cNvPr id="14" name="Group 14"/>
          <p:cNvGrpSpPr/>
          <p:nvPr/>
        </p:nvGrpSpPr>
        <p:grpSpPr>
          <a:xfrm>
            <a:off x="1028700" y="4040022"/>
            <a:ext cx="346304" cy="346304"/>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A2A5E"/>
            </a:solidFill>
          </p:spPr>
          <p:txBody>
            <a:bodyPr/>
            <a:lstStyle/>
            <a:p>
              <a:endParaRPr lang="en-US" dirty="0">
                <a:latin typeface="Calibri" panose="020F0502020204030204" pitchFamily="34" charset="0"/>
              </a:endParaRPr>
            </a:p>
          </p:txBody>
        </p:sp>
      </p:grpSp>
      <p:grpSp>
        <p:nvGrpSpPr>
          <p:cNvPr id="16" name="Group 16"/>
          <p:cNvGrpSpPr/>
          <p:nvPr/>
        </p:nvGrpSpPr>
        <p:grpSpPr>
          <a:xfrm>
            <a:off x="1028700" y="5167688"/>
            <a:ext cx="346304" cy="346304"/>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A2A5E"/>
            </a:solidFill>
          </p:spPr>
          <p:txBody>
            <a:bodyPr/>
            <a:lstStyle/>
            <a:p>
              <a:endParaRPr lang="en-US" dirty="0">
                <a:latin typeface="Calibri" panose="020F0502020204030204" pitchFamily="34" charset="0"/>
              </a:endParaRPr>
            </a:p>
          </p:txBody>
        </p:sp>
      </p:grpSp>
      <p:grpSp>
        <p:nvGrpSpPr>
          <p:cNvPr id="18" name="Group 18"/>
          <p:cNvGrpSpPr/>
          <p:nvPr/>
        </p:nvGrpSpPr>
        <p:grpSpPr>
          <a:xfrm>
            <a:off x="1028700" y="6295353"/>
            <a:ext cx="346304" cy="346304"/>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A2A5E"/>
            </a:solidFill>
          </p:spPr>
          <p:txBody>
            <a:bodyPr/>
            <a:lstStyle/>
            <a:p>
              <a:endParaRPr lang="en-US" dirty="0">
                <a:latin typeface="Calibri" panose="020F0502020204030204" pitchFamily="34" charset="0"/>
              </a:endParaRPr>
            </a:p>
          </p:txBody>
        </p:sp>
      </p:grpSp>
      <p:grpSp>
        <p:nvGrpSpPr>
          <p:cNvPr id="20" name="Group 20"/>
          <p:cNvGrpSpPr/>
          <p:nvPr/>
        </p:nvGrpSpPr>
        <p:grpSpPr>
          <a:xfrm>
            <a:off x="1028700" y="7423018"/>
            <a:ext cx="346304" cy="346304"/>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A2A5E"/>
            </a:solidFill>
          </p:spPr>
          <p:txBody>
            <a:bodyPr/>
            <a:lstStyle/>
            <a:p>
              <a:endParaRPr lang="en-US" dirty="0">
                <a:latin typeface="Calibri" panose="020F0502020204030204" pitchFamily="34" charset="0"/>
              </a:endParaRPr>
            </a:p>
          </p:txBody>
        </p:sp>
      </p:grpSp>
      <p:grpSp>
        <p:nvGrpSpPr>
          <p:cNvPr id="22" name="Group 22"/>
          <p:cNvGrpSpPr/>
          <p:nvPr/>
        </p:nvGrpSpPr>
        <p:grpSpPr>
          <a:xfrm>
            <a:off x="1028700" y="8550684"/>
            <a:ext cx="346304" cy="346304"/>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A2A5E"/>
            </a:solidFill>
          </p:spPr>
          <p:txBody>
            <a:bodyPr/>
            <a:lstStyle/>
            <a:p>
              <a:endParaRPr lang="en-US" dirty="0">
                <a:latin typeface="Calibri" panose="020F0502020204030204" pitchFamily="34" charset="0"/>
              </a:endParaRPr>
            </a:p>
          </p:txBody>
        </p:sp>
      </p:grpSp>
      <p:sp>
        <p:nvSpPr>
          <p:cNvPr id="24" name="Freeform 24"/>
          <p:cNvSpPr/>
          <p:nvPr/>
        </p:nvSpPr>
        <p:spPr>
          <a:xfrm>
            <a:off x="16678949" y="391838"/>
            <a:ext cx="1160703" cy="1322125"/>
          </a:xfrm>
          <a:custGeom>
            <a:avLst/>
            <a:gdLst/>
            <a:ahLst/>
            <a:cxnLst/>
            <a:rect l="l" t="t" r="r" b="b"/>
            <a:pathLst>
              <a:path w="1160703" h="1322125">
                <a:moveTo>
                  <a:pt x="0" y="0"/>
                </a:moveTo>
                <a:lnTo>
                  <a:pt x="1160702" y="0"/>
                </a:lnTo>
                <a:lnTo>
                  <a:pt x="1160702" y="1322125"/>
                </a:lnTo>
                <a:lnTo>
                  <a:pt x="0" y="1322125"/>
                </a:lnTo>
                <a:lnTo>
                  <a:pt x="0" y="0"/>
                </a:lnTo>
                <a:close/>
              </a:path>
            </a:pathLst>
          </a:custGeom>
          <a:blipFill>
            <a:blip r:embed="rId2"/>
            <a:stretch>
              <a:fillRect/>
            </a:stretch>
          </a:blipFill>
        </p:spPr>
        <p:txBody>
          <a:bodyPr/>
          <a:lstStyle/>
          <a:p>
            <a:endParaRPr lang="en-US" dirty="0">
              <a:latin typeface="Calibri" panose="020F0502020204030204" pitchFamily="34" charset="0"/>
            </a:endParaRPr>
          </a:p>
        </p:txBody>
      </p:sp>
      <p:grpSp>
        <p:nvGrpSpPr>
          <p:cNvPr id="25" name="Group 25"/>
          <p:cNvGrpSpPr/>
          <p:nvPr/>
        </p:nvGrpSpPr>
        <p:grpSpPr>
          <a:xfrm>
            <a:off x="489612" y="228605"/>
            <a:ext cx="3284712" cy="1328727"/>
            <a:chOff x="0" y="-304800"/>
            <a:chExt cx="4379615" cy="1771637"/>
          </a:xfrm>
        </p:grpSpPr>
        <p:sp>
          <p:nvSpPr>
            <p:cNvPr id="26" name="TextBox 26"/>
            <p:cNvSpPr txBox="1"/>
            <p:nvPr/>
          </p:nvSpPr>
          <p:spPr>
            <a:xfrm>
              <a:off x="0" y="-304800"/>
              <a:ext cx="4379615" cy="1685078"/>
            </a:xfrm>
            <a:prstGeom prst="rect">
              <a:avLst/>
            </a:prstGeom>
          </p:spPr>
          <p:txBody>
            <a:bodyPr lIns="0" tIns="0" rIns="0" bIns="0" rtlCol="0" anchor="t">
              <a:spAutoFit/>
            </a:bodyPr>
            <a:lstStyle/>
            <a:p>
              <a:pPr marL="0" lvl="0" indent="0" algn="ctr">
                <a:lnSpc>
                  <a:spcPts val="10500"/>
                </a:lnSpc>
                <a:spcBef>
                  <a:spcPct val="0"/>
                </a:spcBef>
              </a:pPr>
              <a:r>
                <a:rPr lang="en-US" sz="7500" b="1" dirty="0">
                  <a:solidFill>
                    <a:srgbClr val="00285C"/>
                  </a:solidFill>
                  <a:latin typeface="Calibri" panose="020F0502020204030204" pitchFamily="34" charset="0"/>
                  <a:ea typeface="Calibri (MS) Bold"/>
                  <a:cs typeface="Calibri (MS) Bold"/>
                  <a:sym typeface="Calibri (MS) Bold"/>
                </a:rPr>
                <a:t>Agenda</a:t>
              </a:r>
            </a:p>
          </p:txBody>
        </p:sp>
        <p:sp>
          <p:nvSpPr>
            <p:cNvPr id="27" name="AutoShape 27"/>
            <p:cNvSpPr/>
            <p:nvPr/>
          </p:nvSpPr>
          <p:spPr>
            <a:xfrm>
              <a:off x="0" y="1466837"/>
              <a:ext cx="4379615" cy="0"/>
            </a:xfrm>
            <a:prstGeom prst="line">
              <a:avLst/>
            </a:prstGeom>
            <a:ln w="11430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sp>
        <p:nvSpPr>
          <p:cNvPr id="28" name="Freeform 28"/>
          <p:cNvSpPr/>
          <p:nvPr/>
        </p:nvSpPr>
        <p:spPr>
          <a:xfrm>
            <a:off x="14271248" y="244789"/>
            <a:ext cx="1294841" cy="1726454"/>
          </a:xfrm>
          <a:custGeom>
            <a:avLst/>
            <a:gdLst/>
            <a:ahLst/>
            <a:cxnLst/>
            <a:rect l="l" t="t" r="r" b="b"/>
            <a:pathLst>
              <a:path w="1294841" h="1726454">
                <a:moveTo>
                  <a:pt x="0" y="0"/>
                </a:moveTo>
                <a:lnTo>
                  <a:pt x="1294841" y="0"/>
                </a:lnTo>
                <a:lnTo>
                  <a:pt x="1294841" y="1726454"/>
                </a:lnTo>
                <a:lnTo>
                  <a:pt x="0" y="1726454"/>
                </a:lnTo>
                <a:lnTo>
                  <a:pt x="0" y="0"/>
                </a:lnTo>
                <a:close/>
              </a:path>
            </a:pathLst>
          </a:custGeom>
          <a:blipFill>
            <a:blip r:embed="rId3"/>
            <a:stretch>
              <a:fillRect l="-49055" t="-22322" r="-47527" b="-25115"/>
            </a:stretch>
          </a:blipFill>
        </p:spPr>
        <p:txBody>
          <a:bodyPr/>
          <a:lstStyle/>
          <a:p>
            <a:endParaRPr lang="en-US" dirty="0">
              <a:latin typeface="Calibri" panose="020F0502020204030204" pitchFamily="34" charset="0"/>
            </a:endParaRPr>
          </a:p>
        </p:txBody>
      </p:sp>
      <p:sp>
        <p:nvSpPr>
          <p:cNvPr id="29" name="Freeform 29"/>
          <p:cNvSpPr/>
          <p:nvPr/>
        </p:nvSpPr>
        <p:spPr>
          <a:xfrm>
            <a:off x="15837499" y="726396"/>
            <a:ext cx="654199" cy="653010"/>
          </a:xfrm>
          <a:custGeom>
            <a:avLst/>
            <a:gdLst/>
            <a:ahLst/>
            <a:cxnLst/>
            <a:rect l="l" t="t" r="r" b="b"/>
            <a:pathLst>
              <a:path w="654199" h="653010">
                <a:moveTo>
                  <a:pt x="0" y="0"/>
                </a:moveTo>
                <a:lnTo>
                  <a:pt x="654199" y="0"/>
                </a:lnTo>
                <a:lnTo>
                  <a:pt x="654199" y="653009"/>
                </a:lnTo>
                <a:lnTo>
                  <a:pt x="0" y="6530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Calibri" panose="020F0502020204030204" pitchFamily="34" charset="0"/>
            </a:endParaRPr>
          </a:p>
        </p:txBody>
      </p:sp>
      <p:sp>
        <p:nvSpPr>
          <p:cNvPr id="30" name="Freeform 30"/>
          <p:cNvSpPr/>
          <p:nvPr/>
        </p:nvSpPr>
        <p:spPr>
          <a:xfrm>
            <a:off x="16184403" y="726396"/>
            <a:ext cx="307295" cy="613263"/>
          </a:xfrm>
          <a:custGeom>
            <a:avLst/>
            <a:gdLst/>
            <a:ahLst/>
            <a:cxnLst/>
            <a:rect l="l" t="t" r="r" b="b"/>
            <a:pathLst>
              <a:path w="307295" h="613263">
                <a:moveTo>
                  <a:pt x="0" y="0"/>
                </a:moveTo>
                <a:lnTo>
                  <a:pt x="307295" y="0"/>
                </a:lnTo>
                <a:lnTo>
                  <a:pt x="307295" y="613263"/>
                </a:lnTo>
                <a:lnTo>
                  <a:pt x="0" y="613263"/>
                </a:lnTo>
                <a:lnTo>
                  <a:pt x="0" y="0"/>
                </a:lnTo>
                <a:close/>
              </a:path>
            </a:pathLst>
          </a:custGeom>
          <a:blipFill>
            <a:blip r:embed="rId6">
              <a:extLst>
                <a:ext uri="{96DAC541-7B7A-43D3-8B79-37D633B846F1}">
                  <asvg:svgBlip xmlns:asvg="http://schemas.microsoft.com/office/drawing/2016/SVG/main" r:embed="rId7"/>
                </a:ext>
              </a:extLst>
            </a:blip>
            <a:stretch>
              <a:fillRect l="-112889" b="-6481"/>
            </a:stretch>
          </a:blipFill>
        </p:spPr>
        <p:txBody>
          <a:bodyPr/>
          <a:lstStyle/>
          <a:p>
            <a:endParaRPr lang="en-US" dirty="0">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48686"/>
            <a:ext cx="16769688" cy="1466363"/>
          </a:xfrm>
          <a:prstGeom prst="rect">
            <a:avLst/>
          </a:prstGeom>
        </p:spPr>
        <p:txBody>
          <a:bodyPr lIns="0" tIns="0" rIns="0" bIns="0" rtlCol="0" anchor="t">
            <a:spAutoFit/>
          </a:bodyPr>
          <a:lstStyle/>
          <a:p>
            <a:pPr algn="l">
              <a:lnSpc>
                <a:spcPts val="5885"/>
              </a:lnSpc>
            </a:pPr>
            <a:r>
              <a:rPr lang="en-US" sz="4203" b="1" spc="533" dirty="0">
                <a:solidFill>
                  <a:srgbClr val="00285C"/>
                </a:solidFill>
                <a:latin typeface="Calibri" panose="020F0502020204030204" pitchFamily="34" charset="0"/>
                <a:ea typeface="Calibri (MS) Bold"/>
                <a:cs typeface="Calibri (MS) Bold"/>
                <a:sym typeface="Calibri (MS) Bold"/>
              </a:rPr>
              <a:t>Appendix C: </a:t>
            </a:r>
            <a:r>
              <a:rPr lang="en-US" sz="4203" spc="533" dirty="0">
                <a:solidFill>
                  <a:srgbClr val="00285C"/>
                </a:solidFill>
                <a:latin typeface="Calibri" panose="020F0502020204030204" pitchFamily="34" charset="0"/>
                <a:ea typeface="Calibri (MS)"/>
                <a:cs typeface="Calibri (MS)"/>
                <a:sym typeface="Calibri (MS)"/>
              </a:rPr>
              <a:t>Full External Analysis - PESTEL Framework</a:t>
            </a:r>
          </a:p>
          <a:p>
            <a:pPr algn="l">
              <a:lnSpc>
                <a:spcPts val="5885"/>
              </a:lnSpc>
            </a:pPr>
            <a:endParaRPr lang="en-US" sz="4203" spc="533" dirty="0">
              <a:solidFill>
                <a:srgbClr val="00285C"/>
              </a:solidFill>
              <a:latin typeface="Calibri" panose="020F0502020204030204" pitchFamily="34" charset="0"/>
              <a:ea typeface="Calibri (MS)"/>
              <a:cs typeface="Calibri (MS)"/>
              <a:sym typeface="Calibri (MS)"/>
            </a:endParaRPr>
          </a:p>
        </p:txBody>
      </p:sp>
      <p:graphicFrame>
        <p:nvGraphicFramePr>
          <p:cNvPr id="3" name="Table 3"/>
          <p:cNvGraphicFramePr>
            <a:graphicFrameLocks noGrp="1"/>
          </p:cNvGraphicFramePr>
          <p:nvPr/>
        </p:nvGraphicFramePr>
        <p:xfrm>
          <a:off x="489612" y="1649071"/>
          <a:ext cx="17467617" cy="8303531"/>
        </p:xfrm>
        <a:graphic>
          <a:graphicData uri="http://schemas.openxmlformats.org/drawingml/2006/table">
            <a:tbl>
              <a:tblPr/>
              <a:tblGrid>
                <a:gridCol w="2849320">
                  <a:extLst>
                    <a:ext uri="{9D8B030D-6E8A-4147-A177-3AD203B41FA5}">
                      <a16:colId xmlns:a16="http://schemas.microsoft.com/office/drawing/2014/main" val="20000"/>
                    </a:ext>
                  </a:extLst>
                </a:gridCol>
                <a:gridCol w="2743771">
                  <a:extLst>
                    <a:ext uri="{9D8B030D-6E8A-4147-A177-3AD203B41FA5}">
                      <a16:colId xmlns:a16="http://schemas.microsoft.com/office/drawing/2014/main" val="20001"/>
                    </a:ext>
                  </a:extLst>
                </a:gridCol>
                <a:gridCol w="4556195">
                  <a:extLst>
                    <a:ext uri="{9D8B030D-6E8A-4147-A177-3AD203B41FA5}">
                      <a16:colId xmlns:a16="http://schemas.microsoft.com/office/drawing/2014/main" val="20002"/>
                    </a:ext>
                  </a:extLst>
                </a:gridCol>
                <a:gridCol w="3156213">
                  <a:extLst>
                    <a:ext uri="{9D8B030D-6E8A-4147-A177-3AD203B41FA5}">
                      <a16:colId xmlns:a16="http://schemas.microsoft.com/office/drawing/2014/main" val="20003"/>
                    </a:ext>
                  </a:extLst>
                </a:gridCol>
                <a:gridCol w="4162118">
                  <a:extLst>
                    <a:ext uri="{9D8B030D-6E8A-4147-A177-3AD203B41FA5}">
                      <a16:colId xmlns:a16="http://schemas.microsoft.com/office/drawing/2014/main" val="20004"/>
                    </a:ext>
                  </a:extLst>
                </a:gridCol>
              </a:tblGrid>
              <a:tr h="677830">
                <a:tc>
                  <a:txBody>
                    <a:bodyPr/>
                    <a:lstStyle/>
                    <a:p>
                      <a:pPr algn="ctr">
                        <a:lnSpc>
                          <a:spcPts val="2940"/>
                        </a:lnSpc>
                        <a:defRPr/>
                      </a:pPr>
                      <a:r>
                        <a:rPr lang="en-US" sz="2100" b="1" dirty="0">
                          <a:solidFill>
                            <a:srgbClr val="ECECEC"/>
                          </a:solidFill>
                          <a:latin typeface="Calibri" panose="020F0502020204030204" pitchFamily="34" charset="0"/>
                          <a:ea typeface="Calibri (MS) Bold"/>
                          <a:cs typeface="Calibri (MS) Bold"/>
                          <a:sym typeface="Calibri (MS) Bold"/>
                        </a:rPr>
                        <a:t>Political</a:t>
                      </a:r>
                      <a:endParaRPr lang="en-US" sz="1100" dirty="0">
                        <a:latin typeface="Calibri" panose="020F0502020204030204" pitchFamily="34" charset="0"/>
                      </a:endParaRPr>
                    </a:p>
                  </a:txBody>
                  <a:tcPr marL="114300" marR="114300" marT="114300" marB="1143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285C"/>
                    </a:solidFill>
                  </a:tcPr>
                </a:tc>
                <a:tc>
                  <a:txBody>
                    <a:bodyPr/>
                    <a:lstStyle/>
                    <a:p>
                      <a:pPr algn="ctr">
                        <a:lnSpc>
                          <a:spcPts val="2940"/>
                        </a:lnSpc>
                        <a:defRPr/>
                      </a:pPr>
                      <a:r>
                        <a:rPr lang="en-US" sz="2100" b="1" dirty="0">
                          <a:solidFill>
                            <a:srgbClr val="F9F9F9"/>
                          </a:solidFill>
                          <a:latin typeface="Calibri" panose="020F0502020204030204" pitchFamily="34" charset="0"/>
                          <a:ea typeface="Calibri (MS) Bold"/>
                          <a:cs typeface="Calibri (MS) Bold"/>
                          <a:sym typeface="Calibri (MS) Bold"/>
                        </a:rPr>
                        <a:t>Economic</a:t>
                      </a:r>
                      <a:endParaRPr lang="en-US" sz="1100" dirty="0">
                        <a:latin typeface="Calibri" panose="020F0502020204030204" pitchFamily="34" charset="0"/>
                      </a:endParaRPr>
                    </a:p>
                  </a:txBody>
                  <a:tcPr marL="114300" marR="114300" marT="114300" marB="114300" anchor="ctr">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285C"/>
                    </a:solidFill>
                  </a:tcPr>
                </a:tc>
                <a:tc>
                  <a:txBody>
                    <a:bodyPr/>
                    <a:lstStyle/>
                    <a:p>
                      <a:pPr algn="ctr">
                        <a:lnSpc>
                          <a:spcPts val="2940"/>
                        </a:lnSpc>
                        <a:defRPr/>
                      </a:pPr>
                      <a:r>
                        <a:rPr lang="en-US" sz="2100" b="1" dirty="0">
                          <a:solidFill>
                            <a:srgbClr val="F9F9F9"/>
                          </a:solidFill>
                          <a:latin typeface="Calibri" panose="020F0502020204030204" pitchFamily="34" charset="0"/>
                          <a:ea typeface="Calibri (MS) Bold"/>
                          <a:cs typeface="Calibri (MS) Bold"/>
                          <a:sym typeface="Calibri (MS) Bold"/>
                        </a:rPr>
                        <a:t>Social</a:t>
                      </a:r>
                      <a:endParaRPr lang="en-US" sz="1100" dirty="0">
                        <a:latin typeface="Calibri" panose="020F0502020204030204" pitchFamily="34" charset="0"/>
                      </a:endParaRP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285C"/>
                    </a:solidFill>
                  </a:tcPr>
                </a:tc>
                <a:tc>
                  <a:txBody>
                    <a:bodyPr/>
                    <a:lstStyle/>
                    <a:p>
                      <a:pPr algn="ctr">
                        <a:lnSpc>
                          <a:spcPts val="2940"/>
                        </a:lnSpc>
                        <a:defRPr/>
                      </a:pPr>
                      <a:r>
                        <a:rPr lang="en-US" sz="2100" b="1" dirty="0">
                          <a:solidFill>
                            <a:srgbClr val="F9F9F9"/>
                          </a:solidFill>
                          <a:latin typeface="Calibri" panose="020F0502020204030204" pitchFamily="34" charset="0"/>
                          <a:ea typeface="Calibri (MS) Bold"/>
                          <a:cs typeface="Calibri (MS) Bold"/>
                          <a:sym typeface="Calibri (MS) Bold"/>
                        </a:rPr>
                        <a:t>Technological</a:t>
                      </a:r>
                      <a:endParaRPr lang="en-US" sz="1100" dirty="0">
                        <a:latin typeface="Calibri" panose="020F0502020204030204" pitchFamily="34" charset="0"/>
                      </a:endParaRP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285C"/>
                    </a:solidFill>
                  </a:tcPr>
                </a:tc>
                <a:tc>
                  <a:txBody>
                    <a:bodyPr/>
                    <a:lstStyle/>
                    <a:p>
                      <a:pPr algn="ctr">
                        <a:lnSpc>
                          <a:spcPts val="2940"/>
                        </a:lnSpc>
                        <a:defRPr/>
                      </a:pPr>
                      <a:r>
                        <a:rPr lang="en-US" sz="2100" b="1" dirty="0">
                          <a:solidFill>
                            <a:srgbClr val="F9F9F9"/>
                          </a:solidFill>
                          <a:latin typeface="Calibri" panose="020F0502020204030204" pitchFamily="34" charset="0"/>
                          <a:ea typeface="Calibri (MS) Bold"/>
                          <a:cs typeface="Calibri (MS) Bold"/>
                          <a:sym typeface="Calibri (MS) Bold"/>
                        </a:rPr>
                        <a:t>Legal</a:t>
                      </a:r>
                      <a:endParaRPr lang="en-US" sz="1100" dirty="0">
                        <a:latin typeface="Calibri" panose="020F0502020204030204" pitchFamily="34" charset="0"/>
                      </a:endParaRP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00285C"/>
                    </a:solidFill>
                  </a:tcPr>
                </a:tc>
                <a:extLst>
                  <a:ext uri="{0D108BD9-81ED-4DB2-BD59-A6C34878D82A}">
                    <a16:rowId xmlns:a16="http://schemas.microsoft.com/office/drawing/2014/main" val="10000"/>
                  </a:ext>
                </a:extLst>
              </a:tr>
              <a:tr h="1410718">
                <a:tc rowSpan="4">
                  <a:txBody>
                    <a:bodyPr/>
                    <a:lstStyle/>
                    <a:p>
                      <a:pPr marL="302259" lvl="1" indent="-151129" algn="l">
                        <a:lnSpc>
                          <a:spcPts val="1679"/>
                        </a:lnSpc>
                        <a:buFont typeface="Arial"/>
                        <a:buChar char="•"/>
                        <a:defRPr/>
                      </a:pPr>
                      <a:r>
                        <a:rPr lang="en-US" sz="1399" dirty="0">
                          <a:solidFill>
                            <a:srgbClr val="000000"/>
                          </a:solidFill>
                          <a:latin typeface="Calibri" panose="020F0502020204030204" pitchFamily="34" charset="0"/>
                          <a:ea typeface="Calibri (MS)"/>
                          <a:cs typeface="Calibri (MS)"/>
                          <a:sym typeface="Calibri (MS)"/>
                        </a:rPr>
                        <a:t>Annually, Toronto Police’s budget is determined by the City Council. (Jeffords, 2024)</a:t>
                      </a:r>
                      <a:endParaRPr lang="en-US" sz="1100" dirty="0">
                        <a:latin typeface="Calibri" panose="020F0502020204030204" pitchFamily="34" charset="0"/>
                      </a:endParaRPr>
                    </a:p>
                    <a:p>
                      <a:pPr marL="302259" lvl="1" indent="-151129" algn="l">
                        <a:lnSpc>
                          <a:spcPts val="1679"/>
                        </a:lnSpc>
                        <a:buFont typeface="Arial"/>
                        <a:buChar char="•"/>
                      </a:pPr>
                      <a:r>
                        <a:rPr lang="en-US" sz="1399" dirty="0">
                          <a:solidFill>
                            <a:srgbClr val="000000"/>
                          </a:solidFill>
                          <a:latin typeface="Calibri" panose="020F0502020204030204" pitchFamily="34" charset="0"/>
                          <a:ea typeface="Calibri (MS)"/>
                          <a:cs typeface="Calibri (MS)"/>
                          <a:sym typeface="Calibri (MS)"/>
                        </a:rPr>
                        <a:t>In early 2024, the city of Toronto approved Toronto Police’s budget (including a $20 million increase), after a highly publicized conflict between mayor Olivia Chow and the Chief of Police, where the City Council originally only partially approved the increase. This contrasts greatly with former mayor John Tory, who historically supported police budget increases. (</a:t>
                      </a:r>
                      <a:r>
                        <a:rPr lang="en-US" sz="1399" dirty="0" err="1">
                          <a:solidFill>
                            <a:srgbClr val="000000"/>
                          </a:solidFill>
                          <a:latin typeface="Calibri" panose="020F0502020204030204" pitchFamily="34" charset="0"/>
                          <a:ea typeface="Calibri (MS)"/>
                          <a:cs typeface="Calibri (MS)"/>
                          <a:sym typeface="Calibri (MS)"/>
                        </a:rPr>
                        <a:t>Balintec</a:t>
                      </a:r>
                      <a:r>
                        <a:rPr lang="en-US" sz="1399" dirty="0">
                          <a:solidFill>
                            <a:srgbClr val="000000"/>
                          </a:solidFill>
                          <a:latin typeface="Calibri" panose="020F0502020204030204" pitchFamily="34" charset="0"/>
                          <a:ea typeface="Calibri (MS)"/>
                          <a:cs typeface="Calibri (MS)"/>
                          <a:sym typeface="Calibri (MS)"/>
                        </a:rPr>
                        <a:t>, 2023) </a:t>
                      </a:r>
                    </a:p>
                    <a:p>
                      <a:pPr marL="302259" lvl="1" indent="-151129" algn="l">
                        <a:lnSpc>
                          <a:spcPts val="1679"/>
                        </a:lnSpc>
                        <a:buFont typeface="Arial"/>
                        <a:buChar char="•"/>
                      </a:pPr>
                      <a:r>
                        <a:rPr lang="en-US" sz="1399" dirty="0">
                          <a:solidFill>
                            <a:srgbClr val="000000"/>
                          </a:solidFill>
                          <a:latin typeface="Calibri" panose="020F0502020204030204" pitchFamily="34" charset="0"/>
                          <a:ea typeface="Calibri (MS)"/>
                          <a:cs typeface="Calibri (MS)"/>
                          <a:sym typeface="Calibri (MS)"/>
                        </a:rPr>
                        <a:t>Other police forces such as Ottawa Police have identified political climate, such as elections of political parties at all levels of government, playing an important role in police operations. For example, political plans such as “Stronger Canada”, which emphasize focus areas such as community engagement. (Environmental scan, 2022)</a:t>
                      </a:r>
                    </a:p>
                  </a:txBody>
                  <a:tcPr marL="114300" marR="114300" marT="114300" marB="1143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CECEC"/>
                    </a:solidFill>
                  </a:tcPr>
                </a:tc>
                <a:tc rowSpan="4">
                  <a:txBody>
                    <a:bodyPr/>
                    <a:lstStyle/>
                    <a:p>
                      <a:pPr marL="302259" lvl="1" indent="-151129" algn="l">
                        <a:lnSpc>
                          <a:spcPts val="1959"/>
                        </a:lnSpc>
                        <a:buFont typeface="Arial"/>
                        <a:buChar char="•"/>
                        <a:defRPr/>
                      </a:pPr>
                      <a:r>
                        <a:rPr lang="en-US" sz="1399" dirty="0">
                          <a:solidFill>
                            <a:srgbClr val="000000"/>
                          </a:solidFill>
                          <a:latin typeface="Calibri" panose="020F0502020204030204" pitchFamily="34" charset="0"/>
                          <a:ea typeface="Calibri (MS)"/>
                          <a:cs typeface="Calibri (MS)"/>
                          <a:sym typeface="Calibri (MS)"/>
                        </a:rPr>
                        <a:t>In 2024, the City of Toronto is currently facing a $1.8 billion budget deficit (Jeffords, 2024), largely due to lower revenues and higher operating costs due to COVID-19, and inflation (Powers, 2023).</a:t>
                      </a:r>
                      <a:endParaRPr lang="en-US" sz="1100" dirty="0">
                        <a:latin typeface="Calibri" panose="020F0502020204030204" pitchFamily="34" charset="0"/>
                      </a:endParaRPr>
                    </a:p>
                    <a:p>
                      <a:pPr marL="302259" lvl="1" indent="-151129" algn="l">
                        <a:lnSpc>
                          <a:spcPts val="1959"/>
                        </a:lnSpc>
                        <a:buFont typeface="Arial"/>
                        <a:buChar char="•"/>
                      </a:pPr>
                      <a:r>
                        <a:rPr lang="en-US" sz="1399" dirty="0">
                          <a:solidFill>
                            <a:srgbClr val="000000"/>
                          </a:solidFill>
                          <a:latin typeface="Calibri" panose="020F0502020204030204" pitchFamily="34" charset="0"/>
                          <a:ea typeface="Calibri (MS)"/>
                          <a:cs typeface="Calibri (MS)"/>
                          <a:sym typeface="Calibri (MS)"/>
                        </a:rPr>
                        <a:t>Although Toronto City Council granted the full Toronto Police budget and increase in 2024, there is growing pressure from city council for Toronto Police to find ways to cut costs and allocate police resources to ensure future funding, and also improve key metrics such as response times.</a:t>
                      </a:r>
                    </a:p>
                    <a:p>
                      <a:pPr marL="302259" lvl="1" indent="-151129" algn="l">
                        <a:lnSpc>
                          <a:spcPts val="1959"/>
                        </a:lnSpc>
                        <a:buFont typeface="Arial"/>
                        <a:buChar char="•"/>
                      </a:pPr>
                      <a:r>
                        <a:rPr lang="en-US" sz="1399" dirty="0">
                          <a:solidFill>
                            <a:srgbClr val="000000"/>
                          </a:solidFill>
                          <a:latin typeface="Calibri" panose="020F0502020204030204" pitchFamily="34" charset="0"/>
                          <a:ea typeface="Calibri (MS)"/>
                          <a:cs typeface="Calibri (MS)"/>
                          <a:sym typeface="Calibri (MS)"/>
                        </a:rPr>
                        <a:t>Financially, Toronto Police’s budget accounts for ~7% (Jones, 2022) of the city’s total budget, with budget allocations for police forces varying widely in Canada (Rutland, 2023).</a:t>
                      </a:r>
                    </a:p>
                  </a:txBody>
                  <a:tcPr marL="114300" marR="114300" marT="114300" marB="114300">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rowSpan="4">
                  <a:txBody>
                    <a:bodyPr/>
                    <a:lstStyle/>
                    <a:p>
                      <a:pPr marL="280669" lvl="1" indent="-140335" algn="l">
                        <a:lnSpc>
                          <a:spcPts val="1819"/>
                        </a:lnSpc>
                        <a:buFont typeface="Arial"/>
                        <a:buChar char="•"/>
                        <a:defRPr/>
                      </a:pPr>
                      <a:r>
                        <a:rPr lang="en-US" sz="1299" dirty="0">
                          <a:solidFill>
                            <a:srgbClr val="000000"/>
                          </a:solidFill>
                          <a:latin typeface="Calibri" panose="020F0502020204030204" pitchFamily="34" charset="0"/>
                          <a:ea typeface="Calibri (MS)"/>
                          <a:cs typeface="Calibri (MS)"/>
                          <a:sym typeface="Calibri (MS)"/>
                        </a:rPr>
                        <a:t>In 2023 (Police-reported crime statistics in Canada, 2023), following a downward trend due to the COVID-19 pandemic, there is now an upward trend of crime (both violent and non-violent) since 2022, with a notable uptick of non-violent crimes, such as fraud and auto-theft seeing higher increases. (Note: This is from reported police crimes, so factors such as improved reporting may affect results).</a:t>
                      </a:r>
                      <a:endParaRPr lang="en-US" sz="1100" dirty="0">
                        <a:latin typeface="Calibri" panose="020F0502020204030204" pitchFamily="34" charset="0"/>
                      </a:endParaRPr>
                    </a:p>
                    <a:p>
                      <a:pPr marL="280669" lvl="1" indent="-140335" algn="l">
                        <a:lnSpc>
                          <a:spcPts val="1819"/>
                        </a:lnSpc>
                        <a:buFont typeface="Arial"/>
                        <a:buChar char="•"/>
                      </a:pPr>
                      <a:r>
                        <a:rPr lang="en-US" sz="1299" dirty="0">
                          <a:solidFill>
                            <a:srgbClr val="000000"/>
                          </a:solidFill>
                          <a:latin typeface="Calibri" panose="020F0502020204030204" pitchFamily="34" charset="0"/>
                          <a:ea typeface="Calibri (MS)"/>
                          <a:cs typeface="Calibri (MS)"/>
                          <a:sym typeface="Calibri (MS)"/>
                        </a:rPr>
                        <a:t>When a police agency has initiatives (IV. Organizational Factors Affecting Police Discretion, 2021) towards community engagement and policing, officers are more likely to make referrals to external agencies that provide supporting resources to youths, leading to improved outcomes.</a:t>
                      </a:r>
                    </a:p>
                    <a:p>
                      <a:pPr marL="280669" lvl="1" indent="-140335" algn="l">
                        <a:lnSpc>
                          <a:spcPts val="1819"/>
                        </a:lnSpc>
                        <a:buFont typeface="Arial"/>
                        <a:buChar char="•"/>
                      </a:pPr>
                      <a:r>
                        <a:rPr lang="en-US" sz="1299" dirty="0">
                          <a:solidFill>
                            <a:srgbClr val="000000"/>
                          </a:solidFill>
                          <a:latin typeface="Calibri" panose="020F0502020204030204" pitchFamily="34" charset="0"/>
                          <a:ea typeface="Calibri (MS)"/>
                          <a:cs typeface="Calibri (MS)"/>
                          <a:sym typeface="Calibri (MS)"/>
                        </a:rPr>
                        <a:t>Public trust and confidence in the police force varies in Canada (Ibrahim, 2020), such as having higher trust in metropolitan areas, and older Canadians have more confidence. Some factors, such as ethnic background, do affect trust (i.e. visible minorities reporting less trust towards policing (Cotter, 2022)).</a:t>
                      </a:r>
                    </a:p>
                    <a:p>
                      <a:pPr marL="280669" lvl="1" indent="-140335" algn="l">
                        <a:lnSpc>
                          <a:spcPts val="1819"/>
                        </a:lnSpc>
                        <a:buFont typeface="Arial"/>
                        <a:buChar char="•"/>
                      </a:pPr>
                      <a:r>
                        <a:rPr lang="en-US" sz="1299" dirty="0">
                          <a:solidFill>
                            <a:srgbClr val="000000"/>
                          </a:solidFill>
                          <a:latin typeface="Calibri" panose="020F0502020204030204" pitchFamily="34" charset="0"/>
                          <a:ea typeface="Calibri (MS)"/>
                          <a:cs typeface="Calibri (MS)"/>
                          <a:sym typeface="Calibri (MS)"/>
                        </a:rPr>
                        <a:t>Nationally, ~67% of Canadians report to have a high level of confidence in the police (Confidence in the police, the justice system and courts, the Federal Parliament, and the Canadian media varied across racialized groups, 2023).</a:t>
                      </a:r>
                    </a:p>
                    <a:p>
                      <a:pPr marL="280669" lvl="1" indent="-140335" algn="l">
                        <a:lnSpc>
                          <a:spcPts val="1819"/>
                        </a:lnSpc>
                        <a:buFont typeface="Arial"/>
                        <a:buChar char="•"/>
                      </a:pPr>
                      <a:r>
                        <a:rPr lang="en-US" sz="1299" dirty="0">
                          <a:solidFill>
                            <a:srgbClr val="000000"/>
                          </a:solidFill>
                          <a:latin typeface="Calibri" panose="020F0502020204030204" pitchFamily="34" charset="0"/>
                          <a:ea typeface="Calibri (MS)"/>
                          <a:cs typeface="Calibri (MS)"/>
                          <a:sym typeface="Calibri (MS)"/>
                        </a:rPr>
                        <a:t>Finally, there has been controversy regarding policing due to discrimination and racism towards visible minority communities (Gillis, 2019), with calls for police transparency and accountability (Environmental scan, 2022).</a:t>
                      </a:r>
                    </a:p>
                    <a:p>
                      <a:pPr algn="l">
                        <a:lnSpc>
                          <a:spcPts val="1819"/>
                        </a:lnSpc>
                      </a:pPr>
                      <a:endParaRPr lang="en-US" sz="1299" dirty="0">
                        <a:solidFill>
                          <a:srgbClr val="000000"/>
                        </a:solidFill>
                        <a:latin typeface="Calibri" panose="020F0502020204030204" pitchFamily="34" charset="0"/>
                        <a:ea typeface="Calibri (MS)"/>
                        <a:cs typeface="Calibri (MS)"/>
                        <a:sym typeface="Calibri (MS)"/>
                      </a:endParaRP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rowSpan="4">
                  <a:txBody>
                    <a:bodyPr/>
                    <a:lstStyle/>
                    <a:p>
                      <a:pPr marL="302259" lvl="1" indent="-151129" algn="l">
                        <a:lnSpc>
                          <a:spcPts val="1959"/>
                        </a:lnSpc>
                        <a:buFont typeface="Arial"/>
                        <a:buChar char="•"/>
                        <a:defRPr/>
                      </a:pPr>
                      <a:r>
                        <a:rPr lang="en-US" sz="1399" dirty="0">
                          <a:solidFill>
                            <a:srgbClr val="000000"/>
                          </a:solidFill>
                          <a:latin typeface="Calibri" panose="020F0502020204030204" pitchFamily="34" charset="0"/>
                          <a:ea typeface="Calibri (MS)"/>
                          <a:cs typeface="Calibri (MS)"/>
                          <a:sym typeface="Calibri (MS)"/>
                        </a:rPr>
                        <a:t>Recent studies have shown that smart technologies such as AI could help reduce crime by 30-40% and reduce response times by 20-35%, such as gun-shot detection, crowd-controls and more (Antunes et al., 2022).</a:t>
                      </a:r>
                      <a:endParaRPr lang="en-US" sz="1100" dirty="0">
                        <a:latin typeface="Calibri" panose="020F0502020204030204" pitchFamily="34" charset="0"/>
                      </a:endParaRPr>
                    </a:p>
                    <a:p>
                      <a:pPr marL="302259" lvl="1" indent="-151129" algn="l">
                        <a:lnSpc>
                          <a:spcPts val="1959"/>
                        </a:lnSpc>
                        <a:buFont typeface="Arial"/>
                        <a:buChar char="•"/>
                      </a:pPr>
                      <a:r>
                        <a:rPr lang="en-US" sz="1399" dirty="0">
                          <a:solidFill>
                            <a:srgbClr val="000000"/>
                          </a:solidFill>
                          <a:latin typeface="Calibri" panose="020F0502020204030204" pitchFamily="34" charset="0"/>
                          <a:ea typeface="Calibri (MS)"/>
                          <a:cs typeface="Calibri (MS)"/>
                          <a:sym typeface="Calibri (MS)"/>
                        </a:rPr>
                        <a:t>In Canada, Toronto Police and other police forces are increasingly adopting new AI tools, such as predictive modeling, facial recognition (Police using facial recognition technology…, 2024 ).</a:t>
                      </a:r>
                    </a:p>
                    <a:p>
                      <a:pPr marL="302259" lvl="1" indent="-151129" algn="l">
                        <a:lnSpc>
                          <a:spcPts val="1959"/>
                        </a:lnSpc>
                        <a:buFont typeface="Arial"/>
                        <a:buChar char="•"/>
                      </a:pPr>
                      <a:r>
                        <a:rPr lang="en-US" sz="1399" dirty="0">
                          <a:solidFill>
                            <a:srgbClr val="000000"/>
                          </a:solidFill>
                          <a:latin typeface="Calibri" panose="020F0502020204030204" pitchFamily="34" charset="0"/>
                          <a:ea typeface="Calibri (MS)"/>
                          <a:cs typeface="Calibri (MS)"/>
                          <a:sym typeface="Calibri (MS)"/>
                        </a:rPr>
                        <a:t>Increasingly, police forces in Canada are considering guidelines to moderate usage of new technologies like AI. For example, since 2022, the force has a “Use of Artificial Intelligence.</a:t>
                      </a:r>
                    </a:p>
                    <a:p>
                      <a:pPr marL="302259" lvl="1" indent="-151129" algn="l">
                        <a:lnSpc>
                          <a:spcPts val="1959"/>
                        </a:lnSpc>
                        <a:buFont typeface="Arial"/>
                        <a:buChar char="•"/>
                      </a:pPr>
                      <a:r>
                        <a:rPr lang="en-US" sz="1399" dirty="0">
                          <a:solidFill>
                            <a:srgbClr val="000000"/>
                          </a:solidFill>
                          <a:latin typeface="Calibri" panose="020F0502020204030204" pitchFamily="34" charset="0"/>
                          <a:ea typeface="Calibri (MS)"/>
                          <a:cs typeface="Calibri (MS)"/>
                          <a:sym typeface="Calibri (MS)"/>
                        </a:rPr>
                        <a:t>The International Data Corporation (IDC) found that police agencies that adopted digitalization experienced better workflows to support community safety initiatives (Antunes et al. 2022).</a:t>
                      </a: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rowSpan="4">
                  <a:txBody>
                    <a:bodyPr/>
                    <a:lstStyle/>
                    <a:p>
                      <a:pPr algn="l">
                        <a:lnSpc>
                          <a:spcPts val="1819"/>
                        </a:lnSpc>
                        <a:defRPr/>
                      </a:pPr>
                      <a:r>
                        <a:rPr lang="en-US" sz="1299" u="none" strike="noStrike" dirty="0">
                          <a:solidFill>
                            <a:srgbClr val="000000"/>
                          </a:solidFill>
                          <a:latin typeface="Calibri" panose="020F0502020204030204" pitchFamily="34" charset="0"/>
                          <a:ea typeface="Calibri (MS)"/>
                          <a:cs typeface="Calibri (MS)"/>
                          <a:sym typeface="Calibri (MS)"/>
                        </a:rPr>
                        <a:t>There are ongoing concerns regarding privacy and ethical use of new technologies like AI or facial recognition in policing.</a:t>
                      </a:r>
                      <a:endParaRPr lang="en-US" sz="1100" dirty="0">
                        <a:latin typeface="Calibri" panose="020F0502020204030204" pitchFamily="34" charset="0"/>
                      </a:endParaRPr>
                    </a:p>
                    <a:p>
                      <a:pPr algn="l">
                        <a:lnSpc>
                          <a:spcPts val="1819"/>
                        </a:lnSpc>
                      </a:pPr>
                      <a:endParaRPr lang="en-US" sz="1100" dirty="0"/>
                    </a:p>
                    <a:p>
                      <a:pPr marL="280669" lvl="1" indent="-140335" algn="l">
                        <a:lnSpc>
                          <a:spcPts val="1819"/>
                        </a:lnSpc>
                        <a:buFont typeface="Arial"/>
                        <a:buChar char="•"/>
                      </a:pPr>
                      <a:r>
                        <a:rPr lang="en-US" sz="1299" u="none" strike="noStrike" dirty="0">
                          <a:solidFill>
                            <a:srgbClr val="000000"/>
                          </a:solidFill>
                          <a:latin typeface="Calibri" panose="020F0502020204030204" pitchFamily="34" charset="0"/>
                          <a:ea typeface="Calibri (MS)"/>
                          <a:cs typeface="Calibri (MS)"/>
                          <a:sym typeface="Calibri (MS)"/>
                        </a:rPr>
                        <a:t>Recent examples include an investigation of RCMP’s usage of </a:t>
                      </a:r>
                      <a:r>
                        <a:rPr lang="en-US" sz="1299" u="none" strike="noStrike" dirty="0" err="1">
                          <a:solidFill>
                            <a:srgbClr val="000000"/>
                          </a:solidFill>
                          <a:latin typeface="Calibri" panose="020F0502020204030204" pitchFamily="34" charset="0"/>
                          <a:ea typeface="Calibri (MS)"/>
                          <a:cs typeface="Calibri (MS)"/>
                          <a:sym typeface="Calibri (MS)"/>
                        </a:rPr>
                        <a:t>ClearView</a:t>
                      </a:r>
                      <a:r>
                        <a:rPr lang="en-US" sz="1299" u="none" strike="noStrike" dirty="0">
                          <a:solidFill>
                            <a:srgbClr val="000000"/>
                          </a:solidFill>
                          <a:latin typeface="Calibri" panose="020F0502020204030204" pitchFamily="34" charset="0"/>
                          <a:ea typeface="Calibri (MS)"/>
                          <a:cs typeface="Calibri (MS)"/>
                          <a:sym typeface="Calibri (MS)"/>
                        </a:rPr>
                        <a:t>, largely from the lack of frameworks and earlier disclosure of facial recognition usage on the Canadian public (Recommended legal framework for police agencies' use of facial recognition, 2022). </a:t>
                      </a:r>
                    </a:p>
                    <a:p>
                      <a:pPr marL="280669" lvl="1" indent="-140335" algn="l">
                        <a:lnSpc>
                          <a:spcPts val="1819"/>
                        </a:lnSpc>
                        <a:buFont typeface="Arial"/>
                        <a:buChar char="•"/>
                      </a:pPr>
                      <a:r>
                        <a:rPr lang="en-US" sz="1299" u="none" strike="noStrike" dirty="0">
                          <a:solidFill>
                            <a:srgbClr val="000000"/>
                          </a:solidFill>
                          <a:latin typeface="Calibri" panose="020F0502020204030204" pitchFamily="34" charset="0"/>
                          <a:ea typeface="Calibri (MS)"/>
                          <a:cs typeface="Calibri (MS)"/>
                          <a:sym typeface="Calibri (MS)"/>
                        </a:rPr>
                        <a:t>There are growing calls for the regulation and moderation for usage of predictive modeling in policing (Heaven, 2020), especially as studies have shown that unmoderated tools can perpetuate racism and biases (as the historical data may have been biased). One major concern is the ability of training data for various groups, the bias in historical data, and “tech washing”, which utilizes technology to hide inequities.</a:t>
                      </a:r>
                    </a:p>
                    <a:p>
                      <a:pPr marL="280669" lvl="1" indent="-140335" algn="l">
                        <a:lnSpc>
                          <a:spcPts val="1819"/>
                        </a:lnSpc>
                        <a:buFont typeface="Arial"/>
                        <a:buChar char="•"/>
                      </a:pPr>
                      <a:r>
                        <a:rPr lang="en-US" sz="1299" u="none" strike="noStrike" dirty="0">
                          <a:solidFill>
                            <a:srgbClr val="000000"/>
                          </a:solidFill>
                          <a:latin typeface="Calibri" panose="020F0502020204030204" pitchFamily="34" charset="0"/>
                          <a:ea typeface="Calibri (MS)"/>
                          <a:cs typeface="Calibri (MS)"/>
                          <a:sym typeface="Calibri (MS)"/>
                        </a:rPr>
                        <a:t>One proposed regulation is the Canadian “Artificial Intelligence and Data Act” (AIDA), which is still under review (The Artificial Intelligence and Data Act, 2023). Part of Bill C-27, it will serve as a framework to introduce regulations to guide AI innovation, training, development and deployment of AI models, and establish penalties for organization, such as using AI systems that would likely cause harm and unlawfully collected personal data.</a:t>
                      </a:r>
                    </a:p>
                    <a:p>
                      <a:pPr algn="l">
                        <a:lnSpc>
                          <a:spcPts val="1819"/>
                        </a:lnSpc>
                      </a:pPr>
                      <a:endParaRPr lang="en-US" sz="1299" u="none" strike="noStrike" dirty="0">
                        <a:solidFill>
                          <a:srgbClr val="000000"/>
                        </a:solidFill>
                        <a:latin typeface="Calibri" panose="020F0502020204030204" pitchFamily="34" charset="0"/>
                        <a:ea typeface="Calibri (MS)"/>
                        <a:cs typeface="Calibri (MS)"/>
                        <a:sym typeface="Calibri (MS)"/>
                      </a:endParaRPr>
                    </a:p>
                    <a:p>
                      <a:pPr algn="l">
                        <a:lnSpc>
                          <a:spcPts val="1819"/>
                        </a:lnSpc>
                      </a:pPr>
                      <a:endParaRPr lang="en-US" sz="1299" u="none" strike="noStrike" dirty="0">
                        <a:solidFill>
                          <a:srgbClr val="000000"/>
                        </a:solidFill>
                        <a:latin typeface="Calibri" panose="020F0502020204030204" pitchFamily="34" charset="0"/>
                        <a:ea typeface="Calibri (MS)"/>
                        <a:cs typeface="Calibri (MS)"/>
                        <a:sym typeface="Calibri (MS)"/>
                      </a:endParaRPr>
                    </a:p>
                    <a:p>
                      <a:pPr algn="l">
                        <a:lnSpc>
                          <a:spcPts val="1819"/>
                        </a:lnSpc>
                      </a:pPr>
                      <a:endParaRPr lang="en-US" sz="1299" u="none" strike="noStrike" dirty="0">
                        <a:solidFill>
                          <a:srgbClr val="000000"/>
                        </a:solidFill>
                        <a:latin typeface="Calibri" panose="020F0502020204030204" pitchFamily="34" charset="0"/>
                        <a:ea typeface="Calibri (MS)"/>
                        <a:cs typeface="Calibri (MS)"/>
                        <a:sym typeface="Calibri (MS)"/>
                      </a:endParaRP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1"/>
                  </a:ext>
                </a:extLst>
              </a:tr>
              <a:tr h="2791436">
                <a:tc vMerge="1">
                  <a:txBody>
                    <a:bodyPr/>
                    <a:lstStyle/>
                    <a:p>
                      <a:pPr marL="302259" lvl="1" indent="-151129" algn="l">
                        <a:lnSpc>
                          <a:spcPts val="1679"/>
                        </a:lnSpc>
                        <a:buFont typeface="Arial"/>
                        <a:buChar char="•"/>
                        <a:defRPr/>
                      </a:pPr>
                      <a:r>
                        <a:rPr lang="en-US" sz="1399">
                          <a:solidFill>
                            <a:srgbClr val="000000"/>
                          </a:solidFill>
                          <a:latin typeface="Calibri (MS)"/>
                          <a:ea typeface="Calibri (MS)"/>
                          <a:cs typeface="Calibri (MS)"/>
                          <a:sym typeface="Calibri (MS)"/>
                        </a:rPr>
                        <a:t>Annually, Toronto Police’s budget is determined by the City Council. (Jeffords, 2024)</a:t>
                      </a:r>
                      <a:endParaRPr lang="en-US" sz="1100"/>
                    </a:p>
                    <a:p>
                      <a:pPr marL="302259" lvl="1" indent="-151129" algn="l">
                        <a:lnSpc>
                          <a:spcPts val="1679"/>
                        </a:lnSpc>
                        <a:buFont typeface="Arial"/>
                        <a:buChar char="•"/>
                      </a:pPr>
                      <a:r>
                        <a:rPr lang="en-US" sz="1399">
                          <a:solidFill>
                            <a:srgbClr val="000000"/>
                          </a:solidFill>
                          <a:latin typeface="Calibri (MS)"/>
                          <a:ea typeface="Calibri (MS)"/>
                          <a:cs typeface="Calibri (MS)"/>
                          <a:sym typeface="Calibri (MS)"/>
                        </a:rPr>
                        <a:t>In early 2024, the city of Toronto approved Toronto Police’s budget (including a $20 million increase), after a highly publicized conflict between mayor Olivia Chow and the Chief of Police, where the City Council originally only partially approved the increase. This contrasts greatly with former mayor John Tory, who historically supported police budget increases. (Balintec, 2023) </a:t>
                      </a:r>
                    </a:p>
                    <a:p>
                      <a:pPr marL="302259" lvl="1" indent="-151129" algn="l">
                        <a:lnSpc>
                          <a:spcPts val="1679"/>
                        </a:lnSpc>
                        <a:buFont typeface="Arial"/>
                        <a:buChar char="•"/>
                      </a:pPr>
                      <a:r>
                        <a:rPr lang="en-US" sz="1399">
                          <a:solidFill>
                            <a:srgbClr val="000000"/>
                          </a:solidFill>
                          <a:latin typeface="Calibri (MS)"/>
                          <a:ea typeface="Calibri (MS)"/>
                          <a:cs typeface="Calibri (MS)"/>
                          <a:sym typeface="Calibri (MS)"/>
                        </a:rPr>
                        <a:t>Other police forces such as Ottawa Police have identified political climate, such as elections of political parties at all levels of government, playing an important role in police operations. For example, political plans such as “Stronger Canada”, which emphasize focus areas such as community engagement. (Environmental scan, 2022)</a:t>
                      </a:r>
                    </a:p>
                  </a:txBody>
                  <a:tcPr marL="114300" marR="114300" marT="114300" marB="1143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CECEC"/>
                    </a:solidFill>
                  </a:tcPr>
                </a:tc>
                <a:tc vMerge="1">
                  <a:txBody>
                    <a:bodyPr/>
                    <a:lstStyle/>
                    <a:p>
                      <a:pPr marL="302259" lvl="1" indent="-151129" algn="l">
                        <a:lnSpc>
                          <a:spcPts val="1959"/>
                        </a:lnSpc>
                        <a:buFont typeface="Arial"/>
                        <a:buChar char="•"/>
                        <a:defRPr/>
                      </a:pPr>
                      <a:r>
                        <a:rPr lang="en-US" sz="1399">
                          <a:solidFill>
                            <a:srgbClr val="000000"/>
                          </a:solidFill>
                          <a:latin typeface="Calibri (MS)"/>
                          <a:ea typeface="Calibri (MS)"/>
                          <a:cs typeface="Calibri (MS)"/>
                          <a:sym typeface="Calibri (MS)"/>
                        </a:rPr>
                        <a:t>In 2024, the City of Toronto is currently facing a $1.8 billion budget deficit (Jeffords, 2024), largely due to lower revenues and higher operating costs due to COVID-19, and inflation (Powers, 2023).</a:t>
                      </a:r>
                      <a:endParaRPr lang="en-US" sz="1100"/>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Although Toronto City Council granted the full Toronto Police budget and increase in 2024, there is growing pressure from city council for Toronto Police to find ways to cut costs and allocate police resources to ensure future funding, and also improve key metrics such as response times.</a:t>
                      </a:r>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Financially, Toronto Police’s budget accounts for ~7% (Jones, 2022) of the city’s total budget, with budget allocations for police forces varying widely in Canada (Rutland, 2023).</a:t>
                      </a:r>
                    </a:p>
                  </a:txBody>
                  <a:tcPr marL="114300" marR="114300" marT="114300" marB="114300">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vMerge="1">
                  <a:txBody>
                    <a:bodyPr/>
                    <a:lstStyle/>
                    <a:p>
                      <a:pPr marL="280669" lvl="1" indent="-140335" algn="l">
                        <a:lnSpc>
                          <a:spcPts val="1819"/>
                        </a:lnSpc>
                        <a:buFont typeface="Arial"/>
                        <a:buChar char="•"/>
                        <a:defRPr/>
                      </a:pPr>
                      <a:r>
                        <a:rPr lang="en-US" sz="1299">
                          <a:solidFill>
                            <a:srgbClr val="000000"/>
                          </a:solidFill>
                          <a:latin typeface="Calibri (MS)"/>
                          <a:ea typeface="Calibri (MS)"/>
                          <a:cs typeface="Calibri (MS)"/>
                          <a:sym typeface="Calibri (MS)"/>
                        </a:rPr>
                        <a:t>In 2023 (Police-reported crime statistics in Canada, 2023), following a downward trend due to the COVID-19 pandemic, there is now an upward trend of crime (both violent and non-violent) since 2022, with a notable uptick of non-violent crimes, such as fraud and auto-theft seeing higher increases. (Note: This is from reported police crimes, so factors such as improved reporting may affect results).</a:t>
                      </a:r>
                      <a:endParaRPr lang="en-US" sz="1100"/>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When a police agency has initiatives (IV. Organizational Factors Affecting Police Discretion, 2021) towards community engagement and policing, officers are more likely to make referrals to external agencies that provide supporting resources to youths, leading to improved outcomes.</a:t>
                      </a:r>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Public trust and confidence in the police force varies in Canada (Ibrahim, 2020), such as having higher trust in metropolitan areas, and older Canadians have more confidence. Some factors, such as ethnic background, do affect trust (i.e. visible minorities reporting less trust towards policing (Cotter, 2022)).</a:t>
                      </a:r>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Nationally, ~67% of Canadians report to have a high level of confidence in the police (Confidence in the police, the justice system and courts, the Federal Parliament, and the Canadian media varied across racialized groups, 2023).</a:t>
                      </a:r>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Finally, there has been controversy regarding policing due to discrimination and racism towards visible minority communities (Gillis, 2019), with calls for police transparency and accountability (Environmental scan, 2022).</a:t>
                      </a:r>
                    </a:p>
                    <a:p>
                      <a:pPr algn="l">
                        <a:lnSpc>
                          <a:spcPts val="1819"/>
                        </a:lnSpc>
                      </a:pPr>
                      <a:endParaRPr lang="en-US" sz="1299">
                        <a:solidFill>
                          <a:srgbClr val="000000"/>
                        </a:solidFill>
                        <a:latin typeface="Calibri (MS)"/>
                        <a:ea typeface="Calibri (MS)"/>
                        <a:cs typeface="Calibri (MS)"/>
                        <a:sym typeface="Calibri (MS)"/>
                      </a:endParaRP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vMerge="1">
                  <a:txBody>
                    <a:bodyPr/>
                    <a:lstStyle/>
                    <a:p>
                      <a:pPr marL="302259" lvl="1" indent="-151129" algn="l">
                        <a:lnSpc>
                          <a:spcPts val="1959"/>
                        </a:lnSpc>
                        <a:buFont typeface="Arial"/>
                        <a:buChar char="•"/>
                        <a:defRPr/>
                      </a:pPr>
                      <a:r>
                        <a:rPr lang="en-US" sz="1399">
                          <a:solidFill>
                            <a:srgbClr val="000000"/>
                          </a:solidFill>
                          <a:latin typeface="Calibri (MS)"/>
                          <a:ea typeface="Calibri (MS)"/>
                          <a:cs typeface="Calibri (MS)"/>
                          <a:sym typeface="Calibri (MS)"/>
                        </a:rPr>
                        <a:t>Recent studies have shown that smart technologies such as AI could help reduce crime by 30-40% and reduce response times by 20-35%, such as gun-shot detection, crowd-controls and more (Antunes et al., 2022).</a:t>
                      </a:r>
                      <a:endParaRPr lang="en-US" sz="1100"/>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In Canada, Toronto Police and other police forces are increasingly adopting new AI tools, such as predictive modeling, facial recognition (Police using facial recognition technology…, 2024 ).</a:t>
                      </a:r>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Increasingly, police forces in Canada are considering guidelines to moderate usage of new technologies like AI. For example, since 2022, the force has a “Use of Artificial Intelligence.</a:t>
                      </a:r>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The International Data Corporation (IDC) found that police agencies that adopted digitalization experienced better workflows to support community safety initiatives (Antunes et al. 2022).</a:t>
                      </a: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vMerge="1">
                  <a:txBody>
                    <a:bodyPr/>
                    <a:lstStyle/>
                    <a:p>
                      <a:pPr algn="l">
                        <a:lnSpc>
                          <a:spcPts val="1819"/>
                        </a:lnSpc>
                        <a:defRPr/>
                      </a:pPr>
                      <a:r>
                        <a:rPr lang="en-US" sz="1299" u="none" strike="noStrike">
                          <a:solidFill>
                            <a:srgbClr val="000000"/>
                          </a:solidFill>
                          <a:latin typeface="Calibri (MS)"/>
                          <a:ea typeface="Calibri (MS)"/>
                          <a:cs typeface="Calibri (MS)"/>
                          <a:sym typeface="Calibri (MS)"/>
                        </a:rPr>
                        <a:t>There are ongoing concerns regarding privacy and ethical use of new technologies like AI or facial recognition in policing.</a:t>
                      </a:r>
                      <a:endParaRPr lang="en-US" sz="1100"/>
                    </a:p>
                    <a:p>
                      <a:pPr algn="l">
                        <a:lnSpc>
                          <a:spcPts val="1819"/>
                        </a:lnSpc>
                      </a:pPr>
                      <a:endParaRPr lang="en-US" sz="1100"/>
                    </a:p>
                    <a:p>
                      <a:pPr marL="280669" lvl="1" indent="-140335" algn="l">
                        <a:lnSpc>
                          <a:spcPts val="1819"/>
                        </a:lnSpc>
                        <a:buFont typeface="Arial"/>
                        <a:buChar char="•"/>
                      </a:pPr>
                      <a:r>
                        <a:rPr lang="en-US" sz="1299" u="none" strike="noStrike">
                          <a:solidFill>
                            <a:srgbClr val="000000"/>
                          </a:solidFill>
                          <a:latin typeface="Calibri (MS)"/>
                          <a:ea typeface="Calibri (MS)"/>
                          <a:cs typeface="Calibri (MS)"/>
                          <a:sym typeface="Calibri (MS)"/>
                        </a:rPr>
                        <a:t>Recent examples include an investigation of RCMP’s usage of ClearView, largely from the lack of frameworks and earlier disclosure of facial recognition usage on the Canadian public (Recommended legal framework for police agencies' use of facial recognition, 2022). </a:t>
                      </a:r>
                    </a:p>
                    <a:p>
                      <a:pPr marL="280669" lvl="1" indent="-140335" algn="l">
                        <a:lnSpc>
                          <a:spcPts val="1819"/>
                        </a:lnSpc>
                        <a:buFont typeface="Arial"/>
                        <a:buChar char="•"/>
                      </a:pPr>
                      <a:r>
                        <a:rPr lang="en-US" sz="1299" u="none" strike="noStrike">
                          <a:solidFill>
                            <a:srgbClr val="000000"/>
                          </a:solidFill>
                          <a:latin typeface="Calibri (MS)"/>
                          <a:ea typeface="Calibri (MS)"/>
                          <a:cs typeface="Calibri (MS)"/>
                          <a:sym typeface="Calibri (MS)"/>
                        </a:rPr>
                        <a:t>There are growing calls for the regulation and moderation for usage of predictive modeling in policing (Heaven, 2020), especially as studies have shown that unmoderated tools can perpetuate racism and biases (as the historical data may have been biased). One major concern is the ability of training data for various groups, the bias in historical data, and “tech washing”, which utilizes technology to hide inequities.</a:t>
                      </a:r>
                    </a:p>
                    <a:p>
                      <a:pPr marL="280669" lvl="1" indent="-140335" algn="l">
                        <a:lnSpc>
                          <a:spcPts val="1819"/>
                        </a:lnSpc>
                        <a:buFont typeface="Arial"/>
                        <a:buChar char="•"/>
                      </a:pPr>
                      <a:r>
                        <a:rPr lang="en-US" sz="1299" u="none" strike="noStrike">
                          <a:solidFill>
                            <a:srgbClr val="000000"/>
                          </a:solidFill>
                          <a:latin typeface="Calibri (MS)"/>
                          <a:ea typeface="Calibri (MS)"/>
                          <a:cs typeface="Calibri (MS)"/>
                          <a:sym typeface="Calibri (MS)"/>
                        </a:rPr>
                        <a:t>One proposed regulation is the Canadian “Artificial Intelligence and Data Act” (AIDA), which is still under review (The Artificial Intelligence and Data Act, 2023). Part of Bill C-27, it will serve as a framework to introduce regulations to guide AI innovation, training, development and deployment of AI models, and establish penalties for organization, such as using AI systems that would likely cause harm and unlawfully collected personal data.</a:t>
                      </a:r>
                    </a:p>
                    <a:p>
                      <a:pPr algn="l">
                        <a:lnSpc>
                          <a:spcPts val="1819"/>
                        </a:lnSpc>
                      </a:pPr>
                      <a:endParaRPr lang="en-US" sz="1299" u="none" strike="noStrike">
                        <a:solidFill>
                          <a:srgbClr val="000000"/>
                        </a:solidFill>
                        <a:latin typeface="Calibri (MS)"/>
                        <a:ea typeface="Calibri (MS)"/>
                        <a:cs typeface="Calibri (MS)"/>
                        <a:sym typeface="Calibri (MS)"/>
                      </a:endParaRPr>
                    </a:p>
                    <a:p>
                      <a:pPr algn="l">
                        <a:lnSpc>
                          <a:spcPts val="1819"/>
                        </a:lnSpc>
                      </a:pPr>
                      <a:endParaRPr lang="en-US" sz="1299" u="none" strike="noStrike">
                        <a:solidFill>
                          <a:srgbClr val="000000"/>
                        </a:solidFill>
                        <a:latin typeface="Calibri (MS)"/>
                        <a:ea typeface="Calibri (MS)"/>
                        <a:cs typeface="Calibri (MS)"/>
                        <a:sym typeface="Calibri (MS)"/>
                      </a:endParaRPr>
                    </a:p>
                    <a:p>
                      <a:pPr algn="l">
                        <a:lnSpc>
                          <a:spcPts val="1819"/>
                        </a:lnSpc>
                      </a:pPr>
                      <a:endParaRPr lang="en-US" sz="1299" u="none" strike="noStrike">
                        <a:solidFill>
                          <a:srgbClr val="000000"/>
                        </a:solidFill>
                        <a:latin typeface="Calibri (MS)"/>
                        <a:ea typeface="Calibri (MS)"/>
                        <a:cs typeface="Calibri (MS)"/>
                        <a:sym typeface="Calibri (MS)"/>
                      </a:endParaRP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2"/>
                  </a:ext>
                </a:extLst>
              </a:tr>
              <a:tr h="1134587">
                <a:tc vMerge="1">
                  <a:txBody>
                    <a:bodyPr/>
                    <a:lstStyle/>
                    <a:p>
                      <a:pPr marL="302259" lvl="1" indent="-151129" algn="l">
                        <a:lnSpc>
                          <a:spcPts val="1679"/>
                        </a:lnSpc>
                        <a:buFont typeface="Arial"/>
                        <a:buChar char="•"/>
                        <a:defRPr/>
                      </a:pPr>
                      <a:r>
                        <a:rPr lang="en-US" sz="1399">
                          <a:solidFill>
                            <a:srgbClr val="000000"/>
                          </a:solidFill>
                          <a:latin typeface="Calibri (MS)"/>
                          <a:ea typeface="Calibri (MS)"/>
                          <a:cs typeface="Calibri (MS)"/>
                          <a:sym typeface="Calibri (MS)"/>
                        </a:rPr>
                        <a:t>Annually, Toronto Police’s budget is determined by the City Council. (Jeffords, 2024)</a:t>
                      </a:r>
                      <a:endParaRPr lang="en-US" sz="1100"/>
                    </a:p>
                    <a:p>
                      <a:pPr marL="302259" lvl="1" indent="-151129" algn="l">
                        <a:lnSpc>
                          <a:spcPts val="1679"/>
                        </a:lnSpc>
                        <a:buFont typeface="Arial"/>
                        <a:buChar char="•"/>
                      </a:pPr>
                      <a:r>
                        <a:rPr lang="en-US" sz="1399">
                          <a:solidFill>
                            <a:srgbClr val="000000"/>
                          </a:solidFill>
                          <a:latin typeface="Calibri (MS)"/>
                          <a:ea typeface="Calibri (MS)"/>
                          <a:cs typeface="Calibri (MS)"/>
                          <a:sym typeface="Calibri (MS)"/>
                        </a:rPr>
                        <a:t>In early 2024, the city of Toronto approved Toronto Police’s budget (including a $20 million increase), after a highly publicized conflict between mayor Olivia Chow and the Chief of Police, where the City Council originally only partially approved the increase. This contrasts greatly with former mayor John Tory, who historically supported police budget increases. (Balintec, 2023) </a:t>
                      </a:r>
                    </a:p>
                    <a:p>
                      <a:pPr marL="302259" lvl="1" indent="-151129" algn="l">
                        <a:lnSpc>
                          <a:spcPts val="1679"/>
                        </a:lnSpc>
                        <a:buFont typeface="Arial"/>
                        <a:buChar char="•"/>
                      </a:pPr>
                      <a:r>
                        <a:rPr lang="en-US" sz="1399">
                          <a:solidFill>
                            <a:srgbClr val="000000"/>
                          </a:solidFill>
                          <a:latin typeface="Calibri (MS)"/>
                          <a:ea typeface="Calibri (MS)"/>
                          <a:cs typeface="Calibri (MS)"/>
                          <a:sym typeface="Calibri (MS)"/>
                        </a:rPr>
                        <a:t>Other police forces such as Ottawa Police have identified political climate, such as elections of political parties at all levels of government, playing an important role in police operations. For example, political plans such as “Stronger Canada”, which emphasize focus areas such as community engagement. (Environmental scan, 2022)</a:t>
                      </a:r>
                    </a:p>
                  </a:txBody>
                  <a:tcPr marL="114300" marR="114300" marT="114300" marB="1143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CECEC"/>
                    </a:solidFill>
                  </a:tcPr>
                </a:tc>
                <a:tc vMerge="1">
                  <a:txBody>
                    <a:bodyPr/>
                    <a:lstStyle/>
                    <a:p>
                      <a:pPr marL="302259" lvl="1" indent="-151129" algn="l">
                        <a:lnSpc>
                          <a:spcPts val="1959"/>
                        </a:lnSpc>
                        <a:buFont typeface="Arial"/>
                        <a:buChar char="•"/>
                        <a:defRPr/>
                      </a:pPr>
                      <a:r>
                        <a:rPr lang="en-US" sz="1399">
                          <a:solidFill>
                            <a:srgbClr val="000000"/>
                          </a:solidFill>
                          <a:latin typeface="Calibri (MS)"/>
                          <a:ea typeface="Calibri (MS)"/>
                          <a:cs typeface="Calibri (MS)"/>
                          <a:sym typeface="Calibri (MS)"/>
                        </a:rPr>
                        <a:t>In 2024, the City of Toronto is currently facing a $1.8 billion budget deficit (Jeffords, 2024), largely due to lower revenues and higher operating costs due to COVID-19, and inflation (Powers, 2023).</a:t>
                      </a:r>
                      <a:endParaRPr lang="en-US" sz="1100"/>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Although Toronto City Council granted the full Toronto Police budget and increase in 2024, there is growing pressure from city council for Toronto Police to find ways to cut costs and allocate police resources to ensure future funding, and also improve key metrics such as response times.</a:t>
                      </a:r>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Financially, Toronto Police’s budget accounts for ~7% (Jones, 2022) of the city’s total budget, with budget allocations for police forces varying widely in Canada (Rutland, 2023).</a:t>
                      </a:r>
                    </a:p>
                  </a:txBody>
                  <a:tcPr marL="114300" marR="114300" marT="114300" marB="114300">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vMerge="1">
                  <a:txBody>
                    <a:bodyPr/>
                    <a:lstStyle/>
                    <a:p>
                      <a:pPr marL="280669" lvl="1" indent="-140335" algn="l">
                        <a:lnSpc>
                          <a:spcPts val="1819"/>
                        </a:lnSpc>
                        <a:buFont typeface="Arial"/>
                        <a:buChar char="•"/>
                        <a:defRPr/>
                      </a:pPr>
                      <a:r>
                        <a:rPr lang="en-US" sz="1299">
                          <a:solidFill>
                            <a:srgbClr val="000000"/>
                          </a:solidFill>
                          <a:latin typeface="Calibri (MS)"/>
                          <a:ea typeface="Calibri (MS)"/>
                          <a:cs typeface="Calibri (MS)"/>
                          <a:sym typeface="Calibri (MS)"/>
                        </a:rPr>
                        <a:t>In 2023 (Police-reported crime statistics in Canada, 2023), following a downward trend due to the COVID-19 pandemic, there is now an upward trend of crime (both violent and non-violent) since 2022, with a notable uptick of non-violent crimes, such as fraud and auto-theft seeing higher increases. (Note: This is from reported police crimes, so factors such as improved reporting may affect results).</a:t>
                      </a:r>
                      <a:endParaRPr lang="en-US" sz="1100"/>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When a police agency has initiatives (IV. Organizational Factors Affecting Police Discretion, 2021) towards community engagement and policing, officers are more likely to make referrals to external agencies that provide supporting resources to youths, leading to improved outcomes.</a:t>
                      </a:r>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Public trust and confidence in the police force varies in Canada (Ibrahim, 2020), such as having higher trust in metropolitan areas, and older Canadians have more confidence. Some factors, such as ethnic background, do affect trust (i.e. visible minorities reporting less trust towards policing (Cotter, 2022)).</a:t>
                      </a:r>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Nationally, ~67% of Canadians report to have a high level of confidence in the police (Confidence in the police, the justice system and courts, the Federal Parliament, and the Canadian media varied across racialized groups, 2023).</a:t>
                      </a:r>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Finally, there has been controversy regarding policing due to discrimination and racism towards visible minority communities (Gillis, 2019), with calls for police transparency and accountability (Environmental scan, 2022).</a:t>
                      </a:r>
                    </a:p>
                    <a:p>
                      <a:pPr algn="l">
                        <a:lnSpc>
                          <a:spcPts val="1819"/>
                        </a:lnSpc>
                      </a:pPr>
                      <a:endParaRPr lang="en-US" sz="1299">
                        <a:solidFill>
                          <a:srgbClr val="000000"/>
                        </a:solidFill>
                        <a:latin typeface="Calibri (MS)"/>
                        <a:ea typeface="Calibri (MS)"/>
                        <a:cs typeface="Calibri (MS)"/>
                        <a:sym typeface="Calibri (MS)"/>
                      </a:endParaRP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vMerge="1">
                  <a:txBody>
                    <a:bodyPr/>
                    <a:lstStyle/>
                    <a:p>
                      <a:pPr marL="302259" lvl="1" indent="-151129" algn="l">
                        <a:lnSpc>
                          <a:spcPts val="1959"/>
                        </a:lnSpc>
                        <a:buFont typeface="Arial"/>
                        <a:buChar char="•"/>
                        <a:defRPr/>
                      </a:pPr>
                      <a:r>
                        <a:rPr lang="en-US" sz="1399">
                          <a:solidFill>
                            <a:srgbClr val="000000"/>
                          </a:solidFill>
                          <a:latin typeface="Calibri (MS)"/>
                          <a:ea typeface="Calibri (MS)"/>
                          <a:cs typeface="Calibri (MS)"/>
                          <a:sym typeface="Calibri (MS)"/>
                        </a:rPr>
                        <a:t>Recent studies have shown that smart technologies such as AI could help reduce crime by 30-40% and reduce response times by 20-35%, such as gun-shot detection, crowd-controls and more (Antunes et al., 2022).</a:t>
                      </a:r>
                      <a:endParaRPr lang="en-US" sz="1100"/>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In Canada, Toronto Police and other police forces are increasingly adopting new AI tools, such as predictive modeling, facial recognition (Police using facial recognition technology…, 2024 ).</a:t>
                      </a:r>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Increasingly, police forces in Canada are considering guidelines to moderate usage of new technologies like AI. For example, since 2022, the force has a “Use of Artificial Intelligence.</a:t>
                      </a:r>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The International Data Corporation (IDC) found that police agencies that adopted digitalization experienced better workflows to support community safety initiatives (Antunes et al. 2022).</a:t>
                      </a: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vMerge="1">
                  <a:txBody>
                    <a:bodyPr/>
                    <a:lstStyle/>
                    <a:p>
                      <a:pPr algn="l">
                        <a:lnSpc>
                          <a:spcPts val="1819"/>
                        </a:lnSpc>
                        <a:defRPr/>
                      </a:pPr>
                      <a:r>
                        <a:rPr lang="en-US" sz="1299" u="none" strike="noStrike">
                          <a:solidFill>
                            <a:srgbClr val="000000"/>
                          </a:solidFill>
                          <a:latin typeface="Calibri (MS)"/>
                          <a:ea typeface="Calibri (MS)"/>
                          <a:cs typeface="Calibri (MS)"/>
                          <a:sym typeface="Calibri (MS)"/>
                        </a:rPr>
                        <a:t>There are ongoing concerns regarding privacy and ethical use of new technologies like AI or facial recognition in policing.</a:t>
                      </a:r>
                      <a:endParaRPr lang="en-US" sz="1100"/>
                    </a:p>
                    <a:p>
                      <a:pPr algn="l">
                        <a:lnSpc>
                          <a:spcPts val="1819"/>
                        </a:lnSpc>
                      </a:pPr>
                      <a:endParaRPr lang="en-US" sz="1100"/>
                    </a:p>
                    <a:p>
                      <a:pPr marL="280669" lvl="1" indent="-140335" algn="l">
                        <a:lnSpc>
                          <a:spcPts val="1819"/>
                        </a:lnSpc>
                        <a:buFont typeface="Arial"/>
                        <a:buChar char="•"/>
                      </a:pPr>
                      <a:r>
                        <a:rPr lang="en-US" sz="1299" u="none" strike="noStrike">
                          <a:solidFill>
                            <a:srgbClr val="000000"/>
                          </a:solidFill>
                          <a:latin typeface="Calibri (MS)"/>
                          <a:ea typeface="Calibri (MS)"/>
                          <a:cs typeface="Calibri (MS)"/>
                          <a:sym typeface="Calibri (MS)"/>
                        </a:rPr>
                        <a:t>Recent examples include an investigation of RCMP’s usage of ClearView, largely from the lack of frameworks and earlier disclosure of facial recognition usage on the Canadian public (Recommended legal framework for police agencies' use of facial recognition, 2022). </a:t>
                      </a:r>
                    </a:p>
                    <a:p>
                      <a:pPr marL="280669" lvl="1" indent="-140335" algn="l">
                        <a:lnSpc>
                          <a:spcPts val="1819"/>
                        </a:lnSpc>
                        <a:buFont typeface="Arial"/>
                        <a:buChar char="•"/>
                      </a:pPr>
                      <a:r>
                        <a:rPr lang="en-US" sz="1299" u="none" strike="noStrike">
                          <a:solidFill>
                            <a:srgbClr val="000000"/>
                          </a:solidFill>
                          <a:latin typeface="Calibri (MS)"/>
                          <a:ea typeface="Calibri (MS)"/>
                          <a:cs typeface="Calibri (MS)"/>
                          <a:sym typeface="Calibri (MS)"/>
                        </a:rPr>
                        <a:t>There are growing calls for the regulation and moderation for usage of predictive modeling in policing (Heaven, 2020), especially as studies have shown that unmoderated tools can perpetuate racism and biases (as the historical data may have been biased). One major concern is the ability of training data for various groups, the bias in historical data, and “tech washing”, which utilizes technology to hide inequities.</a:t>
                      </a:r>
                    </a:p>
                    <a:p>
                      <a:pPr marL="280669" lvl="1" indent="-140335" algn="l">
                        <a:lnSpc>
                          <a:spcPts val="1819"/>
                        </a:lnSpc>
                        <a:buFont typeface="Arial"/>
                        <a:buChar char="•"/>
                      </a:pPr>
                      <a:r>
                        <a:rPr lang="en-US" sz="1299" u="none" strike="noStrike">
                          <a:solidFill>
                            <a:srgbClr val="000000"/>
                          </a:solidFill>
                          <a:latin typeface="Calibri (MS)"/>
                          <a:ea typeface="Calibri (MS)"/>
                          <a:cs typeface="Calibri (MS)"/>
                          <a:sym typeface="Calibri (MS)"/>
                        </a:rPr>
                        <a:t>One proposed regulation is the Canadian “Artificial Intelligence and Data Act” (AIDA), which is still under review (The Artificial Intelligence and Data Act, 2023). Part of Bill C-27, it will serve as a framework to introduce regulations to guide AI innovation, training, development and deployment of AI models, and establish penalties for organization, such as using AI systems that would likely cause harm and unlawfully collected personal data.</a:t>
                      </a:r>
                    </a:p>
                    <a:p>
                      <a:pPr algn="l">
                        <a:lnSpc>
                          <a:spcPts val="1819"/>
                        </a:lnSpc>
                      </a:pPr>
                      <a:endParaRPr lang="en-US" sz="1299" u="none" strike="noStrike">
                        <a:solidFill>
                          <a:srgbClr val="000000"/>
                        </a:solidFill>
                        <a:latin typeface="Calibri (MS)"/>
                        <a:ea typeface="Calibri (MS)"/>
                        <a:cs typeface="Calibri (MS)"/>
                        <a:sym typeface="Calibri (MS)"/>
                      </a:endParaRPr>
                    </a:p>
                    <a:p>
                      <a:pPr algn="l">
                        <a:lnSpc>
                          <a:spcPts val="1819"/>
                        </a:lnSpc>
                      </a:pPr>
                      <a:endParaRPr lang="en-US" sz="1299" u="none" strike="noStrike">
                        <a:solidFill>
                          <a:srgbClr val="000000"/>
                        </a:solidFill>
                        <a:latin typeface="Calibri (MS)"/>
                        <a:ea typeface="Calibri (MS)"/>
                        <a:cs typeface="Calibri (MS)"/>
                        <a:sym typeface="Calibri (MS)"/>
                      </a:endParaRPr>
                    </a:p>
                    <a:p>
                      <a:pPr algn="l">
                        <a:lnSpc>
                          <a:spcPts val="1819"/>
                        </a:lnSpc>
                      </a:pPr>
                      <a:endParaRPr lang="en-US" sz="1299" u="none" strike="noStrike">
                        <a:solidFill>
                          <a:srgbClr val="000000"/>
                        </a:solidFill>
                        <a:latin typeface="Calibri (MS)"/>
                        <a:ea typeface="Calibri (MS)"/>
                        <a:cs typeface="Calibri (MS)"/>
                        <a:sym typeface="Calibri (MS)"/>
                      </a:endParaRP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3"/>
                  </a:ext>
                </a:extLst>
              </a:tr>
              <a:tr h="2288960">
                <a:tc vMerge="1">
                  <a:txBody>
                    <a:bodyPr/>
                    <a:lstStyle/>
                    <a:p>
                      <a:pPr marL="302259" lvl="1" indent="-151129" algn="l">
                        <a:lnSpc>
                          <a:spcPts val="1679"/>
                        </a:lnSpc>
                        <a:buFont typeface="Arial"/>
                        <a:buChar char="•"/>
                        <a:defRPr/>
                      </a:pPr>
                      <a:r>
                        <a:rPr lang="en-US" sz="1399">
                          <a:solidFill>
                            <a:srgbClr val="000000"/>
                          </a:solidFill>
                          <a:latin typeface="Calibri (MS)"/>
                          <a:ea typeface="Calibri (MS)"/>
                          <a:cs typeface="Calibri (MS)"/>
                          <a:sym typeface="Calibri (MS)"/>
                        </a:rPr>
                        <a:t>Annually, Toronto Police’s budget is determined by the City Council. (Jeffords, 2024)</a:t>
                      </a:r>
                      <a:endParaRPr lang="en-US" sz="1100"/>
                    </a:p>
                    <a:p>
                      <a:pPr marL="302259" lvl="1" indent="-151129" algn="l">
                        <a:lnSpc>
                          <a:spcPts val="1679"/>
                        </a:lnSpc>
                        <a:buFont typeface="Arial"/>
                        <a:buChar char="•"/>
                      </a:pPr>
                      <a:r>
                        <a:rPr lang="en-US" sz="1399">
                          <a:solidFill>
                            <a:srgbClr val="000000"/>
                          </a:solidFill>
                          <a:latin typeface="Calibri (MS)"/>
                          <a:ea typeface="Calibri (MS)"/>
                          <a:cs typeface="Calibri (MS)"/>
                          <a:sym typeface="Calibri (MS)"/>
                        </a:rPr>
                        <a:t>In early 2024, the city of Toronto approved Toronto Police’s budget (including a $20 million increase), after a highly publicized conflict between mayor Olivia Chow and the Chief of Police, where the City Council originally only partially approved the increase. This contrasts greatly with former mayor John Tory, who historically supported police budget increases. (Balintec, 2023) </a:t>
                      </a:r>
                    </a:p>
                    <a:p>
                      <a:pPr marL="302259" lvl="1" indent="-151129" algn="l">
                        <a:lnSpc>
                          <a:spcPts val="1679"/>
                        </a:lnSpc>
                        <a:buFont typeface="Arial"/>
                        <a:buChar char="•"/>
                      </a:pPr>
                      <a:r>
                        <a:rPr lang="en-US" sz="1399">
                          <a:solidFill>
                            <a:srgbClr val="000000"/>
                          </a:solidFill>
                          <a:latin typeface="Calibri (MS)"/>
                          <a:ea typeface="Calibri (MS)"/>
                          <a:cs typeface="Calibri (MS)"/>
                          <a:sym typeface="Calibri (MS)"/>
                        </a:rPr>
                        <a:t>Other police forces such as Ottawa Police have identified political climate, such as elections of political parties at all levels of government, playing an important role in police operations. For example, political plans such as “Stronger Canada”, which emphasize focus areas such as community engagement. (Environmental scan, 2022)</a:t>
                      </a:r>
                    </a:p>
                  </a:txBody>
                  <a:tcPr marL="114300" marR="114300" marT="114300" marB="1143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CECEC"/>
                    </a:solidFill>
                  </a:tcPr>
                </a:tc>
                <a:tc vMerge="1">
                  <a:txBody>
                    <a:bodyPr/>
                    <a:lstStyle/>
                    <a:p>
                      <a:pPr marL="302259" lvl="1" indent="-151129" algn="l">
                        <a:lnSpc>
                          <a:spcPts val="1959"/>
                        </a:lnSpc>
                        <a:buFont typeface="Arial"/>
                        <a:buChar char="•"/>
                        <a:defRPr/>
                      </a:pPr>
                      <a:r>
                        <a:rPr lang="en-US" sz="1399">
                          <a:solidFill>
                            <a:srgbClr val="000000"/>
                          </a:solidFill>
                          <a:latin typeface="Calibri (MS)"/>
                          <a:ea typeface="Calibri (MS)"/>
                          <a:cs typeface="Calibri (MS)"/>
                          <a:sym typeface="Calibri (MS)"/>
                        </a:rPr>
                        <a:t>In 2024, the City of Toronto is currently facing a $1.8 billion budget deficit (Jeffords, 2024), largely due to lower revenues and higher operating costs due to COVID-19, and inflation (Powers, 2023).</a:t>
                      </a:r>
                      <a:endParaRPr lang="en-US" sz="1100"/>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Although Toronto City Council granted the full Toronto Police budget and increase in 2024, there is growing pressure from city council for Toronto Police to find ways to cut costs and allocate police resources to ensure future funding, and also improve key metrics such as response times.</a:t>
                      </a:r>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Financially, Toronto Police’s budget accounts for ~7% (Jones, 2022) of the city’s total budget, with budget allocations for police forces varying widely in Canada (Rutland, 2023).</a:t>
                      </a:r>
                    </a:p>
                  </a:txBody>
                  <a:tcPr marL="114300" marR="114300" marT="114300" marB="114300">
                    <a:lnL w="9525"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vMerge="1">
                  <a:txBody>
                    <a:bodyPr/>
                    <a:lstStyle/>
                    <a:p>
                      <a:pPr marL="280669" lvl="1" indent="-140335" algn="l">
                        <a:lnSpc>
                          <a:spcPts val="1819"/>
                        </a:lnSpc>
                        <a:buFont typeface="Arial"/>
                        <a:buChar char="•"/>
                        <a:defRPr/>
                      </a:pPr>
                      <a:r>
                        <a:rPr lang="en-US" sz="1299">
                          <a:solidFill>
                            <a:srgbClr val="000000"/>
                          </a:solidFill>
                          <a:latin typeface="Calibri (MS)"/>
                          <a:ea typeface="Calibri (MS)"/>
                          <a:cs typeface="Calibri (MS)"/>
                          <a:sym typeface="Calibri (MS)"/>
                        </a:rPr>
                        <a:t>In 2023 (Police-reported crime statistics in Canada, 2023), following a downward trend due to the COVID-19 pandemic, there is now an upward trend of crime (both violent and non-violent) since 2022, with a notable uptick of non-violent crimes, such as fraud and auto-theft seeing higher increases. (Note: This is from reported police crimes, so factors such as improved reporting may affect results).</a:t>
                      </a:r>
                      <a:endParaRPr lang="en-US" sz="1100"/>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When a police agency has initiatives (IV. Organizational Factors Affecting Police Discretion, 2021) towards community engagement and policing, officers are more likely to make referrals to external agencies that provide supporting resources to youths, leading to improved outcomes.</a:t>
                      </a:r>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Public trust and confidence in the police force varies in Canada (Ibrahim, 2020), such as having higher trust in metropolitan areas, and older Canadians have more confidence. Some factors, such as ethnic background, do affect trust (i.e. visible minorities reporting less trust towards policing (Cotter, 2022)).</a:t>
                      </a:r>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Nationally, ~67% of Canadians report to have a high level of confidence in the police (Confidence in the police, the justice system and courts, the Federal Parliament, and the Canadian media varied across racialized groups, 2023).</a:t>
                      </a:r>
                    </a:p>
                    <a:p>
                      <a:pPr marL="280669" lvl="1" indent="-140335" algn="l">
                        <a:lnSpc>
                          <a:spcPts val="1819"/>
                        </a:lnSpc>
                        <a:buFont typeface="Arial"/>
                        <a:buChar char="•"/>
                      </a:pPr>
                      <a:r>
                        <a:rPr lang="en-US" sz="1299">
                          <a:solidFill>
                            <a:srgbClr val="000000"/>
                          </a:solidFill>
                          <a:latin typeface="Calibri (MS)"/>
                          <a:ea typeface="Calibri (MS)"/>
                          <a:cs typeface="Calibri (MS)"/>
                          <a:sym typeface="Calibri (MS)"/>
                        </a:rPr>
                        <a:t>Finally, there has been controversy regarding policing due to discrimination and racism towards visible minority communities (Gillis, 2019), with calls for police transparency and accountability (Environmental scan, 2022).</a:t>
                      </a:r>
                    </a:p>
                    <a:p>
                      <a:pPr algn="l">
                        <a:lnSpc>
                          <a:spcPts val="1819"/>
                        </a:lnSpc>
                      </a:pPr>
                      <a:endParaRPr lang="en-US" sz="1299">
                        <a:solidFill>
                          <a:srgbClr val="000000"/>
                        </a:solidFill>
                        <a:latin typeface="Calibri (MS)"/>
                        <a:ea typeface="Calibri (MS)"/>
                        <a:cs typeface="Calibri (MS)"/>
                        <a:sym typeface="Calibri (MS)"/>
                      </a:endParaRP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vMerge="1">
                  <a:txBody>
                    <a:bodyPr/>
                    <a:lstStyle/>
                    <a:p>
                      <a:pPr marL="302259" lvl="1" indent="-151129" algn="l">
                        <a:lnSpc>
                          <a:spcPts val="1959"/>
                        </a:lnSpc>
                        <a:buFont typeface="Arial"/>
                        <a:buChar char="•"/>
                        <a:defRPr/>
                      </a:pPr>
                      <a:r>
                        <a:rPr lang="en-US" sz="1399">
                          <a:solidFill>
                            <a:srgbClr val="000000"/>
                          </a:solidFill>
                          <a:latin typeface="Calibri (MS)"/>
                          <a:ea typeface="Calibri (MS)"/>
                          <a:cs typeface="Calibri (MS)"/>
                          <a:sym typeface="Calibri (MS)"/>
                        </a:rPr>
                        <a:t>Recent studies have shown that smart technologies such as AI could help reduce crime by 30-40% and reduce response times by 20-35%, such as gun-shot detection, crowd-controls and more (Antunes et al., 2022).</a:t>
                      </a:r>
                      <a:endParaRPr lang="en-US" sz="1100"/>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In Canada, Toronto Police and other police forces are increasingly adopting new AI tools, such as predictive modeling, facial recognition (Police using facial recognition technology…, 2024 ).</a:t>
                      </a:r>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Increasingly, police forces in Canada are considering guidelines to moderate usage of new technologies like AI. For example, since 2022, the force has a “Use of Artificial Intelligence.</a:t>
                      </a:r>
                    </a:p>
                    <a:p>
                      <a:pPr marL="302259" lvl="1" indent="-151129" algn="l">
                        <a:lnSpc>
                          <a:spcPts val="1959"/>
                        </a:lnSpc>
                        <a:buFont typeface="Arial"/>
                        <a:buChar char="•"/>
                      </a:pPr>
                      <a:r>
                        <a:rPr lang="en-US" sz="1399">
                          <a:solidFill>
                            <a:srgbClr val="000000"/>
                          </a:solidFill>
                          <a:latin typeface="Calibri (MS)"/>
                          <a:ea typeface="Calibri (MS)"/>
                          <a:cs typeface="Calibri (MS)"/>
                          <a:sym typeface="Calibri (MS)"/>
                        </a:rPr>
                        <a:t>The International Data Corporation (IDC) found that police agencies that adopted digitalization experienced better workflows to support community safety initiatives (Antunes et al. 2022).</a:t>
                      </a: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tc vMerge="1">
                  <a:txBody>
                    <a:bodyPr/>
                    <a:lstStyle/>
                    <a:p>
                      <a:pPr algn="l">
                        <a:lnSpc>
                          <a:spcPts val="1819"/>
                        </a:lnSpc>
                        <a:defRPr/>
                      </a:pPr>
                      <a:r>
                        <a:rPr lang="en-US" sz="1299" u="none" strike="noStrike">
                          <a:solidFill>
                            <a:srgbClr val="000000"/>
                          </a:solidFill>
                          <a:latin typeface="Calibri (MS)"/>
                          <a:ea typeface="Calibri (MS)"/>
                          <a:cs typeface="Calibri (MS)"/>
                          <a:sym typeface="Calibri (MS)"/>
                        </a:rPr>
                        <a:t>There are ongoing concerns regarding privacy and ethical use of new technologies like AI or facial recognition in policing.</a:t>
                      </a:r>
                      <a:endParaRPr lang="en-US" sz="1100"/>
                    </a:p>
                    <a:p>
                      <a:pPr algn="l">
                        <a:lnSpc>
                          <a:spcPts val="1819"/>
                        </a:lnSpc>
                      </a:pPr>
                      <a:endParaRPr lang="en-US" sz="1100"/>
                    </a:p>
                    <a:p>
                      <a:pPr marL="280669" lvl="1" indent="-140335" algn="l">
                        <a:lnSpc>
                          <a:spcPts val="1819"/>
                        </a:lnSpc>
                        <a:buFont typeface="Arial"/>
                        <a:buChar char="•"/>
                      </a:pPr>
                      <a:r>
                        <a:rPr lang="en-US" sz="1299" u="none" strike="noStrike">
                          <a:solidFill>
                            <a:srgbClr val="000000"/>
                          </a:solidFill>
                          <a:latin typeface="Calibri (MS)"/>
                          <a:ea typeface="Calibri (MS)"/>
                          <a:cs typeface="Calibri (MS)"/>
                          <a:sym typeface="Calibri (MS)"/>
                        </a:rPr>
                        <a:t>Recent examples include an investigation of RCMP’s usage of ClearView, largely from the lack of frameworks and earlier disclosure of facial recognition usage on the Canadian public (Recommended legal framework for police agencies' use of facial recognition, 2022). </a:t>
                      </a:r>
                    </a:p>
                    <a:p>
                      <a:pPr marL="280669" lvl="1" indent="-140335" algn="l">
                        <a:lnSpc>
                          <a:spcPts val="1819"/>
                        </a:lnSpc>
                        <a:buFont typeface="Arial"/>
                        <a:buChar char="•"/>
                      </a:pPr>
                      <a:r>
                        <a:rPr lang="en-US" sz="1299" u="none" strike="noStrike">
                          <a:solidFill>
                            <a:srgbClr val="000000"/>
                          </a:solidFill>
                          <a:latin typeface="Calibri (MS)"/>
                          <a:ea typeface="Calibri (MS)"/>
                          <a:cs typeface="Calibri (MS)"/>
                          <a:sym typeface="Calibri (MS)"/>
                        </a:rPr>
                        <a:t>There are growing calls for the regulation and moderation for usage of predictive modeling in policing (Heaven, 2020), especially as studies have shown that unmoderated tools can perpetuate racism and biases (as the historical data may have been biased). One major concern is the ability of training data for various groups, the bias in historical data, and “tech washing”, which utilizes technology to hide inequities.</a:t>
                      </a:r>
                    </a:p>
                    <a:p>
                      <a:pPr marL="280669" lvl="1" indent="-140335" algn="l">
                        <a:lnSpc>
                          <a:spcPts val="1819"/>
                        </a:lnSpc>
                        <a:buFont typeface="Arial"/>
                        <a:buChar char="•"/>
                      </a:pPr>
                      <a:r>
                        <a:rPr lang="en-US" sz="1299" u="none" strike="noStrike">
                          <a:solidFill>
                            <a:srgbClr val="000000"/>
                          </a:solidFill>
                          <a:latin typeface="Calibri (MS)"/>
                          <a:ea typeface="Calibri (MS)"/>
                          <a:cs typeface="Calibri (MS)"/>
                          <a:sym typeface="Calibri (MS)"/>
                        </a:rPr>
                        <a:t>One proposed regulation is the Canadian “Artificial Intelligence and Data Act” (AIDA), which is still under review (The Artificial Intelligence and Data Act, 2023). Part of Bill C-27, it will serve as a framework to introduce regulations to guide AI innovation, training, development and deployment of AI models, and establish penalties for organization, such as using AI systems that would likely cause harm and unlawfully collected personal data.</a:t>
                      </a:r>
                    </a:p>
                    <a:p>
                      <a:pPr algn="l">
                        <a:lnSpc>
                          <a:spcPts val="1819"/>
                        </a:lnSpc>
                      </a:pPr>
                      <a:endParaRPr lang="en-US" sz="1299" u="none" strike="noStrike">
                        <a:solidFill>
                          <a:srgbClr val="000000"/>
                        </a:solidFill>
                        <a:latin typeface="Calibri (MS)"/>
                        <a:ea typeface="Calibri (MS)"/>
                        <a:cs typeface="Calibri (MS)"/>
                        <a:sym typeface="Calibri (MS)"/>
                      </a:endParaRPr>
                    </a:p>
                    <a:p>
                      <a:pPr algn="l">
                        <a:lnSpc>
                          <a:spcPts val="1819"/>
                        </a:lnSpc>
                      </a:pPr>
                      <a:endParaRPr lang="en-US" sz="1299" u="none" strike="noStrike">
                        <a:solidFill>
                          <a:srgbClr val="000000"/>
                        </a:solidFill>
                        <a:latin typeface="Calibri (MS)"/>
                        <a:ea typeface="Calibri (MS)"/>
                        <a:cs typeface="Calibri (MS)"/>
                        <a:sym typeface="Calibri (MS)"/>
                      </a:endParaRPr>
                    </a:p>
                    <a:p>
                      <a:pPr algn="l">
                        <a:lnSpc>
                          <a:spcPts val="1819"/>
                        </a:lnSpc>
                      </a:pPr>
                      <a:endParaRPr lang="en-US" sz="1299" u="none" strike="noStrike">
                        <a:solidFill>
                          <a:srgbClr val="000000"/>
                        </a:solidFill>
                        <a:latin typeface="Calibri (MS)"/>
                        <a:ea typeface="Calibri (MS)"/>
                        <a:cs typeface="Calibri (MS)"/>
                        <a:sym typeface="Calibri (MS)"/>
                      </a:endParaRPr>
                    </a:p>
                  </a:txBody>
                  <a:tcPr marL="114300" marR="114300" marT="114300" marB="11430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CECEC"/>
                    </a:solidFill>
                  </a:tcPr>
                </a:tc>
                <a:extLst>
                  <a:ext uri="{0D108BD9-81ED-4DB2-BD59-A6C34878D82A}">
                    <a16:rowId xmlns:a16="http://schemas.microsoft.com/office/drawing/2014/main" val="10004"/>
                  </a:ext>
                </a:extLst>
              </a:tr>
            </a:tbl>
          </a:graphicData>
        </a:graphic>
      </p:graphicFrame>
      <p:grpSp>
        <p:nvGrpSpPr>
          <p:cNvPr id="4" name="Group 4"/>
          <p:cNvGrpSpPr/>
          <p:nvPr/>
        </p:nvGrpSpPr>
        <p:grpSpPr>
          <a:xfrm>
            <a:off x="489612" y="9151329"/>
            <a:ext cx="17348465" cy="1052141"/>
            <a:chOff x="0" y="0"/>
            <a:chExt cx="4569143" cy="277107"/>
          </a:xfrm>
        </p:grpSpPr>
        <p:sp>
          <p:nvSpPr>
            <p:cNvPr id="5" name="Freeform 5"/>
            <p:cNvSpPr/>
            <p:nvPr/>
          </p:nvSpPr>
          <p:spPr>
            <a:xfrm>
              <a:off x="0" y="0"/>
              <a:ext cx="4569143" cy="277107"/>
            </a:xfrm>
            <a:custGeom>
              <a:avLst/>
              <a:gdLst/>
              <a:ahLst/>
              <a:cxnLst/>
              <a:rect l="l" t="t" r="r" b="b"/>
              <a:pathLst>
                <a:path w="4569143" h="277107">
                  <a:moveTo>
                    <a:pt x="11156" y="0"/>
                  </a:moveTo>
                  <a:lnTo>
                    <a:pt x="4557987" y="0"/>
                  </a:lnTo>
                  <a:cubicBezTo>
                    <a:pt x="4564148" y="0"/>
                    <a:pt x="4569143" y="4995"/>
                    <a:pt x="4569143" y="11156"/>
                  </a:cubicBezTo>
                  <a:lnTo>
                    <a:pt x="4569143" y="265951"/>
                  </a:lnTo>
                  <a:cubicBezTo>
                    <a:pt x="4569143" y="268910"/>
                    <a:pt x="4567967" y="271747"/>
                    <a:pt x="4565875" y="273839"/>
                  </a:cubicBezTo>
                  <a:cubicBezTo>
                    <a:pt x="4563783" y="275932"/>
                    <a:pt x="4560945" y="277107"/>
                    <a:pt x="4557987" y="277107"/>
                  </a:cubicBezTo>
                  <a:lnTo>
                    <a:pt x="11156" y="277107"/>
                  </a:lnTo>
                  <a:cubicBezTo>
                    <a:pt x="4995" y="277107"/>
                    <a:pt x="0" y="272112"/>
                    <a:pt x="0" y="265951"/>
                  </a:cubicBezTo>
                  <a:lnTo>
                    <a:pt x="0" y="11156"/>
                  </a:lnTo>
                  <a:cubicBezTo>
                    <a:pt x="0" y="8198"/>
                    <a:pt x="1175" y="5360"/>
                    <a:pt x="3268" y="3268"/>
                  </a:cubicBezTo>
                  <a:cubicBezTo>
                    <a:pt x="5360" y="1175"/>
                    <a:pt x="8198" y="0"/>
                    <a:pt x="11156" y="0"/>
                  </a:cubicBezTo>
                  <a:close/>
                </a:path>
              </a:pathLst>
            </a:custGeom>
            <a:solidFill>
              <a:srgbClr val="035CC5"/>
            </a:solidFill>
          </p:spPr>
          <p:txBody>
            <a:bodyPr/>
            <a:lstStyle/>
            <a:p>
              <a:endParaRPr lang="en-US" dirty="0">
                <a:latin typeface="Calibri" panose="020F0502020204030204" pitchFamily="34" charset="0"/>
              </a:endParaRPr>
            </a:p>
          </p:txBody>
        </p:sp>
        <p:sp>
          <p:nvSpPr>
            <p:cNvPr id="6" name="TextBox 6"/>
            <p:cNvSpPr txBox="1"/>
            <p:nvPr/>
          </p:nvSpPr>
          <p:spPr>
            <a:xfrm>
              <a:off x="0" y="-76200"/>
              <a:ext cx="4569143" cy="353307"/>
            </a:xfrm>
            <a:prstGeom prst="rect">
              <a:avLst/>
            </a:prstGeom>
          </p:spPr>
          <p:txBody>
            <a:bodyPr lIns="50800" tIns="50800" rIns="50800" bIns="50800" rtlCol="0" anchor="ctr"/>
            <a:lstStyle/>
            <a:p>
              <a:pPr algn="ctr">
                <a:lnSpc>
                  <a:spcPts val="2800"/>
                </a:lnSpc>
              </a:pPr>
              <a:endParaRPr dirty="0">
                <a:latin typeface="Calibri" panose="020F0502020204030204" pitchFamily="34" charset="0"/>
              </a:endParaRPr>
            </a:p>
          </p:txBody>
        </p:sp>
      </p:grpSp>
      <p:sp>
        <p:nvSpPr>
          <p:cNvPr id="7" name="TextBox 7"/>
          <p:cNvSpPr txBox="1"/>
          <p:nvPr/>
        </p:nvSpPr>
        <p:spPr>
          <a:xfrm>
            <a:off x="593771" y="9201150"/>
            <a:ext cx="17021610" cy="721929"/>
          </a:xfrm>
          <a:prstGeom prst="rect">
            <a:avLst/>
          </a:prstGeom>
        </p:spPr>
        <p:txBody>
          <a:bodyPr lIns="0" tIns="0" rIns="0" bIns="0" rtlCol="0" anchor="t">
            <a:spAutoFit/>
          </a:bodyPr>
          <a:lstStyle/>
          <a:p>
            <a:pPr algn="ctr">
              <a:lnSpc>
                <a:spcPts val="2940"/>
              </a:lnSpc>
              <a:spcBef>
                <a:spcPct val="0"/>
              </a:spcBef>
            </a:pPr>
            <a:r>
              <a:rPr lang="en-US" sz="2100" b="1" dirty="0">
                <a:solidFill>
                  <a:srgbClr val="ECECEC"/>
                </a:solidFill>
                <a:latin typeface="Calibri" panose="020F0502020204030204" pitchFamily="34" charset="0"/>
                <a:ea typeface="Calibri (MS) Bold"/>
                <a:cs typeface="Calibri (MS) Bold"/>
                <a:sym typeface="Calibri (MS) Bold"/>
              </a:rPr>
              <a:t>There are opportunities for technology to support public safety in policing, however, the community must be engaged and involved. This will improve success, especially when considering potential challenges such as incoming regulations, public perception and scrutiny over Toronto Police budget.</a:t>
            </a:r>
          </a:p>
        </p:txBody>
      </p:sp>
      <p:sp>
        <p:nvSpPr>
          <p:cNvPr id="8" name="Freeform 8">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89612" y="1586106"/>
            <a:ext cx="6492240" cy="0"/>
          </a:xfrm>
          <a:prstGeom prst="line">
            <a:avLst/>
          </a:prstGeom>
          <a:ln w="19050" cap="flat">
            <a:solidFill>
              <a:srgbClr val="00285C"/>
            </a:solidFill>
            <a:prstDash val="solid"/>
            <a:headEnd type="none" w="sm" len="sm"/>
            <a:tailEnd type="none" w="sm" len="sm"/>
          </a:ln>
        </p:spPr>
        <p:txBody>
          <a:bodyPr/>
          <a:lstStyle/>
          <a:p>
            <a:endParaRPr lang="en-US" dirty="0">
              <a:latin typeface="Calibri" panose="020F0502020204030204" pitchFamily="34" charset="0"/>
            </a:endParaRPr>
          </a:p>
        </p:txBody>
      </p:sp>
      <p:sp>
        <p:nvSpPr>
          <p:cNvPr id="3" name="Freeform 3"/>
          <p:cNvSpPr/>
          <p:nvPr/>
        </p:nvSpPr>
        <p:spPr>
          <a:xfrm>
            <a:off x="1091127" y="0"/>
            <a:ext cx="16168173" cy="10287000"/>
          </a:xfrm>
          <a:custGeom>
            <a:avLst/>
            <a:gdLst/>
            <a:ahLst/>
            <a:cxnLst/>
            <a:rect l="l" t="t" r="r" b="b"/>
            <a:pathLst>
              <a:path w="16168173" h="10287000">
                <a:moveTo>
                  <a:pt x="0" y="0"/>
                </a:moveTo>
                <a:lnTo>
                  <a:pt x="16168173" y="0"/>
                </a:lnTo>
                <a:lnTo>
                  <a:pt x="16168173" y="10287000"/>
                </a:lnTo>
                <a:lnTo>
                  <a:pt x="0" y="10287000"/>
                </a:lnTo>
                <a:lnTo>
                  <a:pt x="0" y="0"/>
                </a:lnTo>
                <a:close/>
              </a:path>
            </a:pathLst>
          </a:custGeom>
          <a:blipFill>
            <a:blip r:embed="rId2"/>
            <a:stretch>
              <a:fillRect/>
            </a:stretch>
          </a:blipFill>
        </p:spPr>
        <p:txBody>
          <a:bodyPr/>
          <a:lstStyle/>
          <a:p>
            <a:endParaRPr lang="en-US" dirty="0">
              <a:latin typeface="Calibri" panose="020F0502020204030204" pitchFamily="34" charset="0"/>
            </a:endParaRPr>
          </a:p>
        </p:txBody>
      </p:sp>
      <p:sp>
        <p:nvSpPr>
          <p:cNvPr id="4" name="TextBox 4"/>
          <p:cNvSpPr txBox="1"/>
          <p:nvPr/>
        </p:nvSpPr>
        <p:spPr>
          <a:xfrm>
            <a:off x="489612" y="654653"/>
            <a:ext cx="14164643" cy="502702"/>
          </a:xfrm>
          <a:prstGeom prst="rect">
            <a:avLst/>
          </a:prstGeom>
        </p:spPr>
        <p:txBody>
          <a:bodyPr lIns="0" tIns="0" rIns="0" bIns="0" rtlCol="0" anchor="t">
            <a:spAutoFit/>
          </a:bodyPr>
          <a:lstStyle/>
          <a:p>
            <a:pPr marL="0" lvl="0" indent="0" algn="just">
              <a:lnSpc>
                <a:spcPts val="4200"/>
              </a:lnSpc>
              <a:spcBef>
                <a:spcPct val="0"/>
              </a:spcBef>
            </a:pPr>
            <a:r>
              <a:rPr lang="en-US" sz="3000" b="1" spc="471" dirty="0">
                <a:solidFill>
                  <a:srgbClr val="00285C"/>
                </a:solidFill>
                <a:latin typeface="Calibri" panose="020F0502020204030204" pitchFamily="34" charset="0"/>
                <a:ea typeface="Calibri (MS) Bold"/>
                <a:cs typeface="Calibri (MS) Bold"/>
                <a:sym typeface="Calibri (MS) Bold"/>
              </a:rPr>
              <a:t>Appendix D: </a:t>
            </a:r>
            <a:r>
              <a:rPr lang="en-US" sz="3000" spc="471" dirty="0">
                <a:solidFill>
                  <a:srgbClr val="00285C"/>
                </a:solidFill>
                <a:latin typeface="Calibri" panose="020F0502020204030204" pitchFamily="34" charset="0"/>
                <a:ea typeface="Calibri (MS)"/>
                <a:cs typeface="Calibri (MS)"/>
                <a:sym typeface="Calibri (MS)"/>
              </a:rPr>
              <a:t>MODEL ARCHITECTURE</a:t>
            </a:r>
          </a:p>
        </p:txBody>
      </p:sp>
      <p:sp>
        <p:nvSpPr>
          <p:cNvPr id="5" name="Freeform 5">
            <a:hlinkClick r:id="rId3"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4"/>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09325" y="1546550"/>
            <a:ext cx="5454595" cy="7865332"/>
          </a:xfrm>
          <a:custGeom>
            <a:avLst/>
            <a:gdLst/>
            <a:ahLst/>
            <a:cxnLst/>
            <a:rect l="l" t="t" r="r" b="b"/>
            <a:pathLst>
              <a:path w="5454595" h="7865332">
                <a:moveTo>
                  <a:pt x="0" y="0"/>
                </a:moveTo>
                <a:lnTo>
                  <a:pt x="5454596" y="0"/>
                </a:lnTo>
                <a:lnTo>
                  <a:pt x="5454596" y="7865331"/>
                </a:lnTo>
                <a:lnTo>
                  <a:pt x="0" y="7865331"/>
                </a:lnTo>
                <a:lnTo>
                  <a:pt x="0" y="0"/>
                </a:lnTo>
                <a:close/>
              </a:path>
            </a:pathLst>
          </a:custGeom>
          <a:blipFill>
            <a:blip r:embed="rId2"/>
            <a:stretch>
              <a:fillRect/>
            </a:stretch>
          </a:blipFill>
        </p:spPr>
        <p:txBody>
          <a:bodyPr/>
          <a:lstStyle/>
          <a:p>
            <a:endParaRPr lang="en-US" dirty="0">
              <a:latin typeface="Calibri" panose="020F0502020204030204" pitchFamily="34" charset="0"/>
            </a:endParaRPr>
          </a:p>
        </p:txBody>
      </p:sp>
      <p:sp>
        <p:nvSpPr>
          <p:cNvPr id="3" name="TextBox 3"/>
          <p:cNvSpPr txBox="1"/>
          <p:nvPr/>
        </p:nvSpPr>
        <p:spPr>
          <a:xfrm>
            <a:off x="489612" y="567736"/>
            <a:ext cx="14828321" cy="1218219"/>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E:</a:t>
            </a:r>
            <a:r>
              <a:rPr lang="en-US" sz="3503" spc="550" dirty="0">
                <a:solidFill>
                  <a:srgbClr val="00285C"/>
                </a:solidFill>
                <a:latin typeface="Calibri" panose="020F0502020204030204" pitchFamily="34" charset="0"/>
                <a:ea typeface="Calibri (MS)"/>
                <a:cs typeface="Calibri (MS)"/>
                <a:sym typeface="Calibri (MS)"/>
              </a:rPr>
              <a:t> Preliminary Information - Data Structure, Toronto MCI</a:t>
            </a:r>
          </a:p>
        </p:txBody>
      </p:sp>
      <p:sp>
        <p:nvSpPr>
          <p:cNvPr id="4" name="TextBox 4"/>
          <p:cNvSpPr txBox="1"/>
          <p:nvPr/>
        </p:nvSpPr>
        <p:spPr>
          <a:xfrm>
            <a:off x="489612" y="2668998"/>
            <a:ext cx="5189495" cy="350032"/>
          </a:xfrm>
          <a:prstGeom prst="rect">
            <a:avLst/>
          </a:prstGeom>
        </p:spPr>
        <p:txBody>
          <a:bodyPr lIns="0" tIns="0" rIns="0" bIns="0" rtlCol="0" anchor="t">
            <a:spAutoFit/>
          </a:bodyPr>
          <a:lstStyle/>
          <a:p>
            <a:pPr algn="just">
              <a:lnSpc>
                <a:spcPts val="2940"/>
              </a:lnSpc>
              <a:spcBef>
                <a:spcPct val="0"/>
              </a:spcBef>
            </a:pPr>
            <a:r>
              <a:rPr lang="en-US" sz="2100" b="1" dirty="0">
                <a:solidFill>
                  <a:srgbClr val="6299E4"/>
                </a:solidFill>
                <a:latin typeface="Calibri" panose="020F0502020204030204" pitchFamily="34" charset="0"/>
                <a:ea typeface="Calibri (MS) Bold"/>
                <a:cs typeface="Calibri (MS) Bold"/>
                <a:sym typeface="Calibri (MS) Bold"/>
              </a:rPr>
              <a:t>Link to Toronto MCI Dataset:</a:t>
            </a:r>
          </a:p>
        </p:txBody>
      </p:sp>
      <p:sp>
        <p:nvSpPr>
          <p:cNvPr id="5" name="TextBox 5"/>
          <p:cNvSpPr txBox="1"/>
          <p:nvPr/>
        </p:nvSpPr>
        <p:spPr>
          <a:xfrm>
            <a:off x="489612" y="4572783"/>
            <a:ext cx="7936021" cy="2866169"/>
          </a:xfrm>
          <a:prstGeom prst="rect">
            <a:avLst/>
          </a:prstGeom>
        </p:spPr>
        <p:txBody>
          <a:bodyPr lIns="0" tIns="0" rIns="0" bIns="0" rtlCol="0" anchor="t">
            <a:spAutoFit/>
          </a:bodyPr>
          <a:lstStyle/>
          <a:p>
            <a:pPr marL="388620" lvl="1" indent="-19431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Approximately ~130 rows of missing values for “Occurrence” related columns, as the exact date and time for crimes were likely unknown.</a:t>
            </a:r>
          </a:p>
          <a:p>
            <a:pPr marL="388620" lvl="1" indent="-19431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~396K+ rows</a:t>
            </a:r>
          </a:p>
          <a:p>
            <a:pPr marL="388620" lvl="1" indent="-19431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Duplicate Records due to data reporting issues, or </a:t>
            </a:r>
          </a:p>
          <a:p>
            <a:pPr marL="388620" lvl="1" indent="-19431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Geographical data from LAT/LONG is also incomplete and inaccurate data entry/reporting</a:t>
            </a:r>
          </a:p>
          <a:p>
            <a:pPr marL="388620" lvl="1" indent="-19431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Dataset has two types of </a:t>
            </a:r>
            <a:r>
              <a:rPr lang="en-US" sz="1800" dirty="0" err="1">
                <a:solidFill>
                  <a:srgbClr val="000000"/>
                </a:solidFill>
                <a:latin typeface="Calibri" panose="020F0502020204030204" pitchFamily="34" charset="0"/>
                <a:ea typeface="Calibri (MS)"/>
                <a:cs typeface="Calibri (MS)"/>
                <a:sym typeface="Calibri (MS)"/>
              </a:rPr>
              <a:t>neighbourhood</a:t>
            </a:r>
            <a:r>
              <a:rPr lang="en-US" sz="1800" dirty="0">
                <a:solidFill>
                  <a:srgbClr val="000000"/>
                </a:solidFill>
                <a:latin typeface="Calibri" panose="020F0502020204030204" pitchFamily="34" charset="0"/>
                <a:ea typeface="Calibri (MS)"/>
                <a:cs typeface="Calibri (MS)"/>
                <a:sym typeface="Calibri (MS)"/>
              </a:rPr>
              <a:t> location mapping, 158 vs. 140 due to City of Toronto’s new </a:t>
            </a:r>
            <a:r>
              <a:rPr lang="en-US" sz="1800" dirty="0" err="1">
                <a:solidFill>
                  <a:srgbClr val="000000"/>
                </a:solidFill>
                <a:latin typeface="Calibri" panose="020F0502020204030204" pitchFamily="34" charset="0"/>
                <a:ea typeface="Calibri (MS)"/>
                <a:cs typeface="Calibri (MS)"/>
                <a:sym typeface="Calibri (MS)"/>
              </a:rPr>
              <a:t>neighbourhood</a:t>
            </a:r>
            <a:r>
              <a:rPr lang="en-US" sz="1800" dirty="0">
                <a:solidFill>
                  <a:srgbClr val="000000"/>
                </a:solidFill>
                <a:latin typeface="Calibri" panose="020F0502020204030204" pitchFamily="34" charset="0"/>
                <a:ea typeface="Calibri (MS)"/>
                <a:cs typeface="Calibri (MS)"/>
                <a:sym typeface="Calibri (MS)"/>
              </a:rPr>
              <a:t> mapping beginning in 2022.</a:t>
            </a:r>
          </a:p>
          <a:p>
            <a:pPr marL="388620" lvl="1" indent="-19431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Despite some issues, this dataset is relatively complete.</a:t>
            </a:r>
          </a:p>
        </p:txBody>
      </p:sp>
      <p:sp>
        <p:nvSpPr>
          <p:cNvPr id="6" name="TextBox 6"/>
          <p:cNvSpPr txBox="1"/>
          <p:nvPr/>
        </p:nvSpPr>
        <p:spPr>
          <a:xfrm>
            <a:off x="489612" y="4030240"/>
            <a:ext cx="8309789" cy="372603"/>
          </a:xfrm>
          <a:prstGeom prst="rect">
            <a:avLst/>
          </a:prstGeom>
        </p:spPr>
        <p:txBody>
          <a:bodyPr lIns="0" tIns="0" rIns="0" bIns="0" rtlCol="0" anchor="t">
            <a:spAutoFit/>
          </a:bodyPr>
          <a:lstStyle/>
          <a:p>
            <a:pPr algn="l">
              <a:lnSpc>
                <a:spcPts val="3079"/>
              </a:lnSpc>
              <a:spcBef>
                <a:spcPct val="0"/>
              </a:spcBef>
            </a:pPr>
            <a:r>
              <a:rPr lang="en-US" sz="2199" b="1" dirty="0">
                <a:solidFill>
                  <a:srgbClr val="6299E4"/>
                </a:solidFill>
                <a:latin typeface="Calibri" panose="020F0502020204030204" pitchFamily="34" charset="0"/>
                <a:ea typeface="Calibri (MS) Bold"/>
                <a:cs typeface="Calibri (MS) Bold"/>
                <a:sym typeface="Calibri (MS) Bold"/>
              </a:rPr>
              <a:t>General Comments:</a:t>
            </a:r>
          </a:p>
        </p:txBody>
      </p:sp>
      <p:sp>
        <p:nvSpPr>
          <p:cNvPr id="7" name="TextBox 7"/>
          <p:cNvSpPr txBox="1"/>
          <p:nvPr/>
        </p:nvSpPr>
        <p:spPr>
          <a:xfrm>
            <a:off x="489612" y="8427551"/>
            <a:ext cx="4891701" cy="719941"/>
          </a:xfrm>
          <a:prstGeom prst="rect">
            <a:avLst/>
          </a:prstGeom>
        </p:spPr>
        <p:txBody>
          <a:bodyPr lIns="0" tIns="0" rIns="0" bIns="0" rtlCol="0" anchor="t">
            <a:spAutoFit/>
          </a:bodyPr>
          <a:lstStyle/>
          <a:p>
            <a:pPr algn="l">
              <a:lnSpc>
                <a:spcPts val="2940"/>
              </a:lnSpc>
              <a:spcBef>
                <a:spcPct val="0"/>
              </a:spcBef>
            </a:pPr>
            <a:r>
              <a:rPr lang="en-US" sz="2100" b="1" dirty="0">
                <a:solidFill>
                  <a:srgbClr val="6299E4"/>
                </a:solidFill>
                <a:latin typeface="Calibri" panose="020F0502020204030204" pitchFamily="34" charset="0"/>
                <a:ea typeface="Calibri (MS) Bold"/>
                <a:cs typeface="Calibri (MS) Bold"/>
                <a:sym typeface="Calibri (MS) Bold"/>
              </a:rPr>
              <a:t>Additional Dataset to Complement Analysis, i.e. </a:t>
            </a:r>
            <a:r>
              <a:rPr lang="en-US" sz="2100" b="1" dirty="0" err="1">
                <a:solidFill>
                  <a:srgbClr val="6299E4"/>
                </a:solidFill>
                <a:latin typeface="Calibri" panose="020F0502020204030204" pitchFamily="34" charset="0"/>
                <a:ea typeface="Calibri (MS) Bold"/>
                <a:cs typeface="Calibri (MS) Bold"/>
                <a:sym typeface="Calibri (MS) Bold"/>
              </a:rPr>
              <a:t>Neighbourhood</a:t>
            </a:r>
            <a:r>
              <a:rPr lang="en-US" sz="2100" b="1" dirty="0">
                <a:solidFill>
                  <a:srgbClr val="6299E4"/>
                </a:solidFill>
                <a:latin typeface="Calibri" panose="020F0502020204030204" pitchFamily="34" charset="0"/>
                <a:ea typeface="Calibri (MS) Bold"/>
                <a:cs typeface="Calibri (MS) Bold"/>
                <a:sym typeface="Calibri (MS) Bold"/>
              </a:rPr>
              <a:t> information:</a:t>
            </a:r>
          </a:p>
        </p:txBody>
      </p:sp>
      <p:sp>
        <p:nvSpPr>
          <p:cNvPr id="8" name="Freeform 8">
            <a:hlinkClick r:id="rId3"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4"/>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F:</a:t>
            </a:r>
            <a:r>
              <a:rPr lang="en-US" sz="3503" spc="550" dirty="0">
                <a:solidFill>
                  <a:srgbClr val="00285C"/>
                </a:solidFill>
                <a:latin typeface="Calibri" panose="020F0502020204030204" pitchFamily="34" charset="0"/>
                <a:ea typeface="Calibri (MS)"/>
                <a:cs typeface="Calibri (MS)"/>
                <a:sym typeface="Calibri (MS)"/>
              </a:rPr>
              <a:t> Exploratory Data Visualization</a:t>
            </a:r>
          </a:p>
        </p:txBody>
      </p:sp>
      <p:sp>
        <p:nvSpPr>
          <p:cNvPr id="3" name="Freeform 3"/>
          <p:cNvSpPr/>
          <p:nvPr/>
        </p:nvSpPr>
        <p:spPr>
          <a:xfrm>
            <a:off x="489612" y="2035664"/>
            <a:ext cx="10627085" cy="5300259"/>
          </a:xfrm>
          <a:custGeom>
            <a:avLst/>
            <a:gdLst/>
            <a:ahLst/>
            <a:cxnLst/>
            <a:rect l="l" t="t" r="r" b="b"/>
            <a:pathLst>
              <a:path w="10627085" h="5300259">
                <a:moveTo>
                  <a:pt x="0" y="0"/>
                </a:moveTo>
                <a:lnTo>
                  <a:pt x="10627085" y="0"/>
                </a:lnTo>
                <a:lnTo>
                  <a:pt x="10627085" y="5300258"/>
                </a:lnTo>
                <a:lnTo>
                  <a:pt x="0" y="5300258"/>
                </a:lnTo>
                <a:lnTo>
                  <a:pt x="0" y="0"/>
                </a:lnTo>
                <a:close/>
              </a:path>
            </a:pathLst>
          </a:custGeom>
          <a:blipFill>
            <a:blip r:embed="rId2"/>
            <a:stretch>
              <a:fillRect/>
            </a:stretch>
          </a:blipFill>
        </p:spPr>
        <p:txBody>
          <a:bodyPr/>
          <a:lstStyle/>
          <a:p>
            <a:endParaRPr lang="en-US" dirty="0">
              <a:latin typeface="Calibri" panose="020F0502020204030204" pitchFamily="34" charset="0"/>
            </a:endParaRPr>
          </a:p>
        </p:txBody>
      </p:sp>
      <p:sp>
        <p:nvSpPr>
          <p:cNvPr id="4" name="Freeform 4"/>
          <p:cNvSpPr/>
          <p:nvPr/>
        </p:nvSpPr>
        <p:spPr>
          <a:xfrm>
            <a:off x="11315714" y="1844951"/>
            <a:ext cx="6468554" cy="5376884"/>
          </a:xfrm>
          <a:custGeom>
            <a:avLst/>
            <a:gdLst/>
            <a:ahLst/>
            <a:cxnLst/>
            <a:rect l="l" t="t" r="r" b="b"/>
            <a:pathLst>
              <a:path w="6468554" h="5376884">
                <a:moveTo>
                  <a:pt x="0" y="0"/>
                </a:moveTo>
                <a:lnTo>
                  <a:pt x="6468554" y="0"/>
                </a:lnTo>
                <a:lnTo>
                  <a:pt x="6468554" y="5376884"/>
                </a:lnTo>
                <a:lnTo>
                  <a:pt x="0" y="5376884"/>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grpSp>
        <p:nvGrpSpPr>
          <p:cNvPr id="5" name="Group 5"/>
          <p:cNvGrpSpPr/>
          <p:nvPr/>
        </p:nvGrpSpPr>
        <p:grpSpPr>
          <a:xfrm>
            <a:off x="489612" y="9151329"/>
            <a:ext cx="17348465" cy="1052141"/>
            <a:chOff x="0" y="0"/>
            <a:chExt cx="4569143" cy="277107"/>
          </a:xfrm>
        </p:grpSpPr>
        <p:sp>
          <p:nvSpPr>
            <p:cNvPr id="6" name="Freeform 6"/>
            <p:cNvSpPr/>
            <p:nvPr/>
          </p:nvSpPr>
          <p:spPr>
            <a:xfrm>
              <a:off x="0" y="0"/>
              <a:ext cx="4569143" cy="277107"/>
            </a:xfrm>
            <a:custGeom>
              <a:avLst/>
              <a:gdLst/>
              <a:ahLst/>
              <a:cxnLst/>
              <a:rect l="l" t="t" r="r" b="b"/>
              <a:pathLst>
                <a:path w="4569143" h="277107">
                  <a:moveTo>
                    <a:pt x="11156" y="0"/>
                  </a:moveTo>
                  <a:lnTo>
                    <a:pt x="4557987" y="0"/>
                  </a:lnTo>
                  <a:cubicBezTo>
                    <a:pt x="4564148" y="0"/>
                    <a:pt x="4569143" y="4995"/>
                    <a:pt x="4569143" y="11156"/>
                  </a:cubicBezTo>
                  <a:lnTo>
                    <a:pt x="4569143" y="265951"/>
                  </a:lnTo>
                  <a:cubicBezTo>
                    <a:pt x="4569143" y="268910"/>
                    <a:pt x="4567967" y="271747"/>
                    <a:pt x="4565875" y="273839"/>
                  </a:cubicBezTo>
                  <a:cubicBezTo>
                    <a:pt x="4563783" y="275932"/>
                    <a:pt x="4560945" y="277107"/>
                    <a:pt x="4557987" y="277107"/>
                  </a:cubicBezTo>
                  <a:lnTo>
                    <a:pt x="11156" y="277107"/>
                  </a:lnTo>
                  <a:cubicBezTo>
                    <a:pt x="4995" y="277107"/>
                    <a:pt x="0" y="272112"/>
                    <a:pt x="0" y="265951"/>
                  </a:cubicBezTo>
                  <a:lnTo>
                    <a:pt x="0" y="11156"/>
                  </a:lnTo>
                  <a:cubicBezTo>
                    <a:pt x="0" y="8198"/>
                    <a:pt x="1175" y="5360"/>
                    <a:pt x="3268" y="3268"/>
                  </a:cubicBezTo>
                  <a:cubicBezTo>
                    <a:pt x="5360" y="1175"/>
                    <a:pt x="8198" y="0"/>
                    <a:pt x="11156" y="0"/>
                  </a:cubicBezTo>
                  <a:close/>
                </a:path>
              </a:pathLst>
            </a:custGeom>
            <a:solidFill>
              <a:srgbClr val="035CC5"/>
            </a:solidFill>
          </p:spPr>
          <p:txBody>
            <a:bodyPr/>
            <a:lstStyle/>
            <a:p>
              <a:endParaRPr lang="en-US" dirty="0">
                <a:latin typeface="Calibri" panose="020F0502020204030204" pitchFamily="34" charset="0"/>
              </a:endParaRPr>
            </a:p>
          </p:txBody>
        </p:sp>
        <p:sp>
          <p:nvSpPr>
            <p:cNvPr id="7" name="TextBox 7"/>
            <p:cNvSpPr txBox="1"/>
            <p:nvPr/>
          </p:nvSpPr>
          <p:spPr>
            <a:xfrm>
              <a:off x="0" y="-76200"/>
              <a:ext cx="4569143" cy="353307"/>
            </a:xfrm>
            <a:prstGeom prst="rect">
              <a:avLst/>
            </a:prstGeom>
          </p:spPr>
          <p:txBody>
            <a:bodyPr lIns="50800" tIns="50800" rIns="50800" bIns="50800" rtlCol="0" anchor="ctr"/>
            <a:lstStyle/>
            <a:p>
              <a:pPr algn="ctr">
                <a:lnSpc>
                  <a:spcPts val="2800"/>
                </a:lnSpc>
              </a:pPr>
              <a:endParaRPr dirty="0">
                <a:latin typeface="Calibri" panose="020F0502020204030204" pitchFamily="34" charset="0"/>
              </a:endParaRPr>
            </a:p>
          </p:txBody>
        </p:sp>
      </p:grpSp>
      <p:sp>
        <p:nvSpPr>
          <p:cNvPr id="8" name="TextBox 8"/>
          <p:cNvSpPr txBox="1"/>
          <p:nvPr/>
        </p:nvSpPr>
        <p:spPr>
          <a:xfrm>
            <a:off x="593771" y="9220200"/>
            <a:ext cx="17021610" cy="721929"/>
          </a:xfrm>
          <a:prstGeom prst="rect">
            <a:avLst/>
          </a:prstGeom>
        </p:spPr>
        <p:txBody>
          <a:bodyPr lIns="0" tIns="0" rIns="0" bIns="0" rtlCol="0" anchor="t">
            <a:spAutoFit/>
          </a:bodyPr>
          <a:lstStyle/>
          <a:p>
            <a:pPr algn="ctr">
              <a:lnSpc>
                <a:spcPts val="2940"/>
              </a:lnSpc>
              <a:spcBef>
                <a:spcPct val="0"/>
              </a:spcBef>
            </a:pPr>
            <a:r>
              <a:rPr lang="en-US" sz="2100" b="1" dirty="0">
                <a:solidFill>
                  <a:srgbClr val="ECECEC"/>
                </a:solidFill>
                <a:latin typeface="Calibri" panose="020F0502020204030204" pitchFamily="34" charset="0"/>
                <a:ea typeface="Calibri (MS) Bold"/>
                <a:cs typeface="Calibri (MS) Bold"/>
                <a:sym typeface="Calibri (MS) Bold"/>
              </a:rPr>
              <a:t>Offence groups do not have balanced distribution on the whole, and different </a:t>
            </a:r>
            <a:r>
              <a:rPr lang="en-US" sz="2100" b="1" dirty="0" err="1">
                <a:solidFill>
                  <a:srgbClr val="ECECEC"/>
                </a:solidFill>
                <a:latin typeface="Calibri" panose="020F0502020204030204" pitchFamily="34" charset="0"/>
                <a:ea typeface="Calibri (MS) Bold"/>
                <a:cs typeface="Calibri (MS) Bold"/>
                <a:sym typeface="Calibri (MS) Bold"/>
              </a:rPr>
              <a:t>neighbourhoods</a:t>
            </a:r>
            <a:r>
              <a:rPr lang="en-US" sz="2100" b="1" dirty="0">
                <a:solidFill>
                  <a:srgbClr val="ECECEC"/>
                </a:solidFill>
                <a:latin typeface="Calibri" panose="020F0502020204030204" pitchFamily="34" charset="0"/>
                <a:ea typeface="Calibri (MS) Bold"/>
                <a:cs typeface="Calibri (MS) Bold"/>
                <a:sym typeface="Calibri (MS) Bold"/>
              </a:rPr>
              <a:t> have varying distributions across offence groups, and have different total occurrences. Occurrences must be normalized by population to gain meaningful insight.</a:t>
            </a:r>
          </a:p>
        </p:txBody>
      </p:sp>
      <p:sp>
        <p:nvSpPr>
          <p:cNvPr id="9" name="Freeform 9">
            <a:hlinkClick r:id="rId4"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5"/>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G:</a:t>
            </a:r>
            <a:r>
              <a:rPr lang="en-US" sz="3503" spc="550" dirty="0">
                <a:solidFill>
                  <a:srgbClr val="00285C"/>
                </a:solidFill>
                <a:latin typeface="Calibri" panose="020F0502020204030204" pitchFamily="34" charset="0"/>
                <a:ea typeface="Calibri (MS)"/>
                <a:cs typeface="Calibri (MS)"/>
                <a:sym typeface="Calibri (MS)"/>
              </a:rPr>
              <a:t> Value Generation for Toronto Police</a:t>
            </a:r>
          </a:p>
        </p:txBody>
      </p:sp>
      <p:sp>
        <p:nvSpPr>
          <p:cNvPr id="3" name="TextBox 3"/>
          <p:cNvSpPr txBox="1"/>
          <p:nvPr/>
        </p:nvSpPr>
        <p:spPr>
          <a:xfrm>
            <a:off x="824953" y="2013902"/>
            <a:ext cx="16434347" cy="6501908"/>
          </a:xfrm>
          <a:prstGeom prst="rect">
            <a:avLst/>
          </a:prstGeom>
        </p:spPr>
        <p:txBody>
          <a:bodyPr lIns="0" tIns="0" rIns="0" bIns="0" rtlCol="0" anchor="t">
            <a:spAutoFit/>
          </a:bodyPr>
          <a:lstStyle/>
          <a:p>
            <a:pPr marL="518160" lvl="1" indent="-259080" algn="l">
              <a:lnSpc>
                <a:spcPts val="3359"/>
              </a:lnSpc>
              <a:buFont typeface="Arial"/>
              <a:buChar char="•"/>
            </a:pPr>
            <a:r>
              <a:rPr lang="en-US" sz="2400" dirty="0" err="1">
                <a:solidFill>
                  <a:srgbClr val="000000"/>
                </a:solidFill>
                <a:latin typeface="Calibri" panose="020F0502020204030204" pitchFamily="34" charset="0"/>
                <a:ea typeface="Calibri (MS)"/>
                <a:cs typeface="Calibri (MS)"/>
                <a:sym typeface="Calibri (MS)"/>
              </a:rPr>
              <a:t>SixSafety</a:t>
            </a:r>
            <a:r>
              <a:rPr lang="en-US" sz="2400" dirty="0">
                <a:solidFill>
                  <a:srgbClr val="000000"/>
                </a:solidFill>
                <a:latin typeface="Calibri" panose="020F0502020204030204" pitchFamily="34" charset="0"/>
                <a:ea typeface="Calibri (MS)"/>
                <a:cs typeface="Calibri (MS)"/>
                <a:sym typeface="Calibri (MS)"/>
              </a:rPr>
              <a:t> is a system that could support Toronto Police’s </a:t>
            </a:r>
            <a:r>
              <a:rPr lang="en-US" sz="2400" b="1" dirty="0">
                <a:solidFill>
                  <a:srgbClr val="000000"/>
                </a:solidFill>
                <a:latin typeface="Calibri" panose="020F0502020204030204" pitchFamily="34" charset="0"/>
                <a:ea typeface="Calibri (MS) Bold"/>
                <a:cs typeface="Calibri (MS) Bold"/>
                <a:sym typeface="Calibri (MS) Bold"/>
              </a:rPr>
              <a:t>annual $100 million Cost Avoidance strategy,</a:t>
            </a:r>
            <a:r>
              <a:rPr lang="en-US" sz="2400" dirty="0">
                <a:solidFill>
                  <a:srgbClr val="000000"/>
                </a:solidFill>
                <a:latin typeface="Calibri" panose="020F0502020204030204" pitchFamily="34" charset="0"/>
                <a:ea typeface="Calibri (MS)"/>
                <a:cs typeface="Calibri (MS)"/>
                <a:sym typeface="Calibri (MS)"/>
              </a:rPr>
              <a:t> which is implementing proactive, community engagement programs and activities to control costs.</a:t>
            </a:r>
          </a:p>
          <a:p>
            <a:pPr marL="1036320" lvl="2" indent="-345440" algn="l">
              <a:lnSpc>
                <a:spcPts val="3359"/>
              </a:lnSpc>
              <a:buFont typeface="Arial"/>
              <a:buChar char="⚬"/>
            </a:pPr>
            <a:r>
              <a:rPr lang="en-US" sz="2400" dirty="0">
                <a:solidFill>
                  <a:srgbClr val="000000"/>
                </a:solidFill>
                <a:latin typeface="Calibri" panose="020F0502020204030204" pitchFamily="34" charset="0"/>
                <a:ea typeface="Calibri (MS)"/>
                <a:cs typeface="Calibri (MS)"/>
                <a:sym typeface="Calibri (MS)"/>
              </a:rPr>
              <a:t>Path to Digitalization: Toronto Police’s 2024 Budget Research findings discovered that 91% of respondents said it was important to report low-priority crimes online</a:t>
            </a:r>
          </a:p>
          <a:p>
            <a:pPr marL="1036320" lvl="2" indent="-345440" algn="l">
              <a:lnSpc>
                <a:spcPts val="3359"/>
              </a:lnSpc>
              <a:buFont typeface="Arial"/>
              <a:buChar char="⚬"/>
            </a:pPr>
            <a:r>
              <a:rPr lang="en-US" sz="2400" dirty="0" err="1">
                <a:solidFill>
                  <a:srgbClr val="000000"/>
                </a:solidFill>
                <a:latin typeface="Calibri" panose="020F0502020204030204" pitchFamily="34" charset="0"/>
                <a:ea typeface="Calibri (MS)"/>
                <a:cs typeface="Calibri (MS)"/>
                <a:sym typeface="Calibri (MS)"/>
              </a:rPr>
              <a:t>SixSafety</a:t>
            </a:r>
            <a:r>
              <a:rPr lang="en-US" sz="2400" dirty="0">
                <a:solidFill>
                  <a:srgbClr val="000000"/>
                </a:solidFill>
                <a:latin typeface="Calibri" panose="020F0502020204030204" pitchFamily="34" charset="0"/>
                <a:ea typeface="Calibri (MS)"/>
                <a:cs typeface="Calibri (MS)"/>
                <a:sym typeface="Calibri (MS)"/>
              </a:rPr>
              <a:t> complements online reporting tools, providing immediate safety recommendations as individuals report online</a:t>
            </a:r>
          </a:p>
          <a:p>
            <a:pPr marL="518160" lvl="1" indent="-259080" algn="l">
              <a:lnSpc>
                <a:spcPts val="3359"/>
              </a:lnSpc>
              <a:buFont typeface="Arial"/>
              <a:buChar char="•"/>
            </a:pPr>
            <a:r>
              <a:rPr lang="en-US" sz="2400" b="1" dirty="0">
                <a:solidFill>
                  <a:srgbClr val="000000"/>
                </a:solidFill>
                <a:latin typeface="Calibri" panose="020F0502020204030204" pitchFamily="34" charset="0"/>
                <a:ea typeface="Calibri (MS) Bold"/>
                <a:cs typeface="Calibri (MS) Bold"/>
                <a:sym typeface="Calibri (MS) Bold"/>
              </a:rPr>
              <a:t>Enhance Resource Efficiency and Response Prioritization:</a:t>
            </a:r>
            <a:r>
              <a:rPr lang="en-US" sz="2400" dirty="0">
                <a:solidFill>
                  <a:srgbClr val="000000"/>
                </a:solidFill>
                <a:latin typeface="Calibri" panose="020F0502020204030204" pitchFamily="34" charset="0"/>
                <a:ea typeface="Calibri (MS)"/>
                <a:cs typeface="Calibri (MS)"/>
                <a:sym typeface="Calibri (MS)"/>
              </a:rPr>
              <a:t> By equipping residents with personalized safety plans based on localized crime data, the tool can reduce reliance on non-urgent calls to law enforcement, enabling the Toronto Police to allocate resources more effectively toward high-priority incidents and investigations.</a:t>
            </a:r>
          </a:p>
          <a:p>
            <a:pPr marL="1036320" lvl="2" indent="-345440" algn="l">
              <a:lnSpc>
                <a:spcPts val="3359"/>
              </a:lnSpc>
              <a:buFont typeface="Arial"/>
              <a:buChar char="⚬"/>
            </a:pPr>
            <a:r>
              <a:rPr lang="en-US" sz="2400" dirty="0">
                <a:solidFill>
                  <a:srgbClr val="000000"/>
                </a:solidFill>
                <a:latin typeface="Calibri" panose="020F0502020204030204" pitchFamily="34" charset="0"/>
                <a:ea typeface="Calibri (MS)"/>
                <a:cs typeface="Calibri (MS)"/>
                <a:sym typeface="Calibri (MS)"/>
              </a:rPr>
              <a:t>Current 911 response times for Toronto Police is 22 minutes</a:t>
            </a:r>
          </a:p>
          <a:p>
            <a:pPr marL="1036320" lvl="2" indent="-345440" algn="l">
              <a:lnSpc>
                <a:spcPts val="3359"/>
              </a:lnSpc>
              <a:buFont typeface="Arial"/>
              <a:buChar char="⚬"/>
            </a:pPr>
            <a:r>
              <a:rPr lang="en-US" sz="2400" dirty="0">
                <a:solidFill>
                  <a:srgbClr val="000000"/>
                </a:solidFill>
                <a:latin typeface="Calibri" panose="020F0502020204030204" pitchFamily="34" charset="0"/>
                <a:ea typeface="Calibri (MS)"/>
                <a:cs typeface="Calibri (MS)"/>
                <a:sym typeface="Calibri (MS)"/>
              </a:rPr>
              <a:t>Help Toronto Police prioritize resources</a:t>
            </a:r>
          </a:p>
          <a:p>
            <a:pPr marL="518160" lvl="1" indent="-259080" algn="l">
              <a:lnSpc>
                <a:spcPts val="3359"/>
              </a:lnSpc>
              <a:buFont typeface="Arial"/>
              <a:buChar char="•"/>
            </a:pPr>
            <a:r>
              <a:rPr lang="en-US" sz="2400" dirty="0">
                <a:solidFill>
                  <a:srgbClr val="000000"/>
                </a:solidFill>
                <a:latin typeface="Calibri" panose="020F0502020204030204" pitchFamily="34" charset="0"/>
                <a:ea typeface="Calibri (MS)"/>
                <a:cs typeface="Calibri (MS)"/>
                <a:sym typeface="Calibri (MS)"/>
              </a:rPr>
              <a:t>Complement </a:t>
            </a:r>
            <a:r>
              <a:rPr lang="en-US" sz="2400" b="1" dirty="0">
                <a:solidFill>
                  <a:srgbClr val="000000"/>
                </a:solidFill>
                <a:latin typeface="Calibri" panose="020F0502020204030204" pitchFamily="34" charset="0"/>
                <a:ea typeface="Calibri (MS) Bold"/>
                <a:cs typeface="Calibri (MS) Bold"/>
                <a:sym typeface="Calibri (MS) Bold"/>
              </a:rPr>
              <a:t>existing community engagement programs, </a:t>
            </a:r>
            <a:r>
              <a:rPr lang="en-US" sz="2400" dirty="0">
                <a:solidFill>
                  <a:srgbClr val="000000"/>
                </a:solidFill>
                <a:latin typeface="Calibri" panose="020F0502020204030204" pitchFamily="34" charset="0"/>
                <a:ea typeface="Calibri (MS)"/>
                <a:cs typeface="Calibri (MS)"/>
                <a:sym typeface="Calibri (MS)"/>
              </a:rPr>
              <a:t>such as Neighborhood Community Officer program, to resolve localized issues, bridging the gap where immediate human support may not be possible</a:t>
            </a:r>
          </a:p>
          <a:p>
            <a:pPr marL="1036320" lvl="2" indent="-345440" algn="l">
              <a:lnSpc>
                <a:spcPts val="3359"/>
              </a:lnSpc>
              <a:buFont typeface="Arial"/>
              <a:buChar char="⚬"/>
            </a:pPr>
            <a:r>
              <a:rPr lang="en-US" sz="2400" dirty="0">
                <a:solidFill>
                  <a:srgbClr val="000000"/>
                </a:solidFill>
                <a:latin typeface="Calibri" panose="020F0502020204030204" pitchFamily="34" charset="0"/>
                <a:ea typeface="Calibri (MS)"/>
                <a:cs typeface="Calibri (MS)"/>
                <a:sym typeface="Calibri (MS)"/>
              </a:rPr>
              <a:t>Also supports </a:t>
            </a:r>
            <a:r>
              <a:rPr lang="en-US" sz="2400" dirty="0" err="1">
                <a:solidFill>
                  <a:srgbClr val="000000"/>
                </a:solidFill>
                <a:latin typeface="Calibri" panose="020F0502020204030204" pitchFamily="34" charset="0"/>
                <a:ea typeface="Calibri (MS)"/>
                <a:cs typeface="Calibri (MS)"/>
                <a:sym typeface="Calibri (MS)"/>
              </a:rPr>
              <a:t>SafeTO</a:t>
            </a:r>
            <a:r>
              <a:rPr lang="en-US" sz="2400" dirty="0">
                <a:solidFill>
                  <a:srgbClr val="000000"/>
                </a:solidFill>
                <a:latin typeface="Calibri" panose="020F0502020204030204" pitchFamily="34" charset="0"/>
                <a:ea typeface="Calibri (MS)"/>
                <a:cs typeface="Calibri (MS)"/>
                <a:sym typeface="Calibri (MS)"/>
              </a:rPr>
              <a:t> community program, and other goals of Toronto Police to engage with the community and collaboratively work to address public safety</a:t>
            </a:r>
          </a:p>
          <a:p>
            <a:pPr algn="l">
              <a:lnSpc>
                <a:spcPts val="3359"/>
              </a:lnSpc>
            </a:pPr>
            <a:endParaRPr lang="en-US" sz="2400" dirty="0">
              <a:solidFill>
                <a:srgbClr val="000000"/>
              </a:solidFill>
              <a:latin typeface="Calibri" panose="020F0502020204030204" pitchFamily="34" charset="0"/>
              <a:ea typeface="Calibri (MS)"/>
              <a:cs typeface="Calibri (MS)"/>
              <a:sym typeface="Calibri (MS)"/>
            </a:endParaRPr>
          </a:p>
        </p:txBody>
      </p:sp>
      <p:sp>
        <p:nvSpPr>
          <p:cNvPr id="4" name="TextBox 4"/>
          <p:cNvSpPr txBox="1"/>
          <p:nvPr/>
        </p:nvSpPr>
        <p:spPr>
          <a:xfrm>
            <a:off x="1028700" y="8874760"/>
            <a:ext cx="13101638" cy="678776"/>
          </a:xfrm>
          <a:prstGeom prst="rect">
            <a:avLst/>
          </a:prstGeom>
        </p:spPr>
        <p:txBody>
          <a:bodyPr lIns="0" tIns="0" rIns="0" bIns="0" rtlCol="0" anchor="t">
            <a:spAutoFit/>
          </a:bodyPr>
          <a:lstStyle/>
          <a:p>
            <a:pPr algn="l">
              <a:lnSpc>
                <a:spcPts val="1819"/>
              </a:lnSpc>
              <a:spcBef>
                <a:spcPct val="0"/>
              </a:spcBef>
            </a:pPr>
            <a:r>
              <a:rPr lang="en-US" sz="1299" spc="204" dirty="0">
                <a:solidFill>
                  <a:srgbClr val="000000"/>
                </a:solidFill>
                <a:latin typeface="Calibri" panose="020F0502020204030204" pitchFamily="34" charset="0"/>
                <a:ea typeface="Calibri (MS)"/>
                <a:cs typeface="Calibri (MS)"/>
                <a:sym typeface="Calibri (MS)"/>
              </a:rPr>
              <a:t>2023 Program Summary Toronto Police Service. Toronto Police Services.</a:t>
            </a:r>
          </a:p>
          <a:p>
            <a:pPr algn="l">
              <a:lnSpc>
                <a:spcPts val="1819"/>
              </a:lnSpc>
              <a:spcBef>
                <a:spcPct val="0"/>
              </a:spcBef>
            </a:pPr>
            <a:r>
              <a:rPr lang="en-US" sz="1299" spc="204" dirty="0">
                <a:solidFill>
                  <a:srgbClr val="000000"/>
                </a:solidFill>
                <a:latin typeface="Calibri" panose="020F0502020204030204" pitchFamily="34" charset="0"/>
                <a:ea typeface="Calibri (MS)"/>
                <a:cs typeface="Calibri (MS)"/>
                <a:sym typeface="Calibri (MS)"/>
              </a:rPr>
              <a:t>2024 Budget Notes Toronto Police Services Board. Toronto Police Services Board, Sept. 2023.</a:t>
            </a:r>
          </a:p>
          <a:p>
            <a:pPr algn="l">
              <a:lnSpc>
                <a:spcPts val="1819"/>
              </a:lnSpc>
              <a:spcBef>
                <a:spcPct val="0"/>
              </a:spcBef>
            </a:pPr>
            <a:r>
              <a:rPr lang="en-US" sz="1299" spc="204" dirty="0">
                <a:solidFill>
                  <a:srgbClr val="000000"/>
                </a:solidFill>
                <a:latin typeface="Calibri" panose="020F0502020204030204" pitchFamily="34" charset="0"/>
                <a:ea typeface="Calibri (MS)"/>
                <a:cs typeface="Calibri (MS)"/>
                <a:sym typeface="Calibri (MS)"/>
              </a:rPr>
              <a:t>“2024 Budget- Toronto Police Service.” Www.tps.ca, Toronto Police Services, 2024, www.tps.ca/budget/2024-budget/. Accessed 22 Nov. 2024.</a:t>
            </a:r>
          </a:p>
        </p:txBody>
      </p:sp>
      <p:sp>
        <p:nvSpPr>
          <p:cNvPr id="5" name="Freeform 5">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80691" y="1957831"/>
          <a:ext cx="16926619" cy="6925023"/>
        </p:xfrm>
        <a:graphic>
          <a:graphicData uri="http://schemas.openxmlformats.org/drawingml/2006/table">
            <a:tbl>
              <a:tblPr/>
              <a:tblGrid>
                <a:gridCol w="2346083">
                  <a:extLst>
                    <a:ext uri="{9D8B030D-6E8A-4147-A177-3AD203B41FA5}">
                      <a16:colId xmlns:a16="http://schemas.microsoft.com/office/drawing/2014/main" val="20000"/>
                    </a:ext>
                  </a:extLst>
                </a:gridCol>
                <a:gridCol w="14580536">
                  <a:extLst>
                    <a:ext uri="{9D8B030D-6E8A-4147-A177-3AD203B41FA5}">
                      <a16:colId xmlns:a16="http://schemas.microsoft.com/office/drawing/2014/main" val="20001"/>
                    </a:ext>
                  </a:extLst>
                </a:gridCol>
              </a:tblGrid>
              <a:tr h="1417499">
                <a:tc>
                  <a:txBody>
                    <a:bodyPr/>
                    <a:lstStyle/>
                    <a:p>
                      <a:pPr algn="l">
                        <a:lnSpc>
                          <a:spcPts val="2520"/>
                        </a:lnSpc>
                        <a:defRPr/>
                      </a:pPr>
                      <a:endParaRPr lang="en-US" sz="1100" dirty="0">
                        <a:latin typeface="Calibri" panose="020F0502020204030204" pitchFamily="34" charset="0"/>
                      </a:endParaRPr>
                    </a:p>
                    <a:p>
                      <a:pPr algn="l">
                        <a:lnSpc>
                          <a:spcPts val="2520"/>
                        </a:lnSpc>
                      </a:pPr>
                      <a:r>
                        <a:rPr lang="en-US" sz="1800" b="1" dirty="0">
                          <a:solidFill>
                            <a:srgbClr val="000000"/>
                          </a:solidFill>
                          <a:latin typeface="Calibri" panose="020F0502020204030204" pitchFamily="34" charset="0"/>
                          <a:ea typeface="Calibri (MS) Bold"/>
                          <a:cs typeface="Calibri (MS) Bold"/>
                          <a:sym typeface="Calibri (MS) Bold"/>
                        </a:rPr>
                        <a:t>  Risk:</a:t>
                      </a:r>
                    </a:p>
                    <a:p>
                      <a:pPr algn="l">
                        <a:lnSpc>
                          <a:spcPts val="2520"/>
                        </a:lnSpc>
                      </a:pPr>
                      <a:r>
                        <a:rPr lang="en-US" sz="1800" b="1" dirty="0">
                          <a:solidFill>
                            <a:srgbClr val="000000"/>
                          </a:solidFill>
                          <a:latin typeface="Calibri" panose="020F0502020204030204" pitchFamily="34" charset="0"/>
                          <a:ea typeface="Calibri (MS) Bold"/>
                          <a:cs typeface="Calibri (MS) Bold"/>
                          <a:sym typeface="Calibri (MS)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dirty="0">
                        <a:latin typeface="Calibri" panose="020F0502020204030204" pitchFamily="34" charset="0"/>
                      </a:endParaRPr>
                    </a:p>
                    <a:p>
                      <a:pPr algn="l">
                        <a:lnSpc>
                          <a:spcPts val="2520"/>
                        </a:lnSpc>
                      </a:pPr>
                      <a:r>
                        <a:rPr lang="en-US" sz="1800" b="1" dirty="0">
                          <a:solidFill>
                            <a:srgbClr val="000000"/>
                          </a:solidFill>
                          <a:latin typeface="Calibri" panose="020F0502020204030204" pitchFamily="34" charset="0"/>
                          <a:ea typeface="Calibri (MS) Bold"/>
                          <a:cs typeface="Calibri (MS) Bold"/>
                          <a:sym typeface="Calibri (MS) Bold"/>
                        </a:rPr>
                        <a:t>  Mitigation Strategy</a:t>
                      </a:r>
                    </a:p>
                    <a:p>
                      <a:pPr algn="l">
                        <a:lnSpc>
                          <a:spcPts val="2520"/>
                        </a:lnSpc>
                      </a:pPr>
                      <a:r>
                        <a:rPr lang="en-US" sz="1800" b="1" dirty="0">
                          <a:solidFill>
                            <a:srgbClr val="000000"/>
                          </a:solidFill>
                          <a:latin typeface="Calibri" panose="020F0502020204030204" pitchFamily="34" charset="0"/>
                          <a:ea typeface="Calibri (MS) Bold"/>
                          <a:cs typeface="Calibri (MS) Bold"/>
                          <a:sym typeface="Calibri (MS) Bold"/>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32606">
                <a:tc>
                  <a:txBody>
                    <a:bodyPr/>
                    <a:lstStyle/>
                    <a:p>
                      <a:pPr algn="l">
                        <a:lnSpc>
                          <a:spcPts val="2520"/>
                        </a:lnSpc>
                        <a:defRPr/>
                      </a:pPr>
                      <a:r>
                        <a:rPr lang="en-US" sz="1800" dirty="0">
                          <a:solidFill>
                            <a:srgbClr val="000000"/>
                          </a:solidFill>
                          <a:latin typeface="Calibri" panose="020F0502020204030204" pitchFamily="34" charset="0"/>
                          <a:ea typeface="Calibri (MS)"/>
                          <a:cs typeface="Calibri (MS)"/>
                          <a:sym typeface="Calibri (MS)"/>
                        </a:rPr>
                        <a:t>Data Privacy and Security Breaches</a:t>
                      </a:r>
                      <a:endParaRPr lang="en-US" sz="1100" dirty="0">
                        <a:latin typeface="Calibri" panose="020F0502020204030204" pitchFamily="34" charset="0"/>
                      </a:endParaRPr>
                    </a:p>
                    <a:p>
                      <a:pPr algn="l">
                        <a:lnSpc>
                          <a:spcPts val="2520"/>
                        </a:lnSpc>
                      </a:pPr>
                      <a:r>
                        <a:rPr lang="en-US" sz="1800" dirty="0">
                          <a:solidFill>
                            <a:srgbClr val="000000"/>
                          </a:solidFill>
                          <a:latin typeface="Calibri" panose="020F0502020204030204" pitchFamily="34" charset="0"/>
                          <a:ea typeface="Calibri (MS)"/>
                          <a:cs typeface="Calibri (MS)"/>
                          <a:sym typeface="Calibri (M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dirty="0">
                          <a:solidFill>
                            <a:srgbClr val="000000"/>
                          </a:solidFill>
                          <a:latin typeface="Calibri" panose="020F0502020204030204" pitchFamily="34" charset="0"/>
                          <a:ea typeface="Calibri (MS)"/>
                          <a:cs typeface="Calibri (MS)"/>
                          <a:sym typeface="Calibri (MS)"/>
                        </a:rPr>
                        <a:t>Data Minimization: Continue current approach, where only demographics data collected is about the neighborhood</a:t>
                      </a:r>
                      <a:endParaRPr lang="en-US" sz="1100" dirty="0">
                        <a:latin typeface="Calibri" panose="020F0502020204030204" pitchFamily="34" charset="0"/>
                      </a:endParaRPr>
                    </a:p>
                    <a:p>
                      <a:pPr algn="l">
                        <a:lnSpc>
                          <a:spcPts val="2520"/>
                        </a:lnSpc>
                      </a:pPr>
                      <a:r>
                        <a:rPr lang="en-US" sz="1800" dirty="0">
                          <a:solidFill>
                            <a:srgbClr val="000000"/>
                          </a:solidFill>
                          <a:latin typeface="Calibri" panose="020F0502020204030204" pitchFamily="34" charset="0"/>
                          <a:ea typeface="Calibri (MS)"/>
                          <a:cs typeface="Calibri (MS)"/>
                          <a:sym typeface="Calibri (MS)"/>
                        </a:rPr>
                        <a:t>Secure</a:t>
                      </a:r>
                    </a:p>
                    <a:p>
                      <a:pPr algn="l">
                        <a:lnSpc>
                          <a:spcPts val="2520"/>
                        </a:lnSpc>
                      </a:pPr>
                      <a:r>
                        <a:rPr lang="en-US" sz="1800" dirty="0">
                          <a:solidFill>
                            <a:srgbClr val="000000"/>
                          </a:solidFill>
                          <a:latin typeface="Calibri" panose="020F0502020204030204" pitchFamily="34" charset="0"/>
                          <a:ea typeface="Calibri (MS)"/>
                          <a:cs typeface="Calibri (MS)"/>
                          <a:sym typeface="Calibri (MS)"/>
                        </a:rPr>
                        <a:t>Data Storage: Utilize encrypted databases and strict access controls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41355">
                <a:tc>
                  <a:txBody>
                    <a:bodyPr/>
                    <a:lstStyle/>
                    <a:p>
                      <a:pPr algn="l">
                        <a:lnSpc>
                          <a:spcPts val="2520"/>
                        </a:lnSpc>
                        <a:defRPr/>
                      </a:pPr>
                      <a:r>
                        <a:rPr lang="en-US" sz="1800" dirty="0">
                          <a:solidFill>
                            <a:srgbClr val="000000"/>
                          </a:solidFill>
                          <a:latin typeface="Calibri" panose="020F0502020204030204" pitchFamily="34" charset="0"/>
                          <a:ea typeface="Calibri (MS)"/>
                          <a:cs typeface="Calibri (MS)"/>
                          <a:sym typeface="Calibri (MS)"/>
                        </a:rPr>
                        <a:t>Hallucination from LLM responses</a:t>
                      </a:r>
                      <a:endParaRPr lang="en-US" sz="1100" dirty="0">
                        <a:latin typeface="Calibri" panose="020F0502020204030204" pitchFamily="34" charset="0"/>
                      </a:endParaRPr>
                    </a:p>
                    <a:p>
                      <a:pPr algn="l">
                        <a:lnSpc>
                          <a:spcPts val="2520"/>
                        </a:lnSpc>
                      </a:pPr>
                      <a:r>
                        <a:rPr lang="en-US" sz="1800" dirty="0">
                          <a:solidFill>
                            <a:srgbClr val="000000"/>
                          </a:solidFill>
                          <a:latin typeface="Calibri" panose="020F0502020204030204" pitchFamily="34" charset="0"/>
                          <a:ea typeface="Calibri (MS)"/>
                          <a:cs typeface="Calibri (MS)"/>
                          <a:sym typeface="Calibri (M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dirty="0">
                          <a:solidFill>
                            <a:srgbClr val="000000"/>
                          </a:solidFill>
                          <a:latin typeface="Calibri" panose="020F0502020204030204" pitchFamily="34" charset="0"/>
                          <a:ea typeface="Calibri (MS)"/>
                          <a:cs typeface="Calibri (MS)"/>
                          <a:sym typeface="Calibri (MS)"/>
                        </a:rPr>
                        <a:t>Human oversight (i.e. human in the loop) to regularly review the outputs and data used for the safety plan generation, and the survey input questions</a:t>
                      </a:r>
                      <a:endParaRPr lang="en-US" sz="1100" dirty="0">
                        <a:latin typeface="Calibri" panose="020F0502020204030204" pitchFamily="34" charset="0"/>
                      </a:endParaRPr>
                    </a:p>
                    <a:p>
                      <a:pPr algn="l">
                        <a:lnSpc>
                          <a:spcPts val="2520"/>
                        </a:lnSpc>
                      </a:pPr>
                      <a:r>
                        <a:rPr lang="en-US" sz="1800" dirty="0">
                          <a:solidFill>
                            <a:srgbClr val="000000"/>
                          </a:solidFill>
                          <a:latin typeface="Calibri" panose="020F0502020204030204" pitchFamily="34" charset="0"/>
                          <a:ea typeface="Calibri (MS)"/>
                          <a:cs typeface="Calibri (MS)"/>
                          <a:sym typeface="Calibri (MS)"/>
                        </a:rPr>
                        <a:t>Careful prompt-engineering to restrict possible responses while balancing reliability and actionability of recommendations</a:t>
                      </a:r>
                    </a:p>
                    <a:p>
                      <a:pPr algn="l">
                        <a:lnSpc>
                          <a:spcPts val="2520"/>
                        </a:lnSpc>
                      </a:pPr>
                      <a:r>
                        <a:rPr lang="en-US" sz="1800" dirty="0">
                          <a:solidFill>
                            <a:srgbClr val="000000"/>
                          </a:solidFill>
                          <a:latin typeface="Calibri" panose="020F0502020204030204" pitchFamily="34" charset="0"/>
                          <a:ea typeface="Calibri (MS)"/>
                          <a:cs typeface="Calibri (MS)"/>
                          <a:sym typeface="Calibri (MS)"/>
                        </a:rPr>
                        <a:t>Feedback mechanisms in the future to report any inappropriate responses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33563">
                <a:tc>
                  <a:txBody>
                    <a:bodyPr/>
                    <a:lstStyle/>
                    <a:p>
                      <a:pPr algn="l">
                        <a:lnSpc>
                          <a:spcPts val="2520"/>
                        </a:lnSpc>
                        <a:defRPr/>
                      </a:pPr>
                      <a:endParaRPr lang="en-US" sz="1100" dirty="0">
                        <a:latin typeface="Calibri" panose="020F0502020204030204" pitchFamily="34" charset="0"/>
                      </a:endParaRPr>
                    </a:p>
                    <a:p>
                      <a:pPr algn="l">
                        <a:lnSpc>
                          <a:spcPts val="2520"/>
                        </a:lnSpc>
                      </a:pPr>
                      <a:r>
                        <a:rPr lang="en-US" sz="1800" dirty="0">
                          <a:solidFill>
                            <a:srgbClr val="000000"/>
                          </a:solidFill>
                          <a:latin typeface="Calibri" panose="020F0502020204030204" pitchFamily="34" charset="0"/>
                          <a:ea typeface="Calibri (MS)"/>
                          <a:cs typeface="Calibri (MS)"/>
                          <a:sym typeface="Calibri (MS)"/>
                        </a:rPr>
                        <a:t>  Bias in Safety Recommendations</a:t>
                      </a:r>
                    </a:p>
                    <a:p>
                      <a:pPr algn="l">
                        <a:lnSpc>
                          <a:spcPts val="2520"/>
                        </a:lnSpc>
                      </a:pPr>
                      <a:r>
                        <a:rPr lang="en-US" sz="1800" dirty="0">
                          <a:solidFill>
                            <a:srgbClr val="000000"/>
                          </a:solidFill>
                          <a:latin typeface="Calibri" panose="020F0502020204030204" pitchFamily="34" charset="0"/>
                          <a:ea typeface="Calibri (MS)"/>
                          <a:cs typeface="Calibri (MS)"/>
                          <a:sym typeface="Calibri (M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endParaRPr lang="en-US" sz="1100" dirty="0">
                        <a:latin typeface="Calibri" panose="020F0502020204030204" pitchFamily="34" charset="0"/>
                      </a:endParaRPr>
                    </a:p>
                    <a:p>
                      <a:pPr algn="l">
                        <a:lnSpc>
                          <a:spcPts val="2520"/>
                        </a:lnSpc>
                      </a:pPr>
                      <a:r>
                        <a:rPr lang="en-US" sz="1800" dirty="0">
                          <a:solidFill>
                            <a:srgbClr val="000000"/>
                          </a:solidFill>
                          <a:latin typeface="Calibri" panose="020F0502020204030204" pitchFamily="34" charset="0"/>
                          <a:ea typeface="Calibri (MS)"/>
                          <a:cs typeface="Calibri (MS)"/>
                          <a:sym typeface="Calibri (MS)"/>
                        </a:rPr>
                        <a:t>  Increase corpus by including documents with different perspectives, to reduce bias in safety recommendations, leveraging expertise of domain experts</a:t>
                      </a:r>
                    </a:p>
                    <a:p>
                      <a:pPr algn="l">
                        <a:lnSpc>
                          <a:spcPts val="2520"/>
                        </a:lnSpc>
                      </a:pPr>
                      <a:r>
                        <a:rPr lang="en-US" sz="1800" dirty="0">
                          <a:solidFill>
                            <a:srgbClr val="000000"/>
                          </a:solidFill>
                          <a:latin typeface="Calibri" panose="020F0502020204030204" pitchFamily="34" charset="0"/>
                          <a:ea typeface="Calibri (MS)"/>
                          <a:cs typeface="Calibri (MS)"/>
                          <a:sym typeface="Calibri (MS)"/>
                        </a:rPr>
                        <a:t>Leverage bias detection and assessment tools, such as IBM’s AI Fairness 360 package, to check equal outcomes in safety plan generation</a:t>
                      </a:r>
                    </a:p>
                    <a:p>
                      <a:pPr algn="l">
                        <a:lnSpc>
                          <a:spcPts val="2520"/>
                        </a:lnSpc>
                      </a:pPr>
                      <a:r>
                        <a:rPr lang="en-US" sz="1800" dirty="0">
                          <a:solidFill>
                            <a:srgbClr val="000000"/>
                          </a:solidFill>
                          <a:latin typeface="Calibri" panose="020F0502020204030204" pitchFamily="34" charset="0"/>
                          <a:ea typeface="Calibri (MS)"/>
                          <a:cs typeface="Calibri (MS)"/>
                          <a:sym typeface="Calibri (MS)"/>
                        </a:rPr>
                        <a: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H:</a:t>
            </a:r>
            <a:r>
              <a:rPr lang="en-US" sz="3503" spc="550" dirty="0">
                <a:solidFill>
                  <a:srgbClr val="00285C"/>
                </a:solidFill>
                <a:latin typeface="Calibri" panose="020F0502020204030204" pitchFamily="34" charset="0"/>
                <a:ea typeface="Calibri (MS)"/>
                <a:cs typeface="Calibri (MS)"/>
                <a:sym typeface="Calibri (MS)"/>
              </a:rPr>
              <a:t> Risk and Mitigation Strategy</a:t>
            </a:r>
          </a:p>
        </p:txBody>
      </p:sp>
      <p:sp>
        <p:nvSpPr>
          <p:cNvPr id="4" name="TextBox 4"/>
          <p:cNvSpPr txBox="1"/>
          <p:nvPr/>
        </p:nvSpPr>
        <p:spPr>
          <a:xfrm>
            <a:off x="680691" y="9115839"/>
            <a:ext cx="16578609" cy="858184"/>
          </a:xfrm>
          <a:prstGeom prst="rect">
            <a:avLst/>
          </a:prstGeom>
        </p:spPr>
        <p:txBody>
          <a:bodyPr lIns="0" tIns="0" rIns="0" bIns="0" rtlCol="0" anchor="t">
            <a:spAutoFit/>
          </a:bodyPr>
          <a:lstStyle/>
          <a:p>
            <a:pPr algn="l">
              <a:lnSpc>
                <a:spcPts val="1679"/>
              </a:lnSpc>
              <a:spcBef>
                <a:spcPct val="0"/>
              </a:spcBef>
            </a:pPr>
            <a:r>
              <a:rPr lang="en-US" sz="1200" spc="188" dirty="0">
                <a:solidFill>
                  <a:srgbClr val="00285C"/>
                </a:solidFill>
                <a:latin typeface="Calibri" panose="020F0502020204030204" pitchFamily="34" charset="0"/>
                <a:ea typeface="Calibri (MS)"/>
                <a:cs typeface="Calibri (MS)"/>
                <a:sym typeface="Calibri (MS)"/>
              </a:rPr>
              <a:t>Google. “Google Responsible AI Practices.” Google AI, 2024, </a:t>
            </a:r>
            <a:r>
              <a:rPr lang="en-US" sz="1200" spc="188" dirty="0" err="1">
                <a:solidFill>
                  <a:srgbClr val="00285C"/>
                </a:solidFill>
                <a:latin typeface="Calibri" panose="020F0502020204030204" pitchFamily="34" charset="0"/>
                <a:ea typeface="Calibri (MS)"/>
                <a:cs typeface="Calibri (MS)"/>
                <a:sym typeface="Calibri (MS)"/>
              </a:rPr>
              <a:t>ai.google</a:t>
            </a:r>
            <a:r>
              <a:rPr lang="en-US" sz="1200" spc="188" dirty="0">
                <a:solidFill>
                  <a:srgbClr val="00285C"/>
                </a:solidFill>
                <a:latin typeface="Calibri" panose="020F0502020204030204" pitchFamily="34" charset="0"/>
                <a:ea typeface="Calibri (MS)"/>
                <a:cs typeface="Calibri (MS)"/>
                <a:sym typeface="Calibri (MS)"/>
              </a:rPr>
              <a:t>/responsibility/responsible-ai-practices/.</a:t>
            </a:r>
          </a:p>
          <a:p>
            <a:pPr algn="l">
              <a:lnSpc>
                <a:spcPts val="1679"/>
              </a:lnSpc>
              <a:spcBef>
                <a:spcPct val="0"/>
              </a:spcBef>
            </a:pPr>
            <a:r>
              <a:rPr lang="en-US" sz="1200" spc="188" dirty="0">
                <a:solidFill>
                  <a:srgbClr val="00285C"/>
                </a:solidFill>
                <a:latin typeface="Calibri" panose="020F0502020204030204" pitchFamily="34" charset="0"/>
                <a:ea typeface="Calibri (MS)"/>
                <a:cs typeface="Calibri (MS)"/>
                <a:sym typeface="Calibri (MS)"/>
              </a:rPr>
              <a:t>Kosinski, Matthew, and Amber Forrest. “What Is a Prompt Injection Attack? | IBM.” Www.ibm.com, 11 Apr. 2024, www.ibm.com/topics/prompt-injection.</a:t>
            </a:r>
          </a:p>
          <a:p>
            <a:pPr algn="l">
              <a:lnSpc>
                <a:spcPts val="1679"/>
              </a:lnSpc>
              <a:spcBef>
                <a:spcPct val="0"/>
              </a:spcBef>
            </a:pPr>
            <a:r>
              <a:rPr lang="en-US" sz="1200" spc="188" dirty="0">
                <a:solidFill>
                  <a:srgbClr val="00285C"/>
                </a:solidFill>
                <a:latin typeface="Calibri" panose="020F0502020204030204" pitchFamily="34" charset="0"/>
                <a:ea typeface="Calibri (MS)"/>
                <a:cs typeface="Calibri (MS)"/>
                <a:sym typeface="Calibri (MS)"/>
              </a:rPr>
              <a:t>Team ThoughtSpot. “Security and Risk Mitigation in an LLM World.” ThoughtSpot, 24 June 2024, www.thoughtspot.com/data-trends/ai/security-risk-mitigation-llm?utm_source=chatgpt.com. Accessed 22 Nov. 2024.</a:t>
            </a:r>
          </a:p>
        </p:txBody>
      </p:sp>
      <p:sp>
        <p:nvSpPr>
          <p:cNvPr id="5" name="Freeform 5">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I:</a:t>
            </a:r>
            <a:r>
              <a:rPr lang="en-US" sz="3503" spc="550" dirty="0">
                <a:solidFill>
                  <a:srgbClr val="00285C"/>
                </a:solidFill>
                <a:latin typeface="Calibri" panose="020F0502020204030204" pitchFamily="34" charset="0"/>
                <a:ea typeface="Calibri (MS)"/>
                <a:cs typeface="Calibri (MS)"/>
                <a:sym typeface="Calibri (MS)"/>
              </a:rPr>
              <a:t> Sources in Document Corpus</a:t>
            </a:r>
          </a:p>
        </p:txBody>
      </p:sp>
      <p:sp>
        <p:nvSpPr>
          <p:cNvPr id="3" name="TextBox 3"/>
          <p:cNvSpPr txBox="1"/>
          <p:nvPr/>
        </p:nvSpPr>
        <p:spPr>
          <a:xfrm>
            <a:off x="754394" y="1787525"/>
            <a:ext cx="16769688" cy="7153818"/>
          </a:xfrm>
          <a:prstGeom prst="rect">
            <a:avLst/>
          </a:prstGeom>
        </p:spPr>
        <p:txBody>
          <a:bodyPr lIns="0" tIns="0" rIns="0" bIns="0" rtlCol="0" anchor="t">
            <a:spAutoFit/>
          </a:bodyPr>
          <a:lstStyle/>
          <a:p>
            <a:pPr algn="l">
              <a:lnSpc>
                <a:spcPts val="3499"/>
              </a:lnSpc>
            </a:pPr>
            <a:endParaRPr dirty="0">
              <a:latin typeface="Calibri" panose="020F0502020204030204" pitchFamily="34" charset="0"/>
            </a:endParaRPr>
          </a:p>
          <a:p>
            <a:pPr algn="l">
              <a:lnSpc>
                <a:spcPts val="3499"/>
              </a:lnSpc>
            </a:pPr>
            <a:r>
              <a:rPr lang="en-US" sz="2499" b="1" dirty="0">
                <a:solidFill>
                  <a:srgbClr val="000000"/>
                </a:solidFill>
                <a:latin typeface="Calibri" panose="020F0502020204030204" pitchFamily="34" charset="0"/>
                <a:ea typeface="Calibri (MS) Bold"/>
                <a:cs typeface="Calibri (MS) Bold"/>
                <a:sym typeface="Calibri (MS) Bold"/>
              </a:rPr>
              <a:t>The following resources were used to build the vector database (Pinecone) for information retrieval:</a:t>
            </a:r>
          </a:p>
          <a:p>
            <a:pPr marL="539749" lvl="1" indent="-269875"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City of Toronto website</a:t>
            </a:r>
          </a:p>
          <a:p>
            <a:pPr marL="539749" lvl="1" indent="-269875"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Toronto Police website</a:t>
            </a:r>
          </a:p>
          <a:p>
            <a:pPr marL="539749" lvl="1" indent="-269875"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Toronto Transit Commission (TTC)</a:t>
            </a:r>
          </a:p>
          <a:p>
            <a:pPr marL="539749" lvl="1" indent="-269875"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Retail Council of Canada</a:t>
            </a:r>
          </a:p>
          <a:p>
            <a:pPr marL="539749" lvl="1" indent="-269875"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Government of Canada – Public Safety</a:t>
            </a:r>
          </a:p>
          <a:p>
            <a:pPr algn="l">
              <a:lnSpc>
                <a:spcPts val="3499"/>
              </a:lnSpc>
            </a:pPr>
            <a:endParaRPr lang="en-US" sz="2499" dirty="0">
              <a:solidFill>
                <a:srgbClr val="000000"/>
              </a:solidFill>
              <a:latin typeface="Calibri" panose="020F0502020204030204" pitchFamily="34" charset="0"/>
              <a:ea typeface="Calibri (MS)"/>
              <a:cs typeface="Calibri (MS)"/>
              <a:sym typeface="Calibri (MS)"/>
            </a:endParaRPr>
          </a:p>
          <a:p>
            <a:pPr marL="539749" lvl="1" indent="-269875" algn="l">
              <a:lnSpc>
                <a:spcPts val="3499"/>
              </a:lnSpc>
              <a:buFont typeface="Arial"/>
              <a:buChar char="•"/>
            </a:pPr>
            <a:r>
              <a:rPr lang="en-US" sz="2499" b="1" i="1" dirty="0">
                <a:solidFill>
                  <a:srgbClr val="000000"/>
                </a:solidFill>
                <a:latin typeface="Calibri" panose="020F0502020204030204" pitchFamily="34" charset="0"/>
                <a:ea typeface="Calibri (MS) Bold Italics"/>
                <a:cs typeface="Calibri (MS) Bold Italics"/>
                <a:sym typeface="Calibri (MS) Bold Italics"/>
              </a:rPr>
              <a:t>As a proof of concept, </a:t>
            </a:r>
            <a:r>
              <a:rPr lang="en-US" sz="2499" dirty="0">
                <a:solidFill>
                  <a:srgbClr val="000000"/>
                </a:solidFill>
                <a:latin typeface="Calibri" panose="020F0502020204030204" pitchFamily="34" charset="0"/>
                <a:ea typeface="Calibri (MS)"/>
                <a:cs typeface="Calibri (MS)"/>
                <a:sym typeface="Calibri (MS)"/>
              </a:rPr>
              <a:t>we leveraged scraping/crawling tools such as </a:t>
            </a:r>
            <a:r>
              <a:rPr lang="en-US" sz="2499" dirty="0" err="1">
                <a:solidFill>
                  <a:srgbClr val="000000"/>
                </a:solidFill>
                <a:latin typeface="Calibri" panose="020F0502020204030204" pitchFamily="34" charset="0"/>
                <a:ea typeface="Calibri (MS)"/>
                <a:cs typeface="Calibri (MS)"/>
                <a:sym typeface="Calibri (MS)"/>
              </a:rPr>
              <a:t>FireCrawl</a:t>
            </a:r>
            <a:r>
              <a:rPr lang="en-US" sz="2499" dirty="0">
                <a:solidFill>
                  <a:srgbClr val="000000"/>
                </a:solidFill>
                <a:latin typeface="Calibri" panose="020F0502020204030204" pitchFamily="34" charset="0"/>
                <a:ea typeface="Calibri (MS)"/>
                <a:cs typeface="Calibri (MS)"/>
                <a:sym typeface="Calibri (MS)"/>
              </a:rPr>
              <a:t> in Python, several webpages were extracted, and the information was loaded in the Vector Database.</a:t>
            </a:r>
          </a:p>
          <a:p>
            <a:pPr marL="539749" lvl="1" indent="-269875"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In future implementations, we will leverage domain experts to include more relevant documents and aligning with Term of Use for the content on websites for full permission to utilize their content.</a:t>
            </a:r>
          </a:p>
          <a:p>
            <a:pPr marL="539749" lvl="1" indent="-269875"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Currently, only Toronto Police and Government of Canada have open licenses for non-commercial usage.</a:t>
            </a:r>
          </a:p>
          <a:p>
            <a:pPr marL="539749" lvl="1" indent="-269875"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You can view the full spreadsheet of resources used here:</a:t>
            </a:r>
          </a:p>
          <a:p>
            <a:pPr marL="539749" lvl="1" indent="-269875" algn="l">
              <a:lnSpc>
                <a:spcPts val="3499"/>
              </a:lnSpc>
              <a:buFont typeface="Arial"/>
              <a:buChar char="•"/>
            </a:pPr>
            <a:r>
              <a:rPr lang="en-US" sz="2499" u="sng" dirty="0">
                <a:solidFill>
                  <a:srgbClr val="000000"/>
                </a:solidFill>
                <a:latin typeface="Calibri" panose="020F0502020204030204" pitchFamily="34" charset="0"/>
                <a:ea typeface="Calibri (MS)"/>
                <a:cs typeface="Calibri (MS)"/>
                <a:sym typeface="Calibri (MS)"/>
                <a:hlinkClick r:id="rId2" tooltip="https://docs.google.com/spreadsheets/d/1PEVuqlUrvVoJJUflYGq4gN6itj9WZzGB-UHYnsIusng/edit?usp=sharing"/>
              </a:rPr>
              <a:t>https://docs.google.com/spreadsheets/d/1PEVuqlUrvVoJJUflYGq4gN6itj9WZzGB-UHYnsIusng/edit?usp=sharing</a:t>
            </a:r>
            <a:r>
              <a:rPr lang="en-US" sz="2499" dirty="0">
                <a:solidFill>
                  <a:srgbClr val="000000"/>
                </a:solidFill>
                <a:latin typeface="Calibri" panose="020F0502020204030204" pitchFamily="34" charset="0"/>
                <a:ea typeface="Calibri (MS)"/>
                <a:cs typeface="Calibri (MS)"/>
                <a:sym typeface="Calibri (MS)"/>
              </a:rPr>
              <a:t> </a:t>
            </a:r>
          </a:p>
          <a:p>
            <a:pPr algn="l">
              <a:lnSpc>
                <a:spcPts val="3499"/>
              </a:lnSpc>
            </a:pPr>
            <a:endParaRPr lang="en-US" sz="2499" dirty="0">
              <a:solidFill>
                <a:srgbClr val="000000"/>
              </a:solidFill>
              <a:latin typeface="Calibri" panose="020F0502020204030204" pitchFamily="34" charset="0"/>
              <a:ea typeface="Calibri (MS)"/>
              <a:cs typeface="Calibri (MS)"/>
              <a:sym typeface="Calibri (MS)"/>
            </a:endParaRPr>
          </a:p>
        </p:txBody>
      </p:sp>
      <p:sp>
        <p:nvSpPr>
          <p:cNvPr id="4" name="TextBox 4"/>
          <p:cNvSpPr txBox="1"/>
          <p:nvPr/>
        </p:nvSpPr>
        <p:spPr>
          <a:xfrm>
            <a:off x="9139238" y="4735559"/>
            <a:ext cx="9525" cy="532197"/>
          </a:xfrm>
          <a:prstGeom prst="rect">
            <a:avLst/>
          </a:prstGeom>
        </p:spPr>
        <p:txBody>
          <a:bodyPr lIns="0" tIns="0" rIns="0" bIns="0" rtlCol="0" anchor="t">
            <a:spAutoFit/>
          </a:bodyPr>
          <a:lstStyle/>
          <a:p>
            <a:pPr algn="ctr">
              <a:lnSpc>
                <a:spcPts val="4905"/>
              </a:lnSpc>
              <a:spcBef>
                <a:spcPct val="0"/>
              </a:spcBef>
            </a:pPr>
            <a:endParaRPr dirty="0">
              <a:latin typeface="Calibri" panose="020F0502020204030204" pitchFamily="34" charset="0"/>
            </a:endParaRPr>
          </a:p>
        </p:txBody>
      </p:sp>
      <p:sp>
        <p:nvSpPr>
          <p:cNvPr id="5" name="Freeform 5">
            <a:hlinkClick r:id="rId3"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4"/>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J: </a:t>
            </a:r>
            <a:r>
              <a:rPr lang="en-US" sz="3503" spc="550" dirty="0">
                <a:solidFill>
                  <a:srgbClr val="00285C"/>
                </a:solidFill>
                <a:latin typeface="Calibri" panose="020F0502020204030204" pitchFamily="34" charset="0"/>
                <a:ea typeface="Calibri (MS)"/>
                <a:cs typeface="Calibri (MS)"/>
                <a:sym typeface="Calibri (MS)"/>
              </a:rPr>
              <a:t>(Part 1) </a:t>
            </a:r>
            <a:r>
              <a:rPr lang="en-US" sz="3503" spc="550" dirty="0" err="1">
                <a:solidFill>
                  <a:srgbClr val="00285C"/>
                </a:solidFill>
                <a:latin typeface="Calibri" panose="020F0502020204030204" pitchFamily="34" charset="0"/>
                <a:ea typeface="Calibri (MS)"/>
                <a:cs typeface="Calibri (MS)"/>
                <a:sym typeface="Calibri (MS)"/>
              </a:rPr>
              <a:t>SixSafety</a:t>
            </a:r>
            <a:r>
              <a:rPr lang="en-US" sz="3503" spc="550" dirty="0">
                <a:solidFill>
                  <a:srgbClr val="00285C"/>
                </a:solidFill>
                <a:latin typeface="Calibri" panose="020F0502020204030204" pitchFamily="34" charset="0"/>
                <a:ea typeface="Calibri (MS)"/>
                <a:cs typeface="Calibri (MS)"/>
                <a:sym typeface="Calibri (MS)"/>
              </a:rPr>
              <a:t> Survey Explanation</a:t>
            </a:r>
          </a:p>
        </p:txBody>
      </p:sp>
      <p:sp>
        <p:nvSpPr>
          <p:cNvPr id="3" name="TextBox 3"/>
          <p:cNvSpPr txBox="1"/>
          <p:nvPr/>
        </p:nvSpPr>
        <p:spPr>
          <a:xfrm>
            <a:off x="759156" y="2182812"/>
            <a:ext cx="16769688" cy="6693948"/>
          </a:xfrm>
          <a:prstGeom prst="rect">
            <a:avLst/>
          </a:prstGeom>
        </p:spPr>
        <p:txBody>
          <a:bodyPr lIns="0" tIns="0" rIns="0" bIns="0" rtlCol="0" anchor="t">
            <a:spAutoFit/>
          </a:bodyPr>
          <a:lstStyle/>
          <a:p>
            <a:pPr marL="539749" lvl="1" indent="-269875" algn="l">
              <a:lnSpc>
                <a:spcPts val="3499"/>
              </a:lnSpc>
              <a:buFont typeface="Arial"/>
              <a:buChar char="•"/>
            </a:pPr>
            <a:r>
              <a:rPr lang="en-US" sz="2499" b="1" dirty="0">
                <a:solidFill>
                  <a:srgbClr val="000000"/>
                </a:solidFill>
                <a:latin typeface="Calibri" panose="020F0502020204030204" pitchFamily="34" charset="0"/>
                <a:ea typeface="Calibri (MS) Bold"/>
                <a:cs typeface="Calibri (MS) Bold"/>
                <a:sym typeface="Calibri (MS) Bold"/>
              </a:rPr>
              <a:t>Technology Aspects: </a:t>
            </a:r>
            <a:r>
              <a:rPr lang="en-US" sz="2499" dirty="0">
                <a:solidFill>
                  <a:srgbClr val="000000"/>
                </a:solidFill>
                <a:latin typeface="Calibri" panose="020F0502020204030204" pitchFamily="34" charset="0"/>
                <a:ea typeface="Calibri (MS)"/>
                <a:cs typeface="Calibri (MS)"/>
                <a:sym typeface="Calibri (MS)"/>
              </a:rPr>
              <a:t>Python, </a:t>
            </a:r>
            <a:r>
              <a:rPr lang="en-US" sz="2499" dirty="0" err="1">
                <a:solidFill>
                  <a:srgbClr val="000000"/>
                </a:solidFill>
                <a:latin typeface="Calibri" panose="020F0502020204030204" pitchFamily="34" charset="0"/>
                <a:ea typeface="Calibri (MS)"/>
                <a:cs typeface="Calibri (MS)"/>
                <a:sym typeface="Calibri (MS)"/>
              </a:rPr>
              <a:t>Streamlit</a:t>
            </a:r>
            <a:r>
              <a:rPr lang="en-US" sz="2499" dirty="0">
                <a:solidFill>
                  <a:srgbClr val="000000"/>
                </a:solidFill>
                <a:latin typeface="Calibri" panose="020F0502020204030204" pitchFamily="34" charset="0"/>
                <a:ea typeface="Calibri (MS)"/>
                <a:cs typeface="Calibri (MS)"/>
                <a:sym typeface="Calibri (MS)"/>
              </a:rPr>
              <a:t> library, </a:t>
            </a:r>
            <a:r>
              <a:rPr lang="en-US" sz="2499" dirty="0" err="1">
                <a:solidFill>
                  <a:srgbClr val="000000"/>
                </a:solidFill>
                <a:latin typeface="Calibri" panose="020F0502020204030204" pitchFamily="34" charset="0"/>
                <a:ea typeface="Calibri (MS)"/>
                <a:cs typeface="Calibri (MS)"/>
                <a:sym typeface="Calibri (MS)"/>
              </a:rPr>
              <a:t>LangChain</a:t>
            </a:r>
            <a:r>
              <a:rPr lang="en-US" sz="2499" dirty="0">
                <a:solidFill>
                  <a:srgbClr val="000000"/>
                </a:solidFill>
                <a:latin typeface="Calibri" panose="020F0502020204030204" pitchFamily="34" charset="0"/>
                <a:ea typeface="Calibri (MS)"/>
                <a:cs typeface="Calibri (MS)"/>
                <a:sym typeface="Calibri (MS)"/>
              </a:rPr>
              <a:t> library, </a:t>
            </a:r>
            <a:r>
              <a:rPr lang="en-US" sz="2499" dirty="0" err="1">
                <a:solidFill>
                  <a:srgbClr val="000000"/>
                </a:solidFill>
                <a:latin typeface="Calibri" panose="020F0502020204030204" pitchFamily="34" charset="0"/>
                <a:ea typeface="Calibri (MS)"/>
                <a:cs typeface="Calibri (MS)"/>
                <a:sym typeface="Calibri (MS)"/>
              </a:rPr>
              <a:t>LangSmith</a:t>
            </a:r>
            <a:r>
              <a:rPr lang="en-US" sz="2499" dirty="0">
                <a:solidFill>
                  <a:srgbClr val="000000"/>
                </a:solidFill>
                <a:latin typeface="Calibri" panose="020F0502020204030204" pitchFamily="34" charset="0"/>
                <a:ea typeface="Calibri (MS)"/>
                <a:cs typeface="Calibri (MS)"/>
                <a:sym typeface="Calibri (MS)"/>
              </a:rPr>
              <a:t>, OpenAI GPT-4</a:t>
            </a:r>
          </a:p>
          <a:p>
            <a:pPr marL="539749" lvl="1" indent="-269875"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The general public in City of Toronto will complete a survey asking for 4 aspects of information: (1) Neighborhood, (2) 1 Focus area for crime type (that the user is concerned about), and (3) Answering no more than 3 questions.</a:t>
            </a:r>
          </a:p>
          <a:p>
            <a:pPr marL="539749" lvl="1" indent="-269875"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This leverages an </a:t>
            </a:r>
            <a:r>
              <a:rPr lang="en-US" sz="2499" b="1" dirty="0">
                <a:solidFill>
                  <a:srgbClr val="000000"/>
                </a:solidFill>
                <a:latin typeface="Calibri" panose="020F0502020204030204" pitchFamily="34" charset="0"/>
                <a:ea typeface="Calibri (MS) Bold"/>
                <a:cs typeface="Calibri (MS) Bold"/>
                <a:sym typeface="Calibri (MS) Bold"/>
              </a:rPr>
              <a:t>LLM Agentic Framework, </a:t>
            </a:r>
            <a:r>
              <a:rPr lang="en-US" sz="2499" dirty="0">
                <a:solidFill>
                  <a:srgbClr val="000000"/>
                </a:solidFill>
                <a:latin typeface="Calibri" panose="020F0502020204030204" pitchFamily="34" charset="0"/>
                <a:ea typeface="Calibri (MS)"/>
                <a:cs typeface="Calibri (MS)"/>
                <a:sym typeface="Calibri (MS)"/>
              </a:rPr>
              <a:t>where more than two different large language models make decisions about how to proceed with the conversation.</a:t>
            </a:r>
          </a:p>
          <a:p>
            <a:pPr marL="1079499" lvl="2" indent="-359833"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Agent 1 – Generates GUI, and also questions to retrieve more information</a:t>
            </a:r>
          </a:p>
          <a:p>
            <a:pPr marL="1079499" lvl="2" indent="-359833"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Agent 2 – Uses this information to think, reason, and communicates with user</a:t>
            </a:r>
          </a:p>
          <a:p>
            <a:pPr marL="539749" lvl="1" indent="-269875"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This is also an example of </a:t>
            </a:r>
            <a:r>
              <a:rPr lang="en-US" sz="2499" b="1" dirty="0">
                <a:solidFill>
                  <a:srgbClr val="000000"/>
                </a:solidFill>
                <a:latin typeface="Calibri" panose="020F0502020204030204" pitchFamily="34" charset="0"/>
                <a:ea typeface="Calibri (MS) Bold"/>
                <a:cs typeface="Calibri (MS) Bold"/>
                <a:sym typeface="Calibri (MS) Bold"/>
              </a:rPr>
              <a:t>disambiguation, </a:t>
            </a:r>
            <a:r>
              <a:rPr lang="en-US" sz="2499" dirty="0">
                <a:solidFill>
                  <a:srgbClr val="000000"/>
                </a:solidFill>
                <a:latin typeface="Calibri" panose="020F0502020204030204" pitchFamily="34" charset="0"/>
                <a:ea typeface="Calibri (MS)"/>
                <a:cs typeface="Calibri (MS)"/>
                <a:sym typeface="Calibri (MS)"/>
              </a:rPr>
              <a:t>where any uncertainty with user input is resolved. </a:t>
            </a:r>
          </a:p>
          <a:p>
            <a:pPr marL="1079499" lvl="2" indent="-359833"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 For example, if user indicated “Robbery” as a crime type focus, the Agent #1 will brainstorm questions to ask to get more clarification.</a:t>
            </a:r>
          </a:p>
          <a:p>
            <a:pPr marL="539749" lvl="1" indent="-269875" algn="l">
              <a:lnSpc>
                <a:spcPts val="3499"/>
              </a:lnSpc>
              <a:buFont typeface="Arial"/>
              <a:buChar char="•"/>
            </a:pPr>
            <a:r>
              <a:rPr lang="en-US" sz="2499" b="1" dirty="0">
                <a:solidFill>
                  <a:srgbClr val="000000"/>
                </a:solidFill>
                <a:latin typeface="Calibri" panose="020F0502020204030204" pitchFamily="34" charset="0"/>
                <a:ea typeface="Calibri (MS) Bold"/>
                <a:cs typeface="Calibri (MS) Bold"/>
                <a:sym typeface="Calibri (MS) Bold"/>
              </a:rPr>
              <a:t>LLM Guardrails in Prompt-Engineering: </a:t>
            </a:r>
          </a:p>
          <a:p>
            <a:pPr marL="1079499" lvl="2" indent="-359833"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Clearly defined roles and expectations, boundaries in what may be suggested (i.e. do not provide medical/legal advice). </a:t>
            </a:r>
          </a:p>
          <a:p>
            <a:pPr marL="1079499" lvl="2" indent="-359833"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Human evaluation was conducted to ensure Agent #1 and #2 do not provide any inappropriate comments</a:t>
            </a:r>
          </a:p>
          <a:p>
            <a:pPr marL="1079499" lvl="2" indent="-359833" algn="l">
              <a:lnSpc>
                <a:spcPts val="3499"/>
              </a:lnSpc>
              <a:buFont typeface="Arial"/>
              <a:buChar char="⚬"/>
            </a:pPr>
            <a:r>
              <a:rPr lang="en-US" sz="2499" dirty="0">
                <a:solidFill>
                  <a:srgbClr val="000000"/>
                </a:solidFill>
                <a:latin typeface="Calibri" panose="020F0502020204030204" pitchFamily="34" charset="0"/>
                <a:ea typeface="Calibri (MS)"/>
                <a:cs typeface="Calibri (MS)"/>
                <a:sym typeface="Calibri (MS)"/>
              </a:rPr>
              <a:t>1-way conversation with multiple-choice options, to prevent prompt injection attacks or inappropriate input from users.</a:t>
            </a:r>
          </a:p>
          <a:p>
            <a:pPr algn="l">
              <a:lnSpc>
                <a:spcPts val="3499"/>
              </a:lnSpc>
            </a:pPr>
            <a:endParaRPr lang="en-US" sz="2499" dirty="0">
              <a:solidFill>
                <a:srgbClr val="000000"/>
              </a:solidFill>
              <a:latin typeface="Calibri" panose="020F0502020204030204" pitchFamily="34" charset="0"/>
              <a:ea typeface="Calibri (MS)"/>
              <a:cs typeface="Calibri (MS)"/>
              <a:sym typeface="Calibri (MS)"/>
            </a:endParaRPr>
          </a:p>
        </p:txBody>
      </p:sp>
      <p:sp>
        <p:nvSpPr>
          <p:cNvPr id="4" name="Freeform 4">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K: </a:t>
            </a:r>
            <a:r>
              <a:rPr lang="en-US" sz="3503" spc="550" dirty="0">
                <a:solidFill>
                  <a:srgbClr val="00285C"/>
                </a:solidFill>
                <a:latin typeface="Calibri" panose="020F0502020204030204" pitchFamily="34" charset="0"/>
                <a:ea typeface="Calibri (MS)"/>
                <a:cs typeface="Calibri (MS)"/>
                <a:sym typeface="Calibri (MS)"/>
              </a:rPr>
              <a:t>(Part 2) Safety Plan Generation Explained</a:t>
            </a:r>
          </a:p>
        </p:txBody>
      </p:sp>
      <p:sp>
        <p:nvSpPr>
          <p:cNvPr id="3" name="TextBox 3"/>
          <p:cNvSpPr txBox="1"/>
          <p:nvPr/>
        </p:nvSpPr>
        <p:spPr>
          <a:xfrm>
            <a:off x="759156" y="2154237"/>
            <a:ext cx="16769688" cy="6430222"/>
          </a:xfrm>
          <a:prstGeom prst="rect">
            <a:avLst/>
          </a:prstGeom>
        </p:spPr>
        <p:txBody>
          <a:bodyPr lIns="0" tIns="0" rIns="0" bIns="0" rtlCol="0" anchor="t">
            <a:spAutoFit/>
          </a:bodyPr>
          <a:lstStyle/>
          <a:p>
            <a:pPr marL="647700" lvl="1" indent="-323850" algn="l">
              <a:lnSpc>
                <a:spcPts val="4200"/>
              </a:lnSpc>
              <a:buFont typeface="Arial"/>
              <a:buChar char="•"/>
            </a:pPr>
            <a:r>
              <a:rPr lang="en-US" sz="3000" b="1" dirty="0">
                <a:solidFill>
                  <a:srgbClr val="000000"/>
                </a:solidFill>
                <a:latin typeface="Calibri" panose="020F0502020204030204" pitchFamily="34" charset="0"/>
                <a:ea typeface="Calibri (MS) Bold"/>
                <a:cs typeface="Calibri (MS) Bold"/>
                <a:sym typeface="Calibri (MS) Bold"/>
              </a:rPr>
              <a:t>Technology Aspects: </a:t>
            </a:r>
            <a:r>
              <a:rPr lang="en-US" sz="3000" dirty="0">
                <a:solidFill>
                  <a:srgbClr val="000000"/>
                </a:solidFill>
                <a:latin typeface="Calibri" panose="020F0502020204030204" pitchFamily="34" charset="0"/>
                <a:ea typeface="Calibri (MS)"/>
                <a:cs typeface="Calibri (MS)"/>
                <a:sym typeface="Calibri (MS)"/>
              </a:rPr>
              <a:t>Python, </a:t>
            </a:r>
            <a:r>
              <a:rPr lang="en-US" sz="3000" dirty="0" err="1">
                <a:solidFill>
                  <a:srgbClr val="000000"/>
                </a:solidFill>
                <a:latin typeface="Calibri" panose="020F0502020204030204" pitchFamily="34" charset="0"/>
                <a:ea typeface="Calibri (MS)"/>
                <a:cs typeface="Calibri (MS)"/>
                <a:sym typeface="Calibri (MS)"/>
              </a:rPr>
              <a:t>LangChain</a:t>
            </a:r>
            <a:r>
              <a:rPr lang="en-US" sz="3000" dirty="0">
                <a:solidFill>
                  <a:srgbClr val="000000"/>
                </a:solidFill>
                <a:latin typeface="Calibri" panose="020F0502020204030204" pitchFamily="34" charset="0"/>
                <a:ea typeface="Calibri (MS)"/>
                <a:cs typeface="Calibri (MS)"/>
                <a:sym typeface="Calibri (MS)"/>
              </a:rPr>
              <a:t>, </a:t>
            </a:r>
            <a:r>
              <a:rPr lang="en-US" sz="3000" dirty="0" err="1">
                <a:solidFill>
                  <a:srgbClr val="000000"/>
                </a:solidFill>
                <a:latin typeface="Calibri" panose="020F0502020204030204" pitchFamily="34" charset="0"/>
                <a:ea typeface="Calibri (MS)"/>
                <a:cs typeface="Calibri (MS)"/>
                <a:sym typeface="Calibri (MS)"/>
              </a:rPr>
              <a:t>LangSmith</a:t>
            </a:r>
            <a:r>
              <a:rPr lang="en-US" sz="3000" dirty="0">
                <a:solidFill>
                  <a:srgbClr val="000000"/>
                </a:solidFill>
                <a:latin typeface="Calibri" panose="020F0502020204030204" pitchFamily="34" charset="0"/>
                <a:ea typeface="Calibri (MS)"/>
                <a:cs typeface="Calibri (MS)"/>
                <a:sym typeface="Calibri (MS)"/>
              </a:rPr>
              <a:t> for performance tracking, OpenAI GPT-4</a:t>
            </a:r>
          </a:p>
          <a:p>
            <a:pPr marL="647700" lvl="1" indent="-323850" algn="l">
              <a:lnSpc>
                <a:spcPts val="4200"/>
              </a:lnSpc>
              <a:buFont typeface="Arial"/>
              <a:buChar char="•"/>
            </a:pPr>
            <a:r>
              <a:rPr lang="en-US" sz="3000" b="1" dirty="0">
                <a:solidFill>
                  <a:srgbClr val="000000"/>
                </a:solidFill>
                <a:latin typeface="Calibri" panose="020F0502020204030204" pitchFamily="34" charset="0"/>
                <a:ea typeface="Calibri (MS) Bold"/>
                <a:cs typeface="Calibri (MS) Bold"/>
                <a:sym typeface="Calibri (MS) Bold"/>
              </a:rPr>
              <a:t>Important Components applied at this part:</a:t>
            </a:r>
          </a:p>
          <a:p>
            <a:pPr marL="1295400" lvl="2" indent="-431800" algn="l">
              <a:lnSpc>
                <a:spcPts val="4200"/>
              </a:lnSpc>
              <a:buFont typeface="Arial"/>
              <a:buChar char="⚬"/>
            </a:pPr>
            <a:r>
              <a:rPr lang="en-US" sz="3000" b="1" dirty="0">
                <a:solidFill>
                  <a:srgbClr val="000000"/>
                </a:solidFill>
                <a:latin typeface="Calibri" panose="020F0502020204030204" pitchFamily="34" charset="0"/>
                <a:ea typeface="Calibri (MS) Bold"/>
                <a:cs typeface="Calibri (MS) Bold"/>
                <a:sym typeface="Calibri (MS) Bold"/>
              </a:rPr>
              <a:t>Chain of Thought Reasoning: </a:t>
            </a:r>
            <a:r>
              <a:rPr lang="en-US" sz="3000" dirty="0">
                <a:solidFill>
                  <a:srgbClr val="000000"/>
                </a:solidFill>
                <a:latin typeface="Calibri" panose="020F0502020204030204" pitchFamily="34" charset="0"/>
                <a:ea typeface="Calibri (MS)"/>
                <a:cs typeface="Calibri (MS)"/>
                <a:sym typeface="Calibri (MS)"/>
              </a:rPr>
              <a:t>First prompt requires analyzing the information provided; second prompt focused on transforming analysis to structured safety plan</a:t>
            </a:r>
          </a:p>
          <a:p>
            <a:pPr marL="1295400" lvl="2" indent="-431800" algn="l">
              <a:lnSpc>
                <a:spcPts val="4200"/>
              </a:lnSpc>
              <a:buFont typeface="Arial"/>
              <a:buChar char="⚬"/>
            </a:pPr>
            <a:r>
              <a:rPr lang="en-US" sz="3000" b="1" dirty="0">
                <a:solidFill>
                  <a:srgbClr val="000000"/>
                </a:solidFill>
                <a:latin typeface="Calibri" panose="020F0502020204030204" pitchFamily="34" charset="0"/>
                <a:ea typeface="Calibri (MS) Bold"/>
                <a:cs typeface="Calibri (MS) Bold"/>
                <a:sym typeface="Calibri (MS) Bold"/>
              </a:rPr>
              <a:t>One-Shot </a:t>
            </a:r>
            <a:r>
              <a:rPr lang="en-US" sz="3000" b="1" dirty="0" err="1">
                <a:solidFill>
                  <a:srgbClr val="000000"/>
                </a:solidFill>
                <a:latin typeface="Calibri" panose="020F0502020204030204" pitchFamily="34" charset="0"/>
                <a:ea typeface="Calibri (MS) Bold"/>
                <a:cs typeface="Calibri (MS) Bold"/>
                <a:sym typeface="Calibri (MS) Bold"/>
              </a:rPr>
              <a:t>Learning:</a:t>
            </a:r>
            <a:r>
              <a:rPr lang="en-US" sz="3000" dirty="0" err="1">
                <a:solidFill>
                  <a:srgbClr val="000000"/>
                </a:solidFill>
                <a:latin typeface="Calibri" panose="020F0502020204030204" pitchFamily="34" charset="0"/>
                <a:ea typeface="Calibri (MS)"/>
                <a:cs typeface="Calibri (MS)"/>
                <a:sym typeface="Calibri (MS)"/>
              </a:rPr>
              <a:t>From</a:t>
            </a:r>
            <a:r>
              <a:rPr lang="en-US" sz="3000" dirty="0">
                <a:solidFill>
                  <a:srgbClr val="000000"/>
                </a:solidFill>
                <a:latin typeface="Calibri" panose="020F0502020204030204" pitchFamily="34" charset="0"/>
                <a:ea typeface="Calibri (MS)"/>
                <a:cs typeface="Calibri (MS)"/>
                <a:sym typeface="Calibri (MS)"/>
              </a:rPr>
              <a:t> human evaluation, we selected the best example of a safety-plan output for the LLM to understand and ensure consistent format and style</a:t>
            </a:r>
          </a:p>
          <a:p>
            <a:pPr marL="1295400" lvl="2" indent="-431800" algn="l">
              <a:lnSpc>
                <a:spcPts val="4200"/>
              </a:lnSpc>
              <a:buFont typeface="Arial"/>
              <a:buChar char="⚬"/>
            </a:pPr>
            <a:r>
              <a:rPr lang="en-US" sz="3000" b="1" dirty="0" err="1">
                <a:solidFill>
                  <a:srgbClr val="000000"/>
                </a:solidFill>
                <a:latin typeface="Calibri" panose="020F0502020204030204" pitchFamily="34" charset="0"/>
                <a:ea typeface="Calibri (MS) Bold"/>
                <a:cs typeface="Calibri (MS) Bold"/>
                <a:sym typeface="Calibri (MS) Bold"/>
              </a:rPr>
              <a:t>LangChainPipeline</a:t>
            </a:r>
            <a:r>
              <a:rPr lang="en-US" sz="3000" b="1" dirty="0">
                <a:solidFill>
                  <a:srgbClr val="000000"/>
                </a:solidFill>
                <a:latin typeface="Calibri" panose="020F0502020204030204" pitchFamily="34" charset="0"/>
                <a:ea typeface="Calibri (MS) Bold"/>
                <a:cs typeface="Calibri (MS) Bold"/>
                <a:sym typeface="Calibri (MS) Bold"/>
              </a:rPr>
              <a:t>: </a:t>
            </a:r>
            <a:r>
              <a:rPr lang="en-US" sz="3000" dirty="0">
                <a:solidFill>
                  <a:srgbClr val="000000"/>
                </a:solidFill>
                <a:latin typeface="Calibri" panose="020F0502020204030204" pitchFamily="34" charset="0"/>
                <a:ea typeface="Calibri (MS)"/>
                <a:cs typeface="Calibri (MS)"/>
                <a:sym typeface="Calibri (MS)"/>
              </a:rPr>
              <a:t>Leveraged </a:t>
            </a:r>
            <a:r>
              <a:rPr lang="en-US" sz="3000" dirty="0" err="1">
                <a:solidFill>
                  <a:srgbClr val="000000"/>
                </a:solidFill>
                <a:latin typeface="Calibri" panose="020F0502020204030204" pitchFamily="34" charset="0"/>
                <a:ea typeface="Calibri (MS)"/>
                <a:cs typeface="Calibri (MS)"/>
                <a:sym typeface="Calibri (MS)"/>
              </a:rPr>
              <a:t>LangChain</a:t>
            </a:r>
            <a:r>
              <a:rPr lang="en-US" sz="3000" dirty="0">
                <a:solidFill>
                  <a:srgbClr val="000000"/>
                </a:solidFill>
                <a:latin typeface="Calibri" panose="020F0502020204030204" pitchFamily="34" charset="0"/>
                <a:ea typeface="Calibri (MS)"/>
                <a:cs typeface="Calibri (MS)"/>
                <a:sym typeface="Calibri (MS)"/>
              </a:rPr>
              <a:t> library to construct pipeline so data flows between each action, resulting in the safety plan output</a:t>
            </a:r>
          </a:p>
          <a:p>
            <a:pPr marL="647700" lvl="1" indent="-323850" algn="l">
              <a:lnSpc>
                <a:spcPts val="4200"/>
              </a:lnSpc>
              <a:buFont typeface="Arial"/>
              <a:buChar char="•"/>
            </a:pPr>
            <a:r>
              <a:rPr lang="en-US" sz="3000" b="1" dirty="0">
                <a:solidFill>
                  <a:srgbClr val="000000"/>
                </a:solidFill>
                <a:latin typeface="Calibri" panose="020F0502020204030204" pitchFamily="34" charset="0"/>
                <a:ea typeface="Calibri (MS) Bold"/>
                <a:cs typeface="Calibri (MS) Bold"/>
                <a:sym typeface="Calibri (MS) Bold"/>
              </a:rPr>
              <a:t>RAG (</a:t>
            </a:r>
            <a:r>
              <a:rPr lang="en-US" sz="3000" b="1" dirty="0" err="1">
                <a:solidFill>
                  <a:srgbClr val="000000"/>
                </a:solidFill>
                <a:latin typeface="Calibri" panose="020F0502020204030204" pitchFamily="34" charset="0"/>
                <a:ea typeface="Calibri (MS) Bold"/>
                <a:cs typeface="Calibri (MS) Bold"/>
                <a:sym typeface="Calibri (MS) Bold"/>
              </a:rPr>
              <a:t>InformationRetrieval</a:t>
            </a:r>
            <a:r>
              <a:rPr lang="en-US" sz="3000" b="1" dirty="0">
                <a:solidFill>
                  <a:srgbClr val="000000"/>
                </a:solidFill>
                <a:latin typeface="Calibri" panose="020F0502020204030204" pitchFamily="34" charset="0"/>
                <a:ea typeface="Calibri (MS) Bold"/>
                <a:cs typeface="Calibri (MS) Bold"/>
                <a:sym typeface="Calibri (MS) Bold"/>
              </a:rPr>
              <a:t>):</a:t>
            </a:r>
          </a:p>
          <a:p>
            <a:pPr marL="1295400" lvl="2" indent="-431800" algn="l">
              <a:lnSpc>
                <a:spcPts val="4200"/>
              </a:lnSpc>
              <a:buFont typeface="Arial"/>
              <a:buChar char="⚬"/>
            </a:pPr>
            <a:r>
              <a:rPr lang="en-US" sz="3000" dirty="0">
                <a:solidFill>
                  <a:srgbClr val="000000"/>
                </a:solidFill>
                <a:latin typeface="Calibri" panose="020F0502020204030204" pitchFamily="34" charset="0"/>
                <a:ea typeface="Calibri (MS)"/>
                <a:cs typeface="Calibri (MS)"/>
                <a:sym typeface="Calibri (MS)"/>
              </a:rPr>
              <a:t>Pinecone Vector Database for document retrieval</a:t>
            </a:r>
          </a:p>
          <a:p>
            <a:pPr marL="1295400" lvl="2" indent="-431800" algn="l">
              <a:lnSpc>
                <a:spcPts val="4200"/>
              </a:lnSpc>
              <a:buFont typeface="Arial"/>
              <a:buChar char="⚬"/>
            </a:pPr>
            <a:r>
              <a:rPr lang="en-US" sz="3000" dirty="0">
                <a:solidFill>
                  <a:srgbClr val="000000"/>
                </a:solidFill>
                <a:latin typeface="Calibri" panose="020F0502020204030204" pitchFamily="34" charset="0"/>
                <a:ea typeface="Calibri (MS)"/>
                <a:cs typeface="Calibri (MS)"/>
                <a:sym typeface="Calibri (MS)"/>
              </a:rPr>
              <a:t>Embeddings (aka numerical representation to allow for information retrieval), used “text-3-large” embeddings from Open AI</a:t>
            </a:r>
          </a:p>
        </p:txBody>
      </p:sp>
      <p:sp>
        <p:nvSpPr>
          <p:cNvPr id="4" name="Freeform 4">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L: </a:t>
            </a:r>
            <a:r>
              <a:rPr lang="en-US" sz="3503" spc="550" dirty="0">
                <a:solidFill>
                  <a:srgbClr val="00285C"/>
                </a:solidFill>
                <a:latin typeface="Calibri" panose="020F0502020204030204" pitchFamily="34" charset="0"/>
                <a:ea typeface="Calibri (MS)"/>
                <a:cs typeface="Calibri (MS)"/>
                <a:sym typeface="Calibri (MS)"/>
              </a:rPr>
              <a:t>Toronto Police “Use of AI” Policy</a:t>
            </a:r>
          </a:p>
        </p:txBody>
      </p:sp>
      <p:sp>
        <p:nvSpPr>
          <p:cNvPr id="3" name="TextBox 3"/>
          <p:cNvSpPr txBox="1"/>
          <p:nvPr/>
        </p:nvSpPr>
        <p:spPr>
          <a:xfrm>
            <a:off x="759156" y="1754187"/>
            <a:ext cx="16769688" cy="6512488"/>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000000"/>
                </a:solidFill>
                <a:latin typeface="Calibri" panose="020F0502020204030204" pitchFamily="34" charset="0"/>
                <a:ea typeface="Calibri (MS)"/>
                <a:cs typeface="Calibri (MS)"/>
                <a:sym typeface="Calibri (MS)"/>
              </a:rPr>
              <a:t>Toronto Police released a “Use of Artificial Intelligence” Policy, beginning in February 2022.</a:t>
            </a:r>
          </a:p>
          <a:p>
            <a:pPr marL="518160" lvl="1" indent="-259080" algn="l">
              <a:lnSpc>
                <a:spcPts val="3359"/>
              </a:lnSpc>
              <a:buFont typeface="Arial"/>
              <a:buChar char="•"/>
            </a:pPr>
            <a:r>
              <a:rPr lang="en-US" sz="2400" b="1" dirty="0">
                <a:solidFill>
                  <a:srgbClr val="000000"/>
                </a:solidFill>
                <a:latin typeface="Calibri" panose="020F0502020204030204" pitchFamily="34" charset="0"/>
                <a:ea typeface="Calibri (MS) Bold"/>
                <a:cs typeface="Calibri (MS) Bold"/>
                <a:sym typeface="Calibri (MS) Bold"/>
              </a:rPr>
              <a:t>Important Policy Components:</a:t>
            </a:r>
          </a:p>
          <a:p>
            <a:pPr marL="1036320" lvl="2" indent="-345440" algn="l">
              <a:lnSpc>
                <a:spcPts val="3359"/>
              </a:lnSpc>
              <a:buFont typeface="Arial"/>
              <a:buChar char="⚬"/>
            </a:pPr>
            <a:r>
              <a:rPr lang="en-US" sz="2400" b="1" dirty="0">
                <a:solidFill>
                  <a:srgbClr val="000000"/>
                </a:solidFill>
                <a:latin typeface="Calibri" panose="020F0502020204030204" pitchFamily="34" charset="0"/>
                <a:ea typeface="Calibri (MS) Bold"/>
                <a:cs typeface="Calibri (MS) Bold"/>
                <a:sym typeface="Calibri (MS) Bold"/>
              </a:rPr>
              <a:t>Guiding Principles: </a:t>
            </a:r>
            <a:r>
              <a:rPr lang="en-US" sz="2400" dirty="0">
                <a:solidFill>
                  <a:srgbClr val="000000"/>
                </a:solidFill>
                <a:latin typeface="Calibri" panose="020F0502020204030204" pitchFamily="34" charset="0"/>
                <a:ea typeface="Calibri (MS)"/>
                <a:cs typeface="Calibri (MS)"/>
                <a:sym typeface="Calibri (MS)"/>
              </a:rPr>
              <a:t>AI Technologies used by Toronto Police must comply with legal standards, and uphold: </a:t>
            </a:r>
            <a:r>
              <a:rPr lang="en-US" sz="2400" b="1" dirty="0">
                <a:solidFill>
                  <a:srgbClr val="000000"/>
                </a:solidFill>
                <a:latin typeface="Calibri" panose="020F0502020204030204" pitchFamily="34" charset="0"/>
                <a:ea typeface="Calibri (MS) Bold"/>
                <a:cs typeface="Calibri (MS) Bold"/>
                <a:sym typeface="Calibri (MS) Bold"/>
              </a:rPr>
              <a:t>fairness, reliability, justifiability, personal and organizational accountability, transparency, privacy, and meaningfully engage the public</a:t>
            </a:r>
          </a:p>
          <a:p>
            <a:pPr marL="1036320" lvl="2" indent="-345440" algn="l">
              <a:lnSpc>
                <a:spcPts val="3359"/>
              </a:lnSpc>
              <a:buFont typeface="Arial"/>
              <a:buChar char="⚬"/>
            </a:pPr>
            <a:r>
              <a:rPr lang="en-US" sz="2400" b="1" dirty="0">
                <a:solidFill>
                  <a:srgbClr val="000000"/>
                </a:solidFill>
                <a:latin typeface="Calibri" panose="020F0502020204030204" pitchFamily="34" charset="0"/>
                <a:ea typeface="Calibri (MS) Bold"/>
                <a:cs typeface="Calibri (MS) Bold"/>
                <a:sym typeface="Calibri (MS) Bold"/>
              </a:rPr>
              <a:t>Review and Assess: </a:t>
            </a:r>
            <a:r>
              <a:rPr lang="en-US" sz="2400" dirty="0">
                <a:solidFill>
                  <a:srgbClr val="000000"/>
                </a:solidFill>
                <a:latin typeface="Calibri" panose="020F0502020204030204" pitchFamily="34" charset="0"/>
                <a:ea typeface="Calibri (MS)"/>
                <a:cs typeface="Calibri (MS)"/>
                <a:sym typeface="Calibri (MS)"/>
              </a:rPr>
              <a:t>Toronto Police’s Chief of Police and Team are tasked to develop the procedures to evaluate new AI Technologies, and to </a:t>
            </a:r>
            <a:r>
              <a:rPr lang="en-US" sz="2400" b="1" dirty="0">
                <a:solidFill>
                  <a:srgbClr val="000000"/>
                </a:solidFill>
                <a:latin typeface="Calibri" panose="020F0502020204030204" pitchFamily="34" charset="0"/>
                <a:ea typeface="Calibri (MS) Bold"/>
                <a:cs typeface="Calibri (MS) Bold"/>
                <a:sym typeface="Calibri (MS) Bold"/>
              </a:rPr>
              <a:t>categorize them by risk-level, </a:t>
            </a:r>
            <a:r>
              <a:rPr lang="en-US" sz="2400" dirty="0">
                <a:solidFill>
                  <a:srgbClr val="000000"/>
                </a:solidFill>
                <a:latin typeface="Calibri" panose="020F0502020204030204" pitchFamily="34" charset="0"/>
                <a:ea typeface="Calibri (MS)"/>
                <a:cs typeface="Calibri (MS)"/>
                <a:sym typeface="Calibri (MS)"/>
              </a:rPr>
              <a:t>and to review accordingly</a:t>
            </a:r>
          </a:p>
          <a:p>
            <a:pPr marL="1036320" lvl="2" indent="-345440" algn="l">
              <a:lnSpc>
                <a:spcPts val="3359"/>
              </a:lnSpc>
              <a:buFont typeface="Arial"/>
              <a:buChar char="⚬"/>
            </a:pPr>
            <a:r>
              <a:rPr lang="en-US" sz="2400" b="1" dirty="0">
                <a:solidFill>
                  <a:srgbClr val="000000"/>
                </a:solidFill>
                <a:latin typeface="Calibri" panose="020F0502020204030204" pitchFamily="34" charset="0"/>
                <a:ea typeface="Calibri (MS) Bold"/>
                <a:cs typeface="Calibri (MS) Bold"/>
                <a:sym typeface="Calibri (MS) Bold"/>
              </a:rPr>
              <a:t>Reporting: </a:t>
            </a:r>
            <a:r>
              <a:rPr lang="en-US" sz="2400" dirty="0">
                <a:solidFill>
                  <a:srgbClr val="000000"/>
                </a:solidFill>
                <a:latin typeface="Calibri" panose="020F0502020204030204" pitchFamily="34" charset="0"/>
                <a:ea typeface="Calibri (MS)"/>
                <a:cs typeface="Calibri (MS)"/>
                <a:sym typeface="Calibri (MS)"/>
              </a:rPr>
              <a:t>The Chief must report to the Board as required by the policy.</a:t>
            </a:r>
          </a:p>
          <a:p>
            <a:pPr marL="518160" lvl="1" indent="-259080" algn="l">
              <a:lnSpc>
                <a:spcPts val="3359"/>
              </a:lnSpc>
              <a:buFont typeface="Arial"/>
              <a:buChar char="•"/>
            </a:pPr>
            <a:r>
              <a:rPr lang="en-US" sz="2400" b="1" dirty="0">
                <a:solidFill>
                  <a:srgbClr val="000000"/>
                </a:solidFill>
                <a:latin typeface="Calibri" panose="020F0502020204030204" pitchFamily="34" charset="0"/>
                <a:ea typeface="Calibri (MS) Bold"/>
                <a:cs typeface="Calibri (MS) Bold"/>
                <a:sym typeface="Calibri (MS) Bold"/>
              </a:rPr>
              <a:t>Implementation for </a:t>
            </a:r>
            <a:r>
              <a:rPr lang="en-US" sz="2400" b="1" dirty="0" err="1">
                <a:solidFill>
                  <a:srgbClr val="000000"/>
                </a:solidFill>
                <a:latin typeface="Calibri" panose="020F0502020204030204" pitchFamily="34" charset="0"/>
                <a:ea typeface="Calibri (MS) Bold"/>
                <a:cs typeface="Calibri (MS) Bold"/>
                <a:sym typeface="Calibri (MS) Bold"/>
              </a:rPr>
              <a:t>SixSafety</a:t>
            </a:r>
            <a:r>
              <a:rPr lang="en-US" sz="2400" b="1" dirty="0">
                <a:solidFill>
                  <a:srgbClr val="000000"/>
                </a:solidFill>
                <a:latin typeface="Calibri" panose="020F0502020204030204" pitchFamily="34" charset="0"/>
                <a:ea typeface="Calibri (MS) Bold"/>
                <a:cs typeface="Calibri (MS) Bold"/>
                <a:sym typeface="Calibri (MS) Bold"/>
              </a:rPr>
              <a:t>:</a:t>
            </a:r>
          </a:p>
          <a:p>
            <a:pPr marL="1036320" lvl="2" indent="-345440" algn="l">
              <a:lnSpc>
                <a:spcPts val="3359"/>
              </a:lnSpc>
              <a:buFont typeface="Arial"/>
              <a:buChar char="⚬"/>
            </a:pPr>
            <a:r>
              <a:rPr lang="en-US" sz="2400" dirty="0">
                <a:solidFill>
                  <a:srgbClr val="000000"/>
                </a:solidFill>
                <a:latin typeface="Calibri" panose="020F0502020204030204" pitchFamily="34" charset="0"/>
                <a:ea typeface="Calibri (MS)"/>
                <a:cs typeface="Calibri (MS)"/>
                <a:sym typeface="Calibri (MS)"/>
              </a:rPr>
              <a:t>Must ensure </a:t>
            </a:r>
            <a:r>
              <a:rPr lang="en-US" sz="2400" b="1" dirty="0">
                <a:solidFill>
                  <a:srgbClr val="000000"/>
                </a:solidFill>
                <a:latin typeface="Calibri" panose="020F0502020204030204" pitchFamily="34" charset="0"/>
                <a:ea typeface="Calibri (MS) Bold"/>
                <a:cs typeface="Calibri (MS) Bold"/>
                <a:sym typeface="Calibri (MS) Bold"/>
              </a:rPr>
              <a:t>fairness and reliability </a:t>
            </a:r>
            <a:r>
              <a:rPr lang="en-US" sz="2400" dirty="0">
                <a:solidFill>
                  <a:srgbClr val="000000"/>
                </a:solidFill>
                <a:latin typeface="Calibri" panose="020F0502020204030204" pitchFamily="34" charset="0"/>
                <a:ea typeface="Calibri (MS)"/>
                <a:cs typeface="Calibri (MS)"/>
                <a:sym typeface="Calibri (MS)"/>
              </a:rPr>
              <a:t>are built in, such diverse and representative documents for corpus, by leveraging domain experts (i.e. community engagement, members of the public in City of Toronto, Toronto Police)</a:t>
            </a:r>
          </a:p>
          <a:p>
            <a:pPr marL="1036320" lvl="2" indent="-345440" algn="l">
              <a:lnSpc>
                <a:spcPts val="3359"/>
              </a:lnSpc>
              <a:buFont typeface="Arial"/>
              <a:buChar char="⚬"/>
            </a:pPr>
            <a:r>
              <a:rPr lang="en-US" sz="2400" b="1" dirty="0">
                <a:solidFill>
                  <a:srgbClr val="000000"/>
                </a:solidFill>
                <a:latin typeface="Calibri" panose="020F0502020204030204" pitchFamily="34" charset="0"/>
                <a:ea typeface="Calibri (MS) Bold"/>
                <a:cs typeface="Calibri (MS) Bold"/>
                <a:sym typeface="Calibri (MS) Bold"/>
              </a:rPr>
              <a:t>Protect privacy: </a:t>
            </a:r>
            <a:r>
              <a:rPr lang="en-US" sz="2400" dirty="0">
                <a:solidFill>
                  <a:srgbClr val="000000"/>
                </a:solidFill>
                <a:latin typeface="Calibri" panose="020F0502020204030204" pitchFamily="34" charset="0"/>
                <a:ea typeface="Calibri (MS)"/>
                <a:cs typeface="Calibri (MS)"/>
                <a:sym typeface="Calibri (MS)"/>
              </a:rPr>
              <a:t>Continue to ensure </a:t>
            </a:r>
            <a:r>
              <a:rPr lang="en-US" sz="2400" dirty="0" err="1">
                <a:solidFill>
                  <a:srgbClr val="000000"/>
                </a:solidFill>
                <a:latin typeface="Calibri" panose="020F0502020204030204" pitchFamily="34" charset="0"/>
                <a:ea typeface="Calibri (MS)"/>
                <a:cs typeface="Calibri (MS)"/>
                <a:sym typeface="Calibri (MS)"/>
              </a:rPr>
              <a:t>SixSafety</a:t>
            </a:r>
            <a:r>
              <a:rPr lang="en-US" sz="2400" dirty="0">
                <a:solidFill>
                  <a:srgbClr val="000000"/>
                </a:solidFill>
                <a:latin typeface="Calibri" panose="020F0502020204030204" pitchFamily="34" charset="0"/>
                <a:ea typeface="Calibri (MS)"/>
                <a:cs typeface="Calibri (MS)"/>
                <a:sym typeface="Calibri (MS)"/>
              </a:rPr>
              <a:t> practices data minimization (minimal collection), complying with privacy laws. Currently, nothing is collected, and we only ask for </a:t>
            </a:r>
            <a:r>
              <a:rPr lang="en-US" sz="2400" dirty="0" err="1">
                <a:solidFill>
                  <a:srgbClr val="000000"/>
                </a:solidFill>
                <a:latin typeface="Calibri" panose="020F0502020204030204" pitchFamily="34" charset="0"/>
                <a:ea typeface="Calibri (MS)"/>
                <a:cs typeface="Calibri (MS)"/>
                <a:sym typeface="Calibri (MS)"/>
              </a:rPr>
              <a:t>neighbourhood</a:t>
            </a:r>
            <a:r>
              <a:rPr lang="en-US" sz="2400" dirty="0">
                <a:solidFill>
                  <a:srgbClr val="000000"/>
                </a:solidFill>
                <a:latin typeface="Calibri" panose="020F0502020204030204" pitchFamily="34" charset="0"/>
                <a:ea typeface="Calibri (MS)"/>
                <a:cs typeface="Calibri (MS)"/>
                <a:sym typeface="Calibri (MS)"/>
              </a:rPr>
              <a:t> and some survey questions.</a:t>
            </a:r>
          </a:p>
          <a:p>
            <a:pPr marL="1036320" lvl="2" indent="-345440" algn="l">
              <a:lnSpc>
                <a:spcPts val="3359"/>
              </a:lnSpc>
              <a:buFont typeface="Arial"/>
              <a:buChar char="⚬"/>
            </a:pPr>
            <a:r>
              <a:rPr lang="en-US" sz="2400" b="1" dirty="0">
                <a:solidFill>
                  <a:srgbClr val="000000"/>
                </a:solidFill>
                <a:latin typeface="Calibri" panose="020F0502020204030204" pitchFamily="34" charset="0"/>
                <a:ea typeface="Calibri (MS) Bold"/>
                <a:cs typeface="Calibri (MS) Bold"/>
                <a:sym typeface="Calibri (MS) Bold"/>
              </a:rPr>
              <a:t>Transparency: </a:t>
            </a:r>
            <a:r>
              <a:rPr lang="en-US" sz="2400" dirty="0">
                <a:solidFill>
                  <a:srgbClr val="000000"/>
                </a:solidFill>
                <a:latin typeface="Calibri" panose="020F0502020204030204" pitchFamily="34" charset="0"/>
                <a:ea typeface="Calibri (MS)"/>
                <a:cs typeface="Calibri (MS)"/>
                <a:sym typeface="Calibri (MS)"/>
              </a:rPr>
              <a:t>Clarity on how </a:t>
            </a:r>
            <a:r>
              <a:rPr lang="en-US" sz="2400" dirty="0" err="1">
                <a:solidFill>
                  <a:srgbClr val="000000"/>
                </a:solidFill>
                <a:latin typeface="Calibri" panose="020F0502020204030204" pitchFamily="34" charset="0"/>
                <a:ea typeface="Calibri (MS)"/>
                <a:cs typeface="Calibri (MS)"/>
                <a:sym typeface="Calibri (MS)"/>
              </a:rPr>
              <a:t>SixSafety</a:t>
            </a:r>
            <a:r>
              <a:rPr lang="en-US" sz="2400" dirty="0">
                <a:solidFill>
                  <a:srgbClr val="000000"/>
                </a:solidFill>
                <a:latin typeface="Calibri" panose="020F0502020204030204" pitchFamily="34" charset="0"/>
                <a:ea typeface="Calibri (MS)"/>
                <a:cs typeface="Calibri (MS)"/>
                <a:sym typeface="Calibri (MS)"/>
              </a:rPr>
              <a:t> makes the recommendations (i.e. RAG)</a:t>
            </a:r>
          </a:p>
          <a:p>
            <a:pPr marL="1036320" lvl="2" indent="-345440" algn="l">
              <a:lnSpc>
                <a:spcPts val="3359"/>
              </a:lnSpc>
              <a:buFont typeface="Arial"/>
              <a:buChar char="⚬"/>
            </a:pPr>
            <a:r>
              <a:rPr lang="en-US" sz="2400" b="1" dirty="0">
                <a:solidFill>
                  <a:srgbClr val="000000"/>
                </a:solidFill>
                <a:latin typeface="Calibri" panose="020F0502020204030204" pitchFamily="34" charset="0"/>
                <a:ea typeface="Calibri (MS) Bold"/>
                <a:cs typeface="Calibri (MS) Bold"/>
                <a:sym typeface="Calibri (MS) Bold"/>
              </a:rPr>
              <a:t>Facilitate Public Engagement</a:t>
            </a:r>
            <a:r>
              <a:rPr lang="en-US" sz="2400" dirty="0">
                <a:solidFill>
                  <a:srgbClr val="000000"/>
                </a:solidFill>
                <a:latin typeface="Calibri" panose="020F0502020204030204" pitchFamily="34" charset="0"/>
                <a:ea typeface="Calibri (MS)"/>
                <a:cs typeface="Calibri (MS)"/>
                <a:sym typeface="Calibri (MS)"/>
              </a:rPr>
              <a:t>: Leverage domain experts and the general public to get feedback to address concerns.</a:t>
            </a:r>
          </a:p>
          <a:p>
            <a:pPr marL="518160" lvl="1" indent="-259080" algn="l">
              <a:lnSpc>
                <a:spcPts val="3359"/>
              </a:lnSpc>
              <a:buFont typeface="Arial"/>
              <a:buChar char="•"/>
            </a:pPr>
            <a:r>
              <a:rPr lang="en-US" sz="2400" dirty="0">
                <a:solidFill>
                  <a:srgbClr val="000000"/>
                </a:solidFill>
                <a:latin typeface="Calibri" panose="020F0502020204030204" pitchFamily="34" charset="0"/>
                <a:ea typeface="Calibri (MS)"/>
                <a:cs typeface="Calibri (MS)"/>
                <a:sym typeface="Calibri (MS)"/>
              </a:rPr>
              <a:t>Implications for Future Next Steps, see next Appendix “Future Steps for </a:t>
            </a:r>
            <a:r>
              <a:rPr lang="en-US" sz="2400" dirty="0" err="1">
                <a:solidFill>
                  <a:srgbClr val="000000"/>
                </a:solidFill>
                <a:latin typeface="Calibri" panose="020F0502020204030204" pitchFamily="34" charset="0"/>
                <a:ea typeface="Calibri (MS)"/>
                <a:cs typeface="Calibri (MS)"/>
                <a:sym typeface="Calibri (MS)"/>
              </a:rPr>
              <a:t>SixSafety</a:t>
            </a:r>
            <a:r>
              <a:rPr lang="en-US" sz="2400" dirty="0">
                <a:solidFill>
                  <a:srgbClr val="000000"/>
                </a:solidFill>
                <a:latin typeface="Calibri" panose="020F0502020204030204" pitchFamily="34" charset="0"/>
                <a:ea typeface="Calibri (MS)"/>
                <a:cs typeface="Calibri (MS)"/>
                <a:sym typeface="Calibri (MS)"/>
              </a:rPr>
              <a:t>”</a:t>
            </a:r>
          </a:p>
        </p:txBody>
      </p:sp>
      <p:sp>
        <p:nvSpPr>
          <p:cNvPr id="4" name="TextBox 4"/>
          <p:cNvSpPr txBox="1"/>
          <p:nvPr/>
        </p:nvSpPr>
        <p:spPr>
          <a:xfrm>
            <a:off x="759156" y="8921115"/>
            <a:ext cx="16374807" cy="636270"/>
          </a:xfrm>
          <a:prstGeom prst="rect">
            <a:avLst/>
          </a:prstGeom>
        </p:spPr>
        <p:txBody>
          <a:bodyPr lIns="0" tIns="0" rIns="0" bIns="0" rtlCol="0" anchor="t">
            <a:spAutoFit/>
          </a:bodyPr>
          <a:lstStyle/>
          <a:p>
            <a:pPr algn="l">
              <a:lnSpc>
                <a:spcPts val="1679"/>
              </a:lnSpc>
              <a:spcBef>
                <a:spcPct val="0"/>
              </a:spcBef>
            </a:pPr>
            <a:r>
              <a:rPr lang="en-US" sz="1200" spc="188" dirty="0">
                <a:solidFill>
                  <a:srgbClr val="000000"/>
                </a:solidFill>
                <a:latin typeface="Calibri" panose="020F0502020204030204" pitchFamily="34" charset="0"/>
                <a:ea typeface="Calibri (MS)"/>
                <a:cs typeface="Calibri (MS)"/>
                <a:sym typeface="Calibri (MS)"/>
              </a:rPr>
              <a:t>“Artificial Intelligence- Toronto Police Service.” Www.tps.ca, Toronto Police, 2022, www.tps.ca/police-reform/artificial-intelligence/. Accessed 22 Nov. 2024.</a:t>
            </a:r>
          </a:p>
          <a:p>
            <a:pPr algn="l">
              <a:lnSpc>
                <a:spcPts val="1679"/>
              </a:lnSpc>
              <a:spcBef>
                <a:spcPct val="0"/>
              </a:spcBef>
            </a:pPr>
            <a:r>
              <a:rPr lang="en-US" sz="1200" spc="188" dirty="0">
                <a:solidFill>
                  <a:srgbClr val="000000"/>
                </a:solidFill>
                <a:latin typeface="Calibri" panose="020F0502020204030204" pitchFamily="34" charset="0"/>
                <a:ea typeface="Calibri (MS)"/>
                <a:cs typeface="Calibri (MS)"/>
                <a:sym typeface="Calibri (MS)"/>
              </a:rPr>
              <a:t>“Toronto Police Services Board - Use of Artificial Intelligence Technology.” Tpsb.ca, Toronto Police, 22 Feb. 2022, tpsb.ca/policies-by-laws/board-policies/195-use-of-artificial-intelligence-technology. Accessed 18 Nov. 2024.</a:t>
            </a:r>
          </a:p>
        </p:txBody>
      </p:sp>
      <p:sp>
        <p:nvSpPr>
          <p:cNvPr id="5" name="Freeform 5">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62926" y="2701995"/>
            <a:ext cx="579489" cy="586368"/>
            <a:chOff x="0" y="0"/>
            <a:chExt cx="812800" cy="822448"/>
          </a:xfrm>
        </p:grpSpPr>
        <p:sp>
          <p:nvSpPr>
            <p:cNvPr id="3" name="Freeform 3"/>
            <p:cNvSpPr/>
            <p:nvPr/>
          </p:nvSpPr>
          <p:spPr>
            <a:xfrm>
              <a:off x="0" y="0"/>
              <a:ext cx="812800" cy="822448"/>
            </a:xfrm>
            <a:custGeom>
              <a:avLst/>
              <a:gdLst/>
              <a:ahLst/>
              <a:cxnLst/>
              <a:rect l="l" t="t" r="r" b="b"/>
              <a:pathLst>
                <a:path w="812800" h="822448">
                  <a:moveTo>
                    <a:pt x="406400" y="0"/>
                  </a:moveTo>
                  <a:cubicBezTo>
                    <a:pt x="181951" y="0"/>
                    <a:pt x="0" y="184111"/>
                    <a:pt x="0" y="411224"/>
                  </a:cubicBezTo>
                  <a:cubicBezTo>
                    <a:pt x="0" y="638337"/>
                    <a:pt x="181951" y="822448"/>
                    <a:pt x="406400" y="822448"/>
                  </a:cubicBezTo>
                  <a:cubicBezTo>
                    <a:pt x="630849" y="822448"/>
                    <a:pt x="812800" y="638337"/>
                    <a:pt x="812800" y="411224"/>
                  </a:cubicBezTo>
                  <a:cubicBezTo>
                    <a:pt x="812800" y="184111"/>
                    <a:pt x="630849" y="0"/>
                    <a:pt x="406400" y="0"/>
                  </a:cubicBezTo>
                  <a:close/>
                </a:path>
              </a:pathLst>
            </a:custGeom>
            <a:solidFill>
              <a:srgbClr val="EDF0F2"/>
            </a:solidFill>
          </p:spPr>
          <p:txBody>
            <a:bodyPr/>
            <a:lstStyle/>
            <a:p>
              <a:endParaRPr lang="en-US" dirty="0">
                <a:latin typeface="Calibri" panose="020F0502020204030204" pitchFamily="34" charset="0"/>
              </a:endParaRPr>
            </a:p>
          </p:txBody>
        </p:sp>
        <p:sp>
          <p:nvSpPr>
            <p:cNvPr id="4" name="TextBox 4"/>
            <p:cNvSpPr txBox="1"/>
            <p:nvPr/>
          </p:nvSpPr>
          <p:spPr>
            <a:xfrm>
              <a:off x="76200" y="904"/>
              <a:ext cx="660400" cy="744439"/>
            </a:xfrm>
            <a:prstGeom prst="rect">
              <a:avLst/>
            </a:prstGeom>
          </p:spPr>
          <p:txBody>
            <a:bodyPr lIns="50800" tIns="50800" rIns="50800" bIns="50800" rtlCol="0" anchor="ctr"/>
            <a:lstStyle/>
            <a:p>
              <a:pPr algn="ctr"/>
              <a:r>
                <a:rPr lang="en-US" sz="2000" b="1" dirty="0">
                  <a:solidFill>
                    <a:srgbClr val="00285C"/>
                  </a:solidFill>
                  <a:latin typeface="Calibri" panose="020F0502020204030204" pitchFamily="34" charset="0"/>
                  <a:ea typeface="Calibri (MS) Bold"/>
                  <a:cs typeface="Calibri (MS) Bold"/>
                  <a:sym typeface="Calibri (MS) Bold"/>
                </a:rPr>
                <a:t>1</a:t>
              </a:r>
            </a:p>
          </p:txBody>
        </p:sp>
      </p:grpSp>
      <p:grpSp>
        <p:nvGrpSpPr>
          <p:cNvPr id="5" name="Group 5"/>
          <p:cNvGrpSpPr/>
          <p:nvPr/>
        </p:nvGrpSpPr>
        <p:grpSpPr>
          <a:xfrm>
            <a:off x="8762926" y="3440762"/>
            <a:ext cx="579489" cy="586368"/>
            <a:chOff x="0" y="0"/>
            <a:chExt cx="812800" cy="822448"/>
          </a:xfrm>
        </p:grpSpPr>
        <p:sp>
          <p:nvSpPr>
            <p:cNvPr id="6" name="Freeform 6"/>
            <p:cNvSpPr/>
            <p:nvPr/>
          </p:nvSpPr>
          <p:spPr>
            <a:xfrm>
              <a:off x="0" y="0"/>
              <a:ext cx="812800" cy="822448"/>
            </a:xfrm>
            <a:custGeom>
              <a:avLst/>
              <a:gdLst/>
              <a:ahLst/>
              <a:cxnLst/>
              <a:rect l="l" t="t" r="r" b="b"/>
              <a:pathLst>
                <a:path w="812800" h="822448">
                  <a:moveTo>
                    <a:pt x="406400" y="0"/>
                  </a:moveTo>
                  <a:cubicBezTo>
                    <a:pt x="181951" y="0"/>
                    <a:pt x="0" y="184111"/>
                    <a:pt x="0" y="411224"/>
                  </a:cubicBezTo>
                  <a:cubicBezTo>
                    <a:pt x="0" y="638337"/>
                    <a:pt x="181951" y="822448"/>
                    <a:pt x="406400" y="822448"/>
                  </a:cubicBezTo>
                  <a:cubicBezTo>
                    <a:pt x="630849" y="822448"/>
                    <a:pt x="812800" y="638337"/>
                    <a:pt x="812800" y="411224"/>
                  </a:cubicBezTo>
                  <a:cubicBezTo>
                    <a:pt x="812800" y="184111"/>
                    <a:pt x="630849" y="0"/>
                    <a:pt x="406400" y="0"/>
                  </a:cubicBezTo>
                  <a:close/>
                </a:path>
              </a:pathLst>
            </a:custGeom>
            <a:solidFill>
              <a:srgbClr val="EDF0F2"/>
            </a:solidFill>
          </p:spPr>
          <p:txBody>
            <a:bodyPr/>
            <a:lstStyle/>
            <a:p>
              <a:endParaRPr lang="en-US" dirty="0">
                <a:latin typeface="Calibri" panose="020F0502020204030204" pitchFamily="34" charset="0"/>
              </a:endParaRPr>
            </a:p>
          </p:txBody>
        </p:sp>
        <p:sp>
          <p:nvSpPr>
            <p:cNvPr id="7" name="TextBox 7"/>
            <p:cNvSpPr txBox="1"/>
            <p:nvPr/>
          </p:nvSpPr>
          <p:spPr>
            <a:xfrm>
              <a:off x="76200" y="904"/>
              <a:ext cx="660400" cy="744439"/>
            </a:xfrm>
            <a:prstGeom prst="rect">
              <a:avLst/>
            </a:prstGeom>
          </p:spPr>
          <p:txBody>
            <a:bodyPr lIns="50800" tIns="50800" rIns="50800" bIns="50800" rtlCol="0" anchor="ctr"/>
            <a:lstStyle/>
            <a:p>
              <a:pPr algn="ctr"/>
              <a:r>
                <a:rPr lang="en-US" sz="2000" b="1" dirty="0">
                  <a:solidFill>
                    <a:srgbClr val="00285C"/>
                  </a:solidFill>
                  <a:latin typeface="Calibri" panose="020F0502020204030204" pitchFamily="34" charset="0"/>
                  <a:ea typeface="Calibri (MS) Bold"/>
                  <a:cs typeface="Calibri (MS) Bold"/>
                  <a:sym typeface="Calibri (MS) Bold"/>
                </a:rPr>
                <a:t>2</a:t>
              </a:r>
            </a:p>
          </p:txBody>
        </p:sp>
      </p:grpSp>
      <p:grpSp>
        <p:nvGrpSpPr>
          <p:cNvPr id="8" name="Group 8"/>
          <p:cNvGrpSpPr/>
          <p:nvPr/>
        </p:nvGrpSpPr>
        <p:grpSpPr>
          <a:xfrm>
            <a:off x="8762926" y="4179530"/>
            <a:ext cx="579489" cy="586368"/>
            <a:chOff x="0" y="0"/>
            <a:chExt cx="812800" cy="822448"/>
          </a:xfrm>
        </p:grpSpPr>
        <p:sp>
          <p:nvSpPr>
            <p:cNvPr id="9" name="Freeform 9"/>
            <p:cNvSpPr/>
            <p:nvPr/>
          </p:nvSpPr>
          <p:spPr>
            <a:xfrm>
              <a:off x="0" y="0"/>
              <a:ext cx="812800" cy="822448"/>
            </a:xfrm>
            <a:custGeom>
              <a:avLst/>
              <a:gdLst/>
              <a:ahLst/>
              <a:cxnLst/>
              <a:rect l="l" t="t" r="r" b="b"/>
              <a:pathLst>
                <a:path w="812800" h="822448">
                  <a:moveTo>
                    <a:pt x="406400" y="0"/>
                  </a:moveTo>
                  <a:cubicBezTo>
                    <a:pt x="181951" y="0"/>
                    <a:pt x="0" y="184111"/>
                    <a:pt x="0" y="411224"/>
                  </a:cubicBezTo>
                  <a:cubicBezTo>
                    <a:pt x="0" y="638337"/>
                    <a:pt x="181951" y="822448"/>
                    <a:pt x="406400" y="822448"/>
                  </a:cubicBezTo>
                  <a:cubicBezTo>
                    <a:pt x="630849" y="822448"/>
                    <a:pt x="812800" y="638337"/>
                    <a:pt x="812800" y="411224"/>
                  </a:cubicBezTo>
                  <a:cubicBezTo>
                    <a:pt x="812800" y="184111"/>
                    <a:pt x="630849" y="0"/>
                    <a:pt x="406400" y="0"/>
                  </a:cubicBezTo>
                  <a:close/>
                </a:path>
              </a:pathLst>
            </a:custGeom>
            <a:solidFill>
              <a:srgbClr val="EDF0F2"/>
            </a:solidFill>
          </p:spPr>
          <p:txBody>
            <a:bodyPr/>
            <a:lstStyle/>
            <a:p>
              <a:endParaRPr lang="en-US" dirty="0">
                <a:latin typeface="Calibri" panose="020F0502020204030204" pitchFamily="34" charset="0"/>
              </a:endParaRPr>
            </a:p>
          </p:txBody>
        </p:sp>
        <p:sp>
          <p:nvSpPr>
            <p:cNvPr id="10" name="TextBox 10"/>
            <p:cNvSpPr txBox="1"/>
            <p:nvPr/>
          </p:nvSpPr>
          <p:spPr>
            <a:xfrm>
              <a:off x="76200" y="904"/>
              <a:ext cx="660400" cy="744439"/>
            </a:xfrm>
            <a:prstGeom prst="rect">
              <a:avLst/>
            </a:prstGeom>
          </p:spPr>
          <p:txBody>
            <a:bodyPr lIns="50800" tIns="50800" rIns="50800" bIns="50800" rtlCol="0" anchor="ctr"/>
            <a:lstStyle/>
            <a:p>
              <a:pPr algn="ctr"/>
              <a:r>
                <a:rPr lang="en-US" sz="2000" b="1" dirty="0">
                  <a:solidFill>
                    <a:srgbClr val="00285C"/>
                  </a:solidFill>
                  <a:latin typeface="Calibri" panose="020F0502020204030204" pitchFamily="34" charset="0"/>
                  <a:ea typeface="Calibri (MS) Bold"/>
                  <a:cs typeface="Calibri (MS) Bold"/>
                  <a:sym typeface="Calibri (MS) Bold"/>
                </a:rPr>
                <a:t>3</a:t>
              </a:r>
            </a:p>
          </p:txBody>
        </p:sp>
      </p:grpSp>
      <p:grpSp>
        <p:nvGrpSpPr>
          <p:cNvPr id="11" name="Group 11"/>
          <p:cNvGrpSpPr/>
          <p:nvPr/>
        </p:nvGrpSpPr>
        <p:grpSpPr>
          <a:xfrm>
            <a:off x="8762926" y="4918298"/>
            <a:ext cx="579489" cy="586368"/>
            <a:chOff x="0" y="0"/>
            <a:chExt cx="812800" cy="822448"/>
          </a:xfrm>
        </p:grpSpPr>
        <p:sp>
          <p:nvSpPr>
            <p:cNvPr id="12" name="Freeform 12"/>
            <p:cNvSpPr/>
            <p:nvPr/>
          </p:nvSpPr>
          <p:spPr>
            <a:xfrm>
              <a:off x="0" y="0"/>
              <a:ext cx="812800" cy="822448"/>
            </a:xfrm>
            <a:custGeom>
              <a:avLst/>
              <a:gdLst/>
              <a:ahLst/>
              <a:cxnLst/>
              <a:rect l="l" t="t" r="r" b="b"/>
              <a:pathLst>
                <a:path w="812800" h="822448">
                  <a:moveTo>
                    <a:pt x="406400" y="0"/>
                  </a:moveTo>
                  <a:cubicBezTo>
                    <a:pt x="181951" y="0"/>
                    <a:pt x="0" y="184111"/>
                    <a:pt x="0" y="411224"/>
                  </a:cubicBezTo>
                  <a:cubicBezTo>
                    <a:pt x="0" y="638337"/>
                    <a:pt x="181951" y="822448"/>
                    <a:pt x="406400" y="822448"/>
                  </a:cubicBezTo>
                  <a:cubicBezTo>
                    <a:pt x="630849" y="822448"/>
                    <a:pt x="812800" y="638337"/>
                    <a:pt x="812800" y="411224"/>
                  </a:cubicBezTo>
                  <a:cubicBezTo>
                    <a:pt x="812800" y="184111"/>
                    <a:pt x="630849" y="0"/>
                    <a:pt x="406400" y="0"/>
                  </a:cubicBezTo>
                  <a:close/>
                </a:path>
              </a:pathLst>
            </a:custGeom>
            <a:solidFill>
              <a:srgbClr val="EDF0F2"/>
            </a:solidFill>
          </p:spPr>
          <p:txBody>
            <a:bodyPr/>
            <a:lstStyle/>
            <a:p>
              <a:endParaRPr lang="en-US" dirty="0">
                <a:latin typeface="Calibri" panose="020F0502020204030204" pitchFamily="34" charset="0"/>
              </a:endParaRPr>
            </a:p>
          </p:txBody>
        </p:sp>
        <p:sp>
          <p:nvSpPr>
            <p:cNvPr id="13" name="TextBox 13"/>
            <p:cNvSpPr txBox="1"/>
            <p:nvPr/>
          </p:nvSpPr>
          <p:spPr>
            <a:xfrm>
              <a:off x="76200" y="904"/>
              <a:ext cx="660400" cy="744439"/>
            </a:xfrm>
            <a:prstGeom prst="rect">
              <a:avLst/>
            </a:prstGeom>
          </p:spPr>
          <p:txBody>
            <a:bodyPr lIns="50800" tIns="50800" rIns="50800" bIns="50800" rtlCol="0" anchor="ctr"/>
            <a:lstStyle/>
            <a:p>
              <a:pPr algn="ctr"/>
              <a:r>
                <a:rPr lang="en-US" sz="2000" b="1" dirty="0">
                  <a:solidFill>
                    <a:srgbClr val="00285C"/>
                  </a:solidFill>
                  <a:latin typeface="Calibri" panose="020F0502020204030204" pitchFamily="34" charset="0"/>
                  <a:ea typeface="Calibri (MS) Bold"/>
                  <a:cs typeface="Calibri (MS) Bold"/>
                  <a:sym typeface="Calibri (MS) Bold"/>
                </a:rPr>
                <a:t>4</a:t>
              </a:r>
            </a:p>
          </p:txBody>
        </p:sp>
      </p:grpSp>
      <p:grpSp>
        <p:nvGrpSpPr>
          <p:cNvPr id="14" name="Group 14"/>
          <p:cNvGrpSpPr/>
          <p:nvPr/>
        </p:nvGrpSpPr>
        <p:grpSpPr>
          <a:xfrm>
            <a:off x="0" y="5953207"/>
            <a:ext cx="18288000" cy="4333793"/>
            <a:chOff x="0" y="0"/>
            <a:chExt cx="4816593" cy="1141411"/>
          </a:xfrm>
        </p:grpSpPr>
        <p:sp>
          <p:nvSpPr>
            <p:cNvPr id="15" name="Freeform 15"/>
            <p:cNvSpPr/>
            <p:nvPr/>
          </p:nvSpPr>
          <p:spPr>
            <a:xfrm>
              <a:off x="0" y="0"/>
              <a:ext cx="4816592" cy="1141411"/>
            </a:xfrm>
            <a:custGeom>
              <a:avLst/>
              <a:gdLst/>
              <a:ahLst/>
              <a:cxnLst/>
              <a:rect l="l" t="t" r="r" b="b"/>
              <a:pathLst>
                <a:path w="4816592" h="1141411">
                  <a:moveTo>
                    <a:pt x="0" y="0"/>
                  </a:moveTo>
                  <a:lnTo>
                    <a:pt x="4816592" y="0"/>
                  </a:lnTo>
                  <a:lnTo>
                    <a:pt x="4816592" y="1141411"/>
                  </a:lnTo>
                  <a:lnTo>
                    <a:pt x="0" y="1141411"/>
                  </a:lnTo>
                  <a:close/>
                </a:path>
              </a:pathLst>
            </a:custGeom>
            <a:solidFill>
              <a:srgbClr val="00285C"/>
            </a:solidFill>
          </p:spPr>
          <p:txBody>
            <a:bodyPr/>
            <a:lstStyle/>
            <a:p>
              <a:endParaRPr lang="en-US" dirty="0">
                <a:latin typeface="Calibri" panose="020F0502020204030204" pitchFamily="34" charset="0"/>
              </a:endParaRPr>
            </a:p>
          </p:txBody>
        </p:sp>
        <p:sp>
          <p:nvSpPr>
            <p:cNvPr id="16" name="TextBox 16"/>
            <p:cNvSpPr txBox="1"/>
            <p:nvPr/>
          </p:nvSpPr>
          <p:spPr>
            <a:xfrm>
              <a:off x="0" y="-104775"/>
              <a:ext cx="4816593" cy="1246186"/>
            </a:xfrm>
            <a:prstGeom prst="rect">
              <a:avLst/>
            </a:prstGeom>
          </p:spPr>
          <p:txBody>
            <a:bodyPr lIns="50800" tIns="50800" rIns="50800" bIns="50800" rtlCol="0" anchor="ctr"/>
            <a:lstStyle/>
            <a:p>
              <a:pPr algn="ctr">
                <a:lnSpc>
                  <a:spcPts val="3639"/>
                </a:lnSpc>
              </a:pPr>
              <a:endParaRPr dirty="0">
                <a:latin typeface="Calibri" panose="020F0502020204030204" pitchFamily="34" charset="0"/>
              </a:endParaRPr>
            </a:p>
          </p:txBody>
        </p:sp>
      </p:grpSp>
      <p:grpSp>
        <p:nvGrpSpPr>
          <p:cNvPr id="17" name="Group 17"/>
          <p:cNvGrpSpPr/>
          <p:nvPr/>
        </p:nvGrpSpPr>
        <p:grpSpPr>
          <a:xfrm>
            <a:off x="489613" y="53152"/>
            <a:ext cx="7816187" cy="1328727"/>
            <a:chOff x="0" y="-304800"/>
            <a:chExt cx="10727309" cy="1771637"/>
          </a:xfrm>
        </p:grpSpPr>
        <p:sp>
          <p:nvSpPr>
            <p:cNvPr id="18" name="TextBox 18"/>
            <p:cNvSpPr txBox="1"/>
            <p:nvPr/>
          </p:nvSpPr>
          <p:spPr>
            <a:xfrm>
              <a:off x="0" y="-304800"/>
              <a:ext cx="10727309" cy="1685078"/>
            </a:xfrm>
            <a:prstGeom prst="rect">
              <a:avLst/>
            </a:prstGeom>
          </p:spPr>
          <p:txBody>
            <a:bodyPr lIns="0" tIns="0" rIns="0" bIns="0" rtlCol="0" anchor="t">
              <a:spAutoFit/>
            </a:bodyPr>
            <a:lstStyle/>
            <a:p>
              <a:pPr marL="0" lvl="0" indent="0" algn="ctr">
                <a:lnSpc>
                  <a:spcPts val="10500"/>
                </a:lnSpc>
                <a:spcBef>
                  <a:spcPct val="0"/>
                </a:spcBef>
              </a:pPr>
              <a:r>
                <a:rPr lang="en-US" sz="7500" b="1" dirty="0">
                  <a:solidFill>
                    <a:srgbClr val="00285C"/>
                  </a:solidFill>
                  <a:latin typeface="Calibri" panose="020F0502020204030204" pitchFamily="34" charset="0"/>
                  <a:ea typeface="Calibri (MS) Bold"/>
                  <a:cs typeface="Calibri (MS) Bold"/>
                  <a:sym typeface="Calibri (MS) Bold"/>
                </a:rPr>
                <a:t>Executive Summary</a:t>
              </a:r>
            </a:p>
          </p:txBody>
        </p:sp>
        <p:sp>
          <p:nvSpPr>
            <p:cNvPr id="19" name="AutoShape 19"/>
            <p:cNvSpPr/>
            <p:nvPr/>
          </p:nvSpPr>
          <p:spPr>
            <a:xfrm>
              <a:off x="0" y="1466837"/>
              <a:ext cx="10727309" cy="0"/>
            </a:xfrm>
            <a:prstGeom prst="line">
              <a:avLst/>
            </a:prstGeom>
            <a:ln w="11430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sp>
        <p:nvSpPr>
          <p:cNvPr id="20" name="TextBox 20"/>
          <p:cNvSpPr txBox="1"/>
          <p:nvPr/>
        </p:nvSpPr>
        <p:spPr>
          <a:xfrm>
            <a:off x="489612" y="2685189"/>
            <a:ext cx="6969096" cy="2031325"/>
          </a:xfrm>
          <a:prstGeom prst="rect">
            <a:avLst/>
          </a:prstGeom>
        </p:spPr>
        <p:txBody>
          <a:bodyPr lIns="0" tIns="0" rIns="0" bIns="0" rtlCol="0" anchor="t">
            <a:spAutoFit/>
          </a:bodyPr>
          <a:lstStyle/>
          <a:p>
            <a:pPr algn="l"/>
            <a:r>
              <a:rPr lang="en-US" sz="2200" dirty="0">
                <a:solidFill>
                  <a:srgbClr val="000000"/>
                </a:solidFill>
                <a:latin typeface="Calibri" panose="020F0502020204030204" pitchFamily="34" charset="0"/>
                <a:ea typeface="Calibri (MS)"/>
                <a:cs typeface="Calibri (MS)"/>
                <a:sym typeface="Calibri (MS)"/>
              </a:rPr>
              <a:t>The Toronto Police Service faces challenges in allocating limited resources amid rising crime rates, budget constraints and public scrutiny. </a:t>
            </a:r>
          </a:p>
          <a:p>
            <a:pPr algn="l"/>
            <a:endParaRPr lang="en-US" sz="2200" dirty="0">
              <a:solidFill>
                <a:srgbClr val="000000"/>
              </a:solidFill>
              <a:latin typeface="Calibri" panose="020F0502020204030204" pitchFamily="34" charset="0"/>
              <a:ea typeface="Calibri (MS)"/>
              <a:cs typeface="Calibri (MS)"/>
              <a:sym typeface="Calibri (MS)"/>
            </a:endParaRPr>
          </a:p>
          <a:p>
            <a:pPr algn="l"/>
            <a:r>
              <a:rPr lang="en-US" sz="2200" dirty="0">
                <a:solidFill>
                  <a:srgbClr val="000000"/>
                </a:solidFill>
                <a:latin typeface="Calibri" panose="020F0502020204030204" pitchFamily="34" charset="0"/>
                <a:ea typeface="Calibri (MS)"/>
                <a:cs typeface="Calibri (MS)"/>
                <a:sym typeface="Calibri (MS)"/>
              </a:rPr>
              <a:t>While technology may enhance public safety, community involvement remains crucial for success.</a:t>
            </a:r>
          </a:p>
        </p:txBody>
      </p:sp>
      <p:sp>
        <p:nvSpPr>
          <p:cNvPr id="21" name="TextBox 21"/>
          <p:cNvSpPr txBox="1"/>
          <p:nvPr/>
        </p:nvSpPr>
        <p:spPr>
          <a:xfrm>
            <a:off x="489612" y="2044134"/>
            <a:ext cx="4422531" cy="434221"/>
          </a:xfrm>
          <a:prstGeom prst="rect">
            <a:avLst/>
          </a:prstGeom>
        </p:spPr>
        <p:txBody>
          <a:bodyPr lIns="0" tIns="0" rIns="0" bIns="0" rtlCol="0" anchor="t">
            <a:spAutoFit/>
          </a:bodyPr>
          <a:lstStyle/>
          <a:p>
            <a:pPr algn="l">
              <a:lnSpc>
                <a:spcPts val="3639"/>
              </a:lnSpc>
              <a:spcBef>
                <a:spcPct val="0"/>
              </a:spcBef>
            </a:pPr>
            <a:r>
              <a:rPr lang="en-US" sz="2599" b="1" dirty="0">
                <a:solidFill>
                  <a:srgbClr val="000000"/>
                </a:solidFill>
                <a:latin typeface="Calibri" panose="020F0502020204030204" pitchFamily="34" charset="0"/>
                <a:ea typeface="Calibri (MS) Bold"/>
                <a:cs typeface="Calibri (MS) Bold"/>
                <a:sym typeface="Calibri (MS) Bold"/>
              </a:rPr>
              <a:t>BUSINESS PROBLEM</a:t>
            </a:r>
          </a:p>
        </p:txBody>
      </p:sp>
      <p:sp>
        <p:nvSpPr>
          <p:cNvPr id="22" name="TextBox 22"/>
          <p:cNvSpPr txBox="1"/>
          <p:nvPr/>
        </p:nvSpPr>
        <p:spPr>
          <a:xfrm>
            <a:off x="8762926" y="2044134"/>
            <a:ext cx="4422531" cy="434221"/>
          </a:xfrm>
          <a:prstGeom prst="rect">
            <a:avLst/>
          </a:prstGeom>
        </p:spPr>
        <p:txBody>
          <a:bodyPr lIns="0" tIns="0" rIns="0" bIns="0" rtlCol="0" anchor="t">
            <a:spAutoFit/>
          </a:bodyPr>
          <a:lstStyle/>
          <a:p>
            <a:pPr algn="l">
              <a:lnSpc>
                <a:spcPts val="3639"/>
              </a:lnSpc>
              <a:spcBef>
                <a:spcPct val="0"/>
              </a:spcBef>
            </a:pPr>
            <a:r>
              <a:rPr lang="en-US" sz="2599" b="1" dirty="0">
                <a:solidFill>
                  <a:srgbClr val="000000"/>
                </a:solidFill>
                <a:latin typeface="Calibri" panose="020F0502020204030204" pitchFamily="34" charset="0"/>
                <a:ea typeface="Calibri (MS) Bold"/>
                <a:cs typeface="Calibri (MS) Bold"/>
                <a:sym typeface="Calibri (MS) Bold"/>
              </a:rPr>
              <a:t>KEY OBJECTIVES</a:t>
            </a:r>
          </a:p>
        </p:txBody>
      </p:sp>
      <p:sp>
        <p:nvSpPr>
          <p:cNvPr id="23" name="TextBox 23"/>
          <p:cNvSpPr txBox="1"/>
          <p:nvPr/>
        </p:nvSpPr>
        <p:spPr>
          <a:xfrm>
            <a:off x="9560175" y="2694823"/>
            <a:ext cx="6891031" cy="399981"/>
          </a:xfrm>
          <a:prstGeom prst="rect">
            <a:avLst/>
          </a:prstGeom>
        </p:spPr>
        <p:txBody>
          <a:bodyPr wrap="square" lIns="0" tIns="0" rIns="0" bIns="0" rtlCol="0" anchor="t">
            <a:spAutoFit/>
          </a:bodyPr>
          <a:lstStyle/>
          <a:p>
            <a:pPr algn="l">
              <a:spcBef>
                <a:spcPct val="0"/>
              </a:spcBef>
            </a:pPr>
            <a:r>
              <a:rPr lang="en-US" sz="2599" dirty="0">
                <a:solidFill>
                  <a:srgbClr val="000000"/>
                </a:solidFill>
                <a:latin typeface="Calibri" panose="020F0502020204030204" pitchFamily="34" charset="0"/>
                <a:ea typeface="Calibri (MS)"/>
                <a:cs typeface="Calibri (MS)"/>
                <a:sym typeface="Calibri (MS)"/>
              </a:rPr>
              <a:t>Increase Community Safety and Engagement</a:t>
            </a:r>
          </a:p>
        </p:txBody>
      </p:sp>
      <p:sp>
        <p:nvSpPr>
          <p:cNvPr id="24" name="TextBox 24"/>
          <p:cNvSpPr txBox="1"/>
          <p:nvPr/>
        </p:nvSpPr>
        <p:spPr>
          <a:xfrm>
            <a:off x="9560176" y="3433591"/>
            <a:ext cx="7889624" cy="399981"/>
          </a:xfrm>
          <a:prstGeom prst="rect">
            <a:avLst/>
          </a:prstGeom>
        </p:spPr>
        <p:txBody>
          <a:bodyPr wrap="square" lIns="0" tIns="0" rIns="0" bIns="0" rtlCol="0" anchor="t">
            <a:spAutoFit/>
          </a:bodyPr>
          <a:lstStyle/>
          <a:p>
            <a:pPr algn="l">
              <a:spcBef>
                <a:spcPct val="0"/>
              </a:spcBef>
            </a:pPr>
            <a:r>
              <a:rPr lang="en-US" sz="2599" dirty="0">
                <a:solidFill>
                  <a:srgbClr val="000000"/>
                </a:solidFill>
                <a:latin typeface="Calibri" panose="020F0502020204030204" pitchFamily="34" charset="0"/>
                <a:ea typeface="Calibri (MS)"/>
                <a:cs typeface="Calibri (MS)"/>
                <a:sym typeface="Calibri (MS)"/>
              </a:rPr>
              <a:t>Optimize Crime Prevention and Resource Efficiency</a:t>
            </a:r>
          </a:p>
        </p:txBody>
      </p:sp>
      <p:sp>
        <p:nvSpPr>
          <p:cNvPr id="25" name="TextBox 25"/>
          <p:cNvSpPr txBox="1"/>
          <p:nvPr/>
        </p:nvSpPr>
        <p:spPr>
          <a:xfrm>
            <a:off x="9560176" y="4172359"/>
            <a:ext cx="3894826" cy="399981"/>
          </a:xfrm>
          <a:prstGeom prst="rect">
            <a:avLst/>
          </a:prstGeom>
        </p:spPr>
        <p:txBody>
          <a:bodyPr wrap="square" lIns="0" tIns="0" rIns="0" bIns="0" rtlCol="0" anchor="t">
            <a:spAutoFit/>
          </a:bodyPr>
          <a:lstStyle/>
          <a:p>
            <a:pPr algn="l">
              <a:spcBef>
                <a:spcPct val="0"/>
              </a:spcBef>
            </a:pPr>
            <a:r>
              <a:rPr lang="en-US" sz="2599" dirty="0">
                <a:solidFill>
                  <a:srgbClr val="000000"/>
                </a:solidFill>
                <a:latin typeface="Calibri" panose="020F0502020204030204" pitchFamily="34" charset="0"/>
                <a:ea typeface="Calibri (MS)"/>
                <a:cs typeface="Calibri (MS)"/>
                <a:sym typeface="Calibri (MS)"/>
              </a:rPr>
              <a:t>Develop Crime Risk Index</a:t>
            </a:r>
          </a:p>
        </p:txBody>
      </p:sp>
      <p:sp>
        <p:nvSpPr>
          <p:cNvPr id="26" name="TextBox 26"/>
          <p:cNvSpPr txBox="1"/>
          <p:nvPr/>
        </p:nvSpPr>
        <p:spPr>
          <a:xfrm>
            <a:off x="9560175" y="4911126"/>
            <a:ext cx="7832339" cy="399981"/>
          </a:xfrm>
          <a:prstGeom prst="rect">
            <a:avLst/>
          </a:prstGeom>
        </p:spPr>
        <p:txBody>
          <a:bodyPr wrap="square" lIns="0" tIns="0" rIns="0" bIns="0" rtlCol="0" anchor="t">
            <a:spAutoFit/>
          </a:bodyPr>
          <a:lstStyle/>
          <a:p>
            <a:pPr algn="l">
              <a:spcBef>
                <a:spcPct val="0"/>
              </a:spcBef>
            </a:pPr>
            <a:r>
              <a:rPr lang="en-US" sz="2599" dirty="0">
                <a:solidFill>
                  <a:srgbClr val="000000"/>
                </a:solidFill>
                <a:latin typeface="Calibri" panose="020F0502020204030204" pitchFamily="34" charset="0"/>
                <a:ea typeface="Calibri (MS)"/>
                <a:cs typeface="Calibri (MS)"/>
                <a:sym typeface="Calibri (MS)"/>
              </a:rPr>
              <a:t>Build and Enhance Safety Recommendation Engine</a:t>
            </a:r>
          </a:p>
        </p:txBody>
      </p:sp>
      <p:sp>
        <p:nvSpPr>
          <p:cNvPr id="27" name="TextBox 27"/>
          <p:cNvSpPr txBox="1"/>
          <p:nvPr/>
        </p:nvSpPr>
        <p:spPr>
          <a:xfrm>
            <a:off x="489612" y="6972151"/>
            <a:ext cx="6969096" cy="1692771"/>
          </a:xfrm>
          <a:prstGeom prst="rect">
            <a:avLst/>
          </a:prstGeom>
        </p:spPr>
        <p:txBody>
          <a:bodyPr lIns="0" tIns="0" rIns="0" bIns="0" rtlCol="0" anchor="t">
            <a:spAutoFit/>
          </a:bodyPr>
          <a:lstStyle/>
          <a:p>
            <a:pPr algn="l"/>
            <a:r>
              <a:rPr lang="en-US" sz="2200" dirty="0" err="1">
                <a:solidFill>
                  <a:srgbClr val="FFFFFF"/>
                </a:solidFill>
                <a:latin typeface="Calibri" panose="020F0502020204030204" pitchFamily="34" charset="0"/>
                <a:ea typeface="Calibri (MS)"/>
                <a:cs typeface="Calibri (MS)"/>
                <a:sym typeface="Calibri (MS)"/>
              </a:rPr>
              <a:t>SixSafety</a:t>
            </a:r>
            <a:r>
              <a:rPr lang="en-US" sz="2200" dirty="0">
                <a:solidFill>
                  <a:srgbClr val="FFFFFF"/>
                </a:solidFill>
                <a:latin typeface="Calibri" panose="020F0502020204030204" pitchFamily="34" charset="0"/>
                <a:ea typeface="Calibri (MS)"/>
                <a:cs typeface="Calibri (MS)"/>
                <a:sym typeface="Calibri (MS)"/>
              </a:rPr>
              <a:t> is a data-driven tool leveraging the Toronto Major Crime Indicator (MCI) dataset to categorize </a:t>
            </a:r>
            <a:r>
              <a:rPr lang="en-US" sz="2200" dirty="0" err="1">
                <a:solidFill>
                  <a:srgbClr val="FFFFFF"/>
                </a:solidFill>
                <a:latin typeface="Calibri" panose="020F0502020204030204" pitchFamily="34" charset="0"/>
                <a:ea typeface="Calibri (MS)"/>
                <a:cs typeface="Calibri (MS)"/>
                <a:sym typeface="Calibri (MS)"/>
              </a:rPr>
              <a:t>neighbourhoods</a:t>
            </a:r>
            <a:r>
              <a:rPr lang="en-US" sz="2200" dirty="0">
                <a:solidFill>
                  <a:srgbClr val="FFFFFF"/>
                </a:solidFill>
                <a:latin typeface="Calibri" panose="020F0502020204030204" pitchFamily="34" charset="0"/>
                <a:ea typeface="Calibri (MS)"/>
                <a:cs typeface="Calibri (MS)"/>
                <a:sym typeface="Calibri (MS)"/>
              </a:rPr>
              <a:t> by crime risk, delivering safety recommendations to the Toronto public. This empowers people to take proactive safety measures.</a:t>
            </a:r>
          </a:p>
        </p:txBody>
      </p:sp>
      <p:sp>
        <p:nvSpPr>
          <p:cNvPr id="28" name="TextBox 28"/>
          <p:cNvSpPr txBox="1"/>
          <p:nvPr/>
        </p:nvSpPr>
        <p:spPr>
          <a:xfrm>
            <a:off x="489612" y="6400015"/>
            <a:ext cx="4422531" cy="434221"/>
          </a:xfrm>
          <a:prstGeom prst="rect">
            <a:avLst/>
          </a:prstGeom>
        </p:spPr>
        <p:txBody>
          <a:bodyPr lIns="0" tIns="0" rIns="0" bIns="0" rtlCol="0" anchor="t">
            <a:spAutoFit/>
          </a:bodyPr>
          <a:lstStyle/>
          <a:p>
            <a:pPr algn="l">
              <a:lnSpc>
                <a:spcPts val="3639"/>
              </a:lnSpc>
              <a:spcBef>
                <a:spcPct val="0"/>
              </a:spcBef>
            </a:pPr>
            <a:r>
              <a:rPr lang="en-US" sz="2599" b="1" dirty="0">
                <a:solidFill>
                  <a:srgbClr val="FFFFFF"/>
                </a:solidFill>
                <a:latin typeface="Calibri" panose="020F0502020204030204" pitchFamily="34" charset="0"/>
                <a:ea typeface="Calibri (MS) Bold"/>
                <a:cs typeface="Calibri (MS) Bold"/>
                <a:sym typeface="Calibri (MS) Bold"/>
              </a:rPr>
              <a:t>SOLUTION</a:t>
            </a:r>
          </a:p>
        </p:txBody>
      </p:sp>
      <p:sp>
        <p:nvSpPr>
          <p:cNvPr id="29" name="TextBox 29"/>
          <p:cNvSpPr txBox="1"/>
          <p:nvPr/>
        </p:nvSpPr>
        <p:spPr>
          <a:xfrm>
            <a:off x="8762926" y="6972151"/>
            <a:ext cx="7471773" cy="2708434"/>
          </a:xfrm>
          <a:prstGeom prst="rect">
            <a:avLst/>
          </a:prstGeom>
        </p:spPr>
        <p:txBody>
          <a:bodyPr lIns="0" tIns="0" rIns="0" bIns="0" rtlCol="0" anchor="t">
            <a:spAutoFit/>
          </a:bodyPr>
          <a:lstStyle/>
          <a:p>
            <a:pPr algn="l"/>
            <a:r>
              <a:rPr lang="en-US" sz="2200" dirty="0">
                <a:solidFill>
                  <a:srgbClr val="FFFFFF"/>
                </a:solidFill>
                <a:latin typeface="Calibri" panose="020F0502020204030204" pitchFamily="34" charset="0"/>
                <a:ea typeface="Calibri (MS)"/>
                <a:cs typeface="Calibri (MS)"/>
                <a:sym typeface="Calibri (MS)"/>
              </a:rPr>
              <a:t>Launch a </a:t>
            </a:r>
            <a:r>
              <a:rPr lang="en-US" sz="2200" dirty="0" err="1">
                <a:solidFill>
                  <a:srgbClr val="FFFFFF"/>
                </a:solidFill>
                <a:latin typeface="Calibri" panose="020F0502020204030204" pitchFamily="34" charset="0"/>
                <a:ea typeface="Calibri (MS)"/>
                <a:cs typeface="Calibri (MS)"/>
                <a:sym typeface="Calibri (MS)"/>
              </a:rPr>
              <a:t>SixSafety</a:t>
            </a:r>
            <a:r>
              <a:rPr lang="en-US" sz="2200" dirty="0">
                <a:solidFill>
                  <a:srgbClr val="FFFFFF"/>
                </a:solidFill>
                <a:latin typeface="Calibri" panose="020F0502020204030204" pitchFamily="34" charset="0"/>
                <a:ea typeface="Calibri (MS)"/>
                <a:cs typeface="Calibri (MS)"/>
                <a:sym typeface="Calibri (MS)"/>
              </a:rPr>
              <a:t> pilot in high-crime </a:t>
            </a:r>
            <a:r>
              <a:rPr lang="en-US" sz="2200" dirty="0" err="1">
                <a:solidFill>
                  <a:srgbClr val="FFFFFF"/>
                </a:solidFill>
                <a:latin typeface="Calibri" panose="020F0502020204030204" pitchFamily="34" charset="0"/>
                <a:ea typeface="Calibri (MS)"/>
                <a:cs typeface="Calibri (MS)"/>
                <a:sym typeface="Calibri (MS)"/>
              </a:rPr>
              <a:t>neighbourhoods</a:t>
            </a:r>
            <a:r>
              <a:rPr lang="en-US" sz="2200" dirty="0">
                <a:solidFill>
                  <a:srgbClr val="FFFFFF"/>
                </a:solidFill>
                <a:latin typeface="Calibri" panose="020F0502020204030204" pitchFamily="34" charset="0"/>
                <a:ea typeface="Calibri (MS)"/>
                <a:cs typeface="Calibri (MS)"/>
                <a:sym typeface="Calibri (MS)"/>
              </a:rPr>
              <a:t> with TPS staff training and community engagement. </a:t>
            </a:r>
          </a:p>
          <a:p>
            <a:pPr algn="l"/>
            <a:endParaRPr lang="en-US" sz="2200" dirty="0">
              <a:solidFill>
                <a:srgbClr val="FFFFFF"/>
              </a:solidFill>
              <a:latin typeface="Calibri" panose="020F0502020204030204" pitchFamily="34" charset="0"/>
              <a:ea typeface="Calibri (MS)"/>
              <a:cs typeface="Calibri (MS)"/>
              <a:sym typeface="Calibri (MS)"/>
            </a:endParaRPr>
          </a:p>
          <a:p>
            <a:pPr algn="l"/>
            <a:r>
              <a:rPr lang="en-US" sz="2200" dirty="0">
                <a:solidFill>
                  <a:srgbClr val="FFFFFF"/>
                </a:solidFill>
                <a:latin typeface="Calibri" panose="020F0502020204030204" pitchFamily="34" charset="0"/>
                <a:ea typeface="Calibri (MS)"/>
                <a:cs typeface="Calibri (MS)"/>
                <a:sym typeface="Calibri (MS)"/>
              </a:rPr>
              <a:t>Use partnerships, instructional sessions, and social media to inform and involve residents. </a:t>
            </a:r>
          </a:p>
          <a:p>
            <a:pPr algn="l"/>
            <a:endParaRPr lang="en-US" sz="2200" dirty="0">
              <a:solidFill>
                <a:srgbClr val="FFFFFF"/>
              </a:solidFill>
              <a:latin typeface="Calibri" panose="020F0502020204030204" pitchFamily="34" charset="0"/>
              <a:ea typeface="Calibri (MS)"/>
              <a:cs typeface="Calibri (MS)"/>
              <a:sym typeface="Calibri (MS)"/>
            </a:endParaRPr>
          </a:p>
          <a:p>
            <a:pPr algn="l"/>
            <a:r>
              <a:rPr lang="en-US" sz="2200" dirty="0">
                <a:solidFill>
                  <a:srgbClr val="FFFFFF"/>
                </a:solidFill>
                <a:latin typeface="Calibri" panose="020F0502020204030204" pitchFamily="34" charset="0"/>
                <a:ea typeface="Calibri (MS)"/>
                <a:cs typeface="Calibri (MS)"/>
                <a:sym typeface="Calibri (MS)"/>
              </a:rPr>
              <a:t>Create feedback loops and audits to ensure accuracy, fairness, and ongoing improvements.</a:t>
            </a:r>
          </a:p>
        </p:txBody>
      </p:sp>
      <p:sp>
        <p:nvSpPr>
          <p:cNvPr id="30" name="TextBox 30"/>
          <p:cNvSpPr txBox="1"/>
          <p:nvPr/>
        </p:nvSpPr>
        <p:spPr>
          <a:xfrm>
            <a:off x="8762926" y="6400015"/>
            <a:ext cx="4422531" cy="434221"/>
          </a:xfrm>
          <a:prstGeom prst="rect">
            <a:avLst/>
          </a:prstGeom>
        </p:spPr>
        <p:txBody>
          <a:bodyPr lIns="0" tIns="0" rIns="0" bIns="0" rtlCol="0" anchor="t">
            <a:spAutoFit/>
          </a:bodyPr>
          <a:lstStyle/>
          <a:p>
            <a:pPr algn="l">
              <a:lnSpc>
                <a:spcPts val="3639"/>
              </a:lnSpc>
              <a:spcBef>
                <a:spcPct val="0"/>
              </a:spcBef>
            </a:pPr>
            <a:r>
              <a:rPr lang="en-US" sz="2599" b="1" dirty="0">
                <a:solidFill>
                  <a:srgbClr val="FFFFFF"/>
                </a:solidFill>
                <a:latin typeface="Calibri" panose="020F0502020204030204" pitchFamily="34" charset="0"/>
                <a:ea typeface="Calibri (MS) Bold"/>
                <a:cs typeface="Calibri (MS) Bold"/>
                <a:sym typeface="Calibri (MS) Bold"/>
              </a:rPr>
              <a:t>RECOMMENDATIONS</a:t>
            </a:r>
          </a:p>
        </p:txBody>
      </p:sp>
      <p:grpSp>
        <p:nvGrpSpPr>
          <p:cNvPr id="31" name="Group 31"/>
          <p:cNvGrpSpPr/>
          <p:nvPr/>
        </p:nvGrpSpPr>
        <p:grpSpPr>
          <a:xfrm>
            <a:off x="15334118" y="186030"/>
            <a:ext cx="2758142" cy="1334436"/>
            <a:chOff x="0" y="0"/>
            <a:chExt cx="3677523" cy="1779248"/>
          </a:xfrm>
        </p:grpSpPr>
        <p:sp>
          <p:nvSpPr>
            <p:cNvPr id="32" name="Freeform 32"/>
            <p:cNvSpPr/>
            <p:nvPr/>
          </p:nvSpPr>
          <p:spPr>
            <a:xfrm>
              <a:off x="2481327" y="151546"/>
              <a:ext cx="1196196" cy="1362555"/>
            </a:xfrm>
            <a:custGeom>
              <a:avLst/>
              <a:gdLst/>
              <a:ahLst/>
              <a:cxnLst/>
              <a:rect l="l" t="t" r="r" b="b"/>
              <a:pathLst>
                <a:path w="1196196" h="1362555">
                  <a:moveTo>
                    <a:pt x="0" y="0"/>
                  </a:moveTo>
                  <a:lnTo>
                    <a:pt x="1196196" y="0"/>
                  </a:lnTo>
                  <a:lnTo>
                    <a:pt x="1196196" y="1362554"/>
                  </a:lnTo>
                  <a:lnTo>
                    <a:pt x="0" y="1362554"/>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
          <p:nvSpPr>
            <p:cNvPr id="33" name="Freeform 33"/>
            <p:cNvSpPr/>
            <p:nvPr/>
          </p:nvSpPr>
          <p:spPr>
            <a:xfrm>
              <a:off x="0" y="0"/>
              <a:ext cx="1334436" cy="1779248"/>
            </a:xfrm>
            <a:custGeom>
              <a:avLst/>
              <a:gdLst/>
              <a:ahLst/>
              <a:cxnLst/>
              <a:rect l="l" t="t" r="r" b="b"/>
              <a:pathLst>
                <a:path w="1334436" h="1779248">
                  <a:moveTo>
                    <a:pt x="0" y="0"/>
                  </a:moveTo>
                  <a:lnTo>
                    <a:pt x="1334436" y="0"/>
                  </a:lnTo>
                  <a:lnTo>
                    <a:pt x="1334436" y="1779248"/>
                  </a:lnTo>
                  <a:lnTo>
                    <a:pt x="0" y="1779248"/>
                  </a:lnTo>
                  <a:lnTo>
                    <a:pt x="0" y="0"/>
                  </a:lnTo>
                  <a:close/>
                </a:path>
              </a:pathLst>
            </a:custGeom>
            <a:blipFill>
              <a:blip r:embed="rId4"/>
              <a:stretch>
                <a:fillRect l="-49055" t="-22322" r="-47527" b="-25115"/>
              </a:stretch>
            </a:blipFill>
          </p:spPr>
          <p:txBody>
            <a:bodyPr/>
            <a:lstStyle/>
            <a:p>
              <a:endParaRPr lang="en-US" dirty="0">
                <a:latin typeface="Calibri" panose="020F0502020204030204" pitchFamily="34" charset="0"/>
              </a:endParaRPr>
            </a:p>
          </p:txBody>
        </p:sp>
        <p:sp>
          <p:nvSpPr>
            <p:cNvPr id="34" name="Freeform 34"/>
            <p:cNvSpPr/>
            <p:nvPr/>
          </p:nvSpPr>
          <p:spPr>
            <a:xfrm>
              <a:off x="1614146" y="496334"/>
              <a:ext cx="674204" cy="672979"/>
            </a:xfrm>
            <a:custGeom>
              <a:avLst/>
              <a:gdLst/>
              <a:ahLst/>
              <a:cxnLst/>
              <a:rect l="l" t="t" r="r" b="b"/>
              <a:pathLst>
                <a:path w="674204" h="672979">
                  <a:moveTo>
                    <a:pt x="0" y="0"/>
                  </a:moveTo>
                  <a:lnTo>
                    <a:pt x="674204" y="0"/>
                  </a:lnTo>
                  <a:lnTo>
                    <a:pt x="674204" y="672978"/>
                  </a:lnTo>
                  <a:lnTo>
                    <a:pt x="0" y="672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Calibri" panose="020F0502020204030204" pitchFamily="34" charset="0"/>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M: </a:t>
            </a:r>
            <a:r>
              <a:rPr lang="en-US" sz="3503" spc="550" dirty="0">
                <a:solidFill>
                  <a:srgbClr val="00285C"/>
                </a:solidFill>
                <a:latin typeface="Calibri" panose="020F0502020204030204" pitchFamily="34" charset="0"/>
                <a:ea typeface="Calibri (MS)"/>
                <a:cs typeface="Calibri (MS)"/>
                <a:sym typeface="Calibri (MS)"/>
              </a:rPr>
              <a:t>Future Steps for </a:t>
            </a:r>
            <a:r>
              <a:rPr lang="en-US" sz="3503" spc="550" dirty="0" err="1">
                <a:solidFill>
                  <a:srgbClr val="00285C"/>
                </a:solidFill>
                <a:latin typeface="Calibri" panose="020F0502020204030204" pitchFamily="34" charset="0"/>
                <a:ea typeface="Calibri (MS)"/>
                <a:cs typeface="Calibri (MS)"/>
                <a:sym typeface="Calibri (MS)"/>
              </a:rPr>
              <a:t>SixSafety</a:t>
            </a:r>
            <a:endParaRPr lang="en-US" sz="3503" spc="550" dirty="0">
              <a:solidFill>
                <a:srgbClr val="00285C"/>
              </a:solidFill>
              <a:latin typeface="Calibri" panose="020F0502020204030204" pitchFamily="34" charset="0"/>
              <a:ea typeface="Calibri (MS)"/>
              <a:cs typeface="Calibri (MS)"/>
              <a:sym typeface="Calibri (MS)"/>
            </a:endParaRPr>
          </a:p>
        </p:txBody>
      </p:sp>
      <p:sp>
        <p:nvSpPr>
          <p:cNvPr id="3" name="TextBox 3"/>
          <p:cNvSpPr txBox="1"/>
          <p:nvPr/>
        </p:nvSpPr>
        <p:spPr>
          <a:xfrm>
            <a:off x="759156" y="1763712"/>
            <a:ext cx="16769688" cy="6705490"/>
          </a:xfrm>
          <a:prstGeom prst="rect">
            <a:avLst/>
          </a:prstGeom>
        </p:spPr>
        <p:txBody>
          <a:bodyPr lIns="0" tIns="0" rIns="0" bIns="0" rtlCol="0" anchor="t">
            <a:spAutoFit/>
          </a:bodyPr>
          <a:lstStyle/>
          <a:p>
            <a:pPr marL="388620" lvl="1" indent="-194310" algn="l">
              <a:lnSpc>
                <a:spcPts val="2520"/>
              </a:lnSpc>
              <a:buFont typeface="Arial"/>
              <a:buChar char="•"/>
            </a:pPr>
            <a:r>
              <a:rPr lang="en-US" sz="1800" b="1" dirty="0">
                <a:solidFill>
                  <a:srgbClr val="000000"/>
                </a:solidFill>
                <a:latin typeface="Calibri" panose="020F0502020204030204" pitchFamily="34" charset="0"/>
                <a:ea typeface="Calibri (MS) Bold"/>
                <a:cs typeface="Calibri (MS) Bold"/>
                <a:sym typeface="Calibri (MS) Bold"/>
              </a:rPr>
              <a:t>Development and Testing - Estimated Duration: 6-12 months</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Work with domain experts (i.e. Toronto Police) and other experts on public safety to grow document corpus (i.e. so LLM has more resources to provide better recommendations).</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Develop “gold standard” plans with input from domain experts</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Continue prompt engineering and implementing future guardrails.</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Conduct regular testing for bias and fairness, review dataset used to mitigate potential biases, look at recommendations per neighborhood (i.e. demographics checking)</a:t>
            </a:r>
          </a:p>
          <a:p>
            <a:pPr marL="388620" lvl="1" indent="-19431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There are many libraries that are available to ensure equal outcomes to groups, such as:</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1.</a:t>
            </a:r>
            <a:r>
              <a:rPr lang="en-US" sz="1800" u="sng" dirty="0">
                <a:solidFill>
                  <a:srgbClr val="000000"/>
                </a:solidFill>
                <a:latin typeface="Calibri" panose="020F0502020204030204" pitchFamily="34" charset="0"/>
                <a:ea typeface="Calibri (MS)"/>
                <a:cs typeface="Calibri (MS)"/>
                <a:sym typeface="Calibri (MS)"/>
                <a:hlinkClick r:id="rId2" tooltip="https://www.microsoft.com/en-us/research/publication/fairlearn-a-toolkit-for-assessing-and-improving-fairness-in-ai/"/>
              </a:rPr>
              <a:t>Microsoft - </a:t>
            </a:r>
            <a:r>
              <a:rPr lang="en-US" sz="1800" u="sng" dirty="0" err="1">
                <a:solidFill>
                  <a:srgbClr val="000000"/>
                </a:solidFill>
                <a:latin typeface="Calibri" panose="020F0502020204030204" pitchFamily="34" charset="0"/>
                <a:ea typeface="Calibri (MS)"/>
                <a:cs typeface="Calibri (MS)"/>
                <a:sym typeface="Calibri (MS)"/>
                <a:hlinkClick r:id="rId2" tooltip="https://www.microsoft.com/en-us/research/publication/fairlearn-a-toolkit-for-assessing-and-improving-fairness-in-ai/"/>
              </a:rPr>
              <a:t>Fairlearn</a:t>
            </a:r>
            <a:r>
              <a:rPr lang="en-US" sz="1800" u="sng" dirty="0">
                <a:solidFill>
                  <a:srgbClr val="000000"/>
                </a:solidFill>
                <a:latin typeface="Calibri" panose="020F0502020204030204" pitchFamily="34" charset="0"/>
                <a:ea typeface="Calibri (MS)"/>
                <a:cs typeface="Calibri (MS)"/>
                <a:sym typeface="Calibri (MS)"/>
                <a:hlinkClick r:id="rId2" tooltip="https://www.microsoft.com/en-us/research/publication/fairlearn-a-toolkit-for-assessing-and-improving-fairness-in-ai/"/>
              </a:rPr>
              <a:t> Toolkit</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2.</a:t>
            </a:r>
            <a:r>
              <a:rPr lang="en-US" sz="1800" u="sng" dirty="0">
                <a:solidFill>
                  <a:srgbClr val="000000"/>
                </a:solidFill>
                <a:latin typeface="Calibri" panose="020F0502020204030204" pitchFamily="34" charset="0"/>
                <a:ea typeface="Calibri (MS)"/>
                <a:cs typeface="Calibri (MS)"/>
                <a:sym typeface="Calibri (MS)"/>
                <a:hlinkClick r:id="rId3" tooltip="https://aif360.res.ibm.com"/>
              </a:rPr>
              <a:t>IBM - AI Fairness 360</a:t>
            </a:r>
          </a:p>
          <a:p>
            <a:pPr marL="388620" lvl="1" indent="-194310" algn="l">
              <a:lnSpc>
                <a:spcPts val="2520"/>
              </a:lnSpc>
              <a:buFont typeface="Arial"/>
              <a:buChar char="•"/>
            </a:pPr>
            <a:r>
              <a:rPr lang="en-US" sz="1800" b="1" dirty="0">
                <a:solidFill>
                  <a:srgbClr val="000000"/>
                </a:solidFill>
                <a:latin typeface="Calibri" panose="020F0502020204030204" pitchFamily="34" charset="0"/>
                <a:ea typeface="Calibri (MS) Bold"/>
                <a:cs typeface="Calibri (MS) Bold"/>
                <a:sym typeface="Calibri (MS) Bold"/>
              </a:rPr>
              <a:t>Alignment to </a:t>
            </a:r>
            <a:r>
              <a:rPr lang="en-US" sz="1800" b="1" dirty="0" err="1">
                <a:solidFill>
                  <a:srgbClr val="000000"/>
                </a:solidFill>
                <a:latin typeface="Calibri" panose="020F0502020204030204" pitchFamily="34" charset="0"/>
                <a:ea typeface="Calibri (MS) Bold"/>
                <a:cs typeface="Calibri (MS) Bold"/>
                <a:sym typeface="Calibri (MS) Bold"/>
              </a:rPr>
              <a:t>TorontoPolice’s</a:t>
            </a:r>
            <a:r>
              <a:rPr lang="en-US" sz="1800" b="1" dirty="0">
                <a:solidFill>
                  <a:srgbClr val="000000"/>
                </a:solidFill>
                <a:latin typeface="Calibri" panose="020F0502020204030204" pitchFamily="34" charset="0"/>
                <a:ea typeface="Calibri (MS) Bold"/>
                <a:cs typeface="Calibri (MS) Bold"/>
                <a:sym typeface="Calibri (MS) Bold"/>
              </a:rPr>
              <a:t> Use of AI Technologies Policy (Ongoing, to begin when project initiates)</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Work with Toronto Police to define goals on costs / budget, latency, and other performance metrics, as future prompting techniques or changes will depend on the goals</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Adopt “privacy by design” and default, ensuring compliance with Ontario data privacy regulations and laws.</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Align </a:t>
            </a:r>
            <a:r>
              <a:rPr lang="en-US" sz="1800" dirty="0" err="1">
                <a:solidFill>
                  <a:srgbClr val="000000"/>
                </a:solidFill>
                <a:latin typeface="Calibri" panose="020F0502020204030204" pitchFamily="34" charset="0"/>
                <a:ea typeface="Calibri (MS)"/>
                <a:cs typeface="Calibri (MS)"/>
                <a:sym typeface="Calibri (MS)"/>
              </a:rPr>
              <a:t>SixSafety</a:t>
            </a:r>
            <a:r>
              <a:rPr lang="en-US" sz="1800" dirty="0">
                <a:solidFill>
                  <a:srgbClr val="000000"/>
                </a:solidFill>
                <a:latin typeface="Calibri" panose="020F0502020204030204" pitchFamily="34" charset="0"/>
                <a:ea typeface="Calibri (MS)"/>
                <a:cs typeface="Calibri (MS)"/>
                <a:sym typeface="Calibri (MS)"/>
              </a:rPr>
              <a:t> system’s design with evaluation expectations from this policy</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Develop reporting frameworks and continue tracking</a:t>
            </a:r>
          </a:p>
          <a:p>
            <a:pPr marL="388620" lvl="1" indent="-194310" algn="l">
              <a:lnSpc>
                <a:spcPts val="2520"/>
              </a:lnSpc>
              <a:buFont typeface="Arial"/>
              <a:buChar char="•"/>
            </a:pPr>
            <a:r>
              <a:rPr lang="en-US" sz="1800" b="1" dirty="0">
                <a:solidFill>
                  <a:srgbClr val="000000"/>
                </a:solidFill>
                <a:latin typeface="Calibri" panose="020F0502020204030204" pitchFamily="34" charset="0"/>
                <a:ea typeface="Calibri (MS) Bold"/>
                <a:cs typeface="Calibri (MS) Bold"/>
                <a:sym typeface="Calibri (MS) Bold"/>
              </a:rPr>
              <a:t>Trial Runs, Testing and Pilot - Duration: 6-8 months</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Soft Launch – deploy tool publicly with limited public outreach to observe usage</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Work with Toronto Police’s internal teams to plan and transition to Toronto Police’s infrastructure, i.e. servers</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Monitor user engagement, performance, implement feedback</a:t>
            </a:r>
          </a:p>
          <a:p>
            <a:pPr marL="388620" lvl="1" indent="-194310" algn="l">
              <a:lnSpc>
                <a:spcPts val="2520"/>
              </a:lnSpc>
              <a:buFont typeface="Arial"/>
              <a:buChar char="•"/>
            </a:pPr>
            <a:r>
              <a:rPr lang="en-US" sz="1800" b="1" dirty="0">
                <a:solidFill>
                  <a:srgbClr val="000000"/>
                </a:solidFill>
                <a:latin typeface="Calibri" panose="020F0502020204030204" pitchFamily="34" charset="0"/>
                <a:ea typeface="Calibri (MS) Bold"/>
                <a:cs typeface="Calibri (MS) Bold"/>
                <a:sym typeface="Calibri (MS) Bold"/>
              </a:rPr>
              <a:t>Community Engagement and Public Awareness - Duration: ~4-6 months campaign</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Work with Toronto Police to align with existing Community Engagement initiatives and projects to spread awareness of this tool</a:t>
            </a:r>
          </a:p>
          <a:p>
            <a:pPr marL="777240" lvl="2" indent="-259080" algn="l">
              <a:lnSpc>
                <a:spcPts val="2520"/>
              </a:lnSpc>
              <a:buFont typeface="Arial"/>
              <a:buChar char="⚬"/>
            </a:pPr>
            <a:r>
              <a:rPr lang="en-US" sz="1800" dirty="0">
                <a:solidFill>
                  <a:srgbClr val="000000"/>
                </a:solidFill>
                <a:latin typeface="Calibri" panose="020F0502020204030204" pitchFamily="34" charset="0"/>
                <a:ea typeface="Calibri (MS)"/>
                <a:cs typeface="Calibri (MS)"/>
                <a:sym typeface="Calibri (MS)"/>
              </a:rPr>
              <a:t>Solicit public feedback for </a:t>
            </a:r>
            <a:r>
              <a:rPr lang="en-US" sz="1800" dirty="0" err="1">
                <a:solidFill>
                  <a:srgbClr val="000000"/>
                </a:solidFill>
                <a:latin typeface="Calibri" panose="020F0502020204030204" pitchFamily="34" charset="0"/>
                <a:ea typeface="Calibri (MS)"/>
                <a:cs typeface="Calibri (MS)"/>
                <a:sym typeface="Calibri (MS)"/>
              </a:rPr>
              <a:t>continous</a:t>
            </a:r>
            <a:r>
              <a:rPr lang="en-US" sz="1800" dirty="0">
                <a:solidFill>
                  <a:srgbClr val="000000"/>
                </a:solidFill>
                <a:latin typeface="Calibri" panose="020F0502020204030204" pitchFamily="34" charset="0"/>
                <a:ea typeface="Calibri (MS)"/>
                <a:cs typeface="Calibri (MS)"/>
                <a:sym typeface="Calibri (MS)"/>
              </a:rPr>
              <a:t> improvement</a:t>
            </a:r>
          </a:p>
        </p:txBody>
      </p:sp>
      <p:sp>
        <p:nvSpPr>
          <p:cNvPr id="4" name="Freeform 4">
            <a:hlinkClick r:id="rId4"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5"/>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N: </a:t>
            </a:r>
            <a:r>
              <a:rPr lang="en-US" sz="3503" spc="550" dirty="0">
                <a:solidFill>
                  <a:srgbClr val="00285C"/>
                </a:solidFill>
                <a:latin typeface="Calibri" panose="020F0502020204030204" pitchFamily="34" charset="0"/>
                <a:ea typeface="Calibri (MS)"/>
                <a:cs typeface="Calibri (MS)"/>
                <a:sym typeface="Calibri (MS)"/>
              </a:rPr>
              <a:t>Leveraging Open-Source Models</a:t>
            </a:r>
          </a:p>
        </p:txBody>
      </p:sp>
      <p:sp>
        <p:nvSpPr>
          <p:cNvPr id="3" name="TextBox 3"/>
          <p:cNvSpPr txBox="1"/>
          <p:nvPr/>
        </p:nvSpPr>
        <p:spPr>
          <a:xfrm>
            <a:off x="848580" y="1918970"/>
            <a:ext cx="16233142" cy="5962786"/>
          </a:xfrm>
          <a:prstGeom prst="rect">
            <a:avLst/>
          </a:prstGeom>
        </p:spPr>
        <p:txBody>
          <a:bodyPr lIns="0" tIns="0" rIns="0" bIns="0" rtlCol="0" anchor="t">
            <a:spAutoFit/>
          </a:bodyPr>
          <a:lstStyle/>
          <a:p>
            <a:pPr marL="561341" lvl="1" indent="-280670" algn="l">
              <a:lnSpc>
                <a:spcPts val="3640"/>
              </a:lnSpc>
              <a:buFont typeface="Arial"/>
              <a:buChar char="•"/>
            </a:pPr>
            <a:r>
              <a:rPr lang="en-US" sz="2600" dirty="0">
                <a:solidFill>
                  <a:srgbClr val="000000"/>
                </a:solidFill>
                <a:latin typeface="Calibri" panose="020F0502020204030204" pitchFamily="34" charset="0"/>
                <a:ea typeface="Calibri (MS)"/>
                <a:cs typeface="Calibri (MS)"/>
                <a:sym typeface="Calibri (MS)"/>
              </a:rPr>
              <a:t>Depending on Toronto Police’s decisions regarding the model architecture, there may be concerns that require switching to open-source models, versus the current approach (OpenAI GPT-4).</a:t>
            </a:r>
          </a:p>
          <a:p>
            <a:pPr marL="561341" lvl="1" indent="-280670" algn="l">
              <a:lnSpc>
                <a:spcPts val="3640"/>
              </a:lnSpc>
              <a:buFont typeface="Arial"/>
              <a:buChar char="•"/>
            </a:pPr>
            <a:r>
              <a:rPr lang="en-US" sz="2600" b="1" dirty="0">
                <a:solidFill>
                  <a:srgbClr val="000000"/>
                </a:solidFill>
                <a:latin typeface="Calibri" panose="020F0502020204030204" pitchFamily="34" charset="0"/>
                <a:ea typeface="Calibri (MS) Bold"/>
                <a:cs typeface="Calibri (MS) Bold"/>
                <a:sym typeface="Calibri (MS) Bold"/>
              </a:rPr>
              <a:t>Reasoning:</a:t>
            </a:r>
          </a:p>
          <a:p>
            <a:pPr marL="1122681" lvl="2" indent="-374227" algn="l">
              <a:lnSpc>
                <a:spcPts val="3640"/>
              </a:lnSpc>
              <a:buFont typeface="Arial"/>
              <a:buChar char="⚬"/>
            </a:pPr>
            <a:r>
              <a:rPr lang="en-US" sz="2600" b="1" dirty="0">
                <a:solidFill>
                  <a:srgbClr val="000000"/>
                </a:solidFill>
                <a:latin typeface="Calibri" panose="020F0502020204030204" pitchFamily="34" charset="0"/>
                <a:ea typeface="Calibri (MS) Bold"/>
                <a:cs typeface="Calibri (MS) Bold"/>
                <a:sym typeface="Calibri (MS) Bold"/>
              </a:rPr>
              <a:t>Data Localization </a:t>
            </a:r>
            <a:r>
              <a:rPr lang="en-US" sz="2600" dirty="0">
                <a:solidFill>
                  <a:srgbClr val="000000"/>
                </a:solidFill>
                <a:latin typeface="Calibri" panose="020F0502020204030204" pitchFamily="34" charset="0"/>
                <a:ea typeface="Calibri (MS)"/>
                <a:cs typeface="Calibri (MS)"/>
                <a:sym typeface="Calibri (MS)"/>
              </a:rPr>
              <a:t>– keep all the data sent and inference to LLM within Canada and within Toronto Police servers, i.e. hosted on local server or machine</a:t>
            </a:r>
          </a:p>
          <a:p>
            <a:pPr marL="1122681" lvl="2" indent="-374227" algn="l">
              <a:lnSpc>
                <a:spcPts val="3640"/>
              </a:lnSpc>
              <a:buFont typeface="Arial"/>
              <a:buChar char="⚬"/>
            </a:pPr>
            <a:r>
              <a:rPr lang="en-US" sz="2600" dirty="0">
                <a:solidFill>
                  <a:srgbClr val="000000"/>
                </a:solidFill>
                <a:latin typeface="Calibri" panose="020F0502020204030204" pitchFamily="34" charset="0"/>
                <a:ea typeface="Calibri (MS)"/>
                <a:cs typeface="Calibri (MS)"/>
                <a:sym typeface="Calibri (MS)"/>
              </a:rPr>
              <a:t>Alignment with any Toronto Police policies and legal compliance</a:t>
            </a:r>
          </a:p>
          <a:p>
            <a:pPr marL="561341" lvl="1" indent="-280670" algn="l">
              <a:lnSpc>
                <a:spcPts val="3640"/>
              </a:lnSpc>
              <a:buFont typeface="Arial"/>
              <a:buChar char="•"/>
            </a:pPr>
            <a:r>
              <a:rPr lang="en-US" sz="2600" b="1" dirty="0">
                <a:solidFill>
                  <a:srgbClr val="000000"/>
                </a:solidFill>
                <a:latin typeface="Calibri" panose="020F0502020204030204" pitchFamily="34" charset="0"/>
                <a:ea typeface="Calibri (MS) Bold"/>
                <a:cs typeface="Calibri (MS) Bold"/>
                <a:sym typeface="Calibri (MS) Bold"/>
              </a:rPr>
              <a:t>Challenges:</a:t>
            </a:r>
          </a:p>
          <a:p>
            <a:pPr marL="1122681" lvl="2" indent="-374227" algn="l">
              <a:lnSpc>
                <a:spcPts val="3640"/>
              </a:lnSpc>
              <a:buFont typeface="Arial"/>
              <a:buChar char="⚬"/>
            </a:pPr>
            <a:r>
              <a:rPr lang="en-US" sz="2600" dirty="0">
                <a:solidFill>
                  <a:srgbClr val="000000"/>
                </a:solidFill>
                <a:latin typeface="Calibri" panose="020F0502020204030204" pitchFamily="34" charset="0"/>
                <a:ea typeface="Calibri (MS)"/>
                <a:cs typeface="Calibri (MS)"/>
                <a:sym typeface="Calibri (MS)"/>
              </a:rPr>
              <a:t>Response quality may not be as good as existing proprietary models, such as OpenAI’s ChatGPT or Claude.</a:t>
            </a:r>
          </a:p>
          <a:p>
            <a:pPr marL="1122681" lvl="2" indent="-374227" algn="l">
              <a:lnSpc>
                <a:spcPts val="3640"/>
              </a:lnSpc>
              <a:buFont typeface="Arial"/>
              <a:buChar char="⚬"/>
            </a:pPr>
            <a:r>
              <a:rPr lang="en-US" sz="2600" dirty="0">
                <a:solidFill>
                  <a:srgbClr val="000000"/>
                </a:solidFill>
                <a:latin typeface="Calibri" panose="020F0502020204030204" pitchFamily="34" charset="0"/>
                <a:ea typeface="Calibri (MS)"/>
                <a:cs typeface="Calibri (MS)"/>
                <a:sym typeface="Calibri (MS)"/>
              </a:rPr>
              <a:t>However, this is an emerging field of improving open-source models, such as leveraging tools like </a:t>
            </a:r>
            <a:r>
              <a:rPr lang="en-US" sz="2600" dirty="0" err="1">
                <a:solidFill>
                  <a:srgbClr val="000000"/>
                </a:solidFill>
                <a:latin typeface="Calibri" panose="020F0502020204030204" pitchFamily="34" charset="0"/>
                <a:ea typeface="Calibri (MS)"/>
                <a:cs typeface="Calibri (MS)"/>
                <a:sym typeface="Calibri (MS)"/>
              </a:rPr>
              <a:t>ToolApaca</a:t>
            </a:r>
            <a:r>
              <a:rPr lang="en-US" sz="2600" dirty="0">
                <a:solidFill>
                  <a:srgbClr val="000000"/>
                </a:solidFill>
                <a:latin typeface="Calibri" panose="020F0502020204030204" pitchFamily="34" charset="0"/>
                <a:ea typeface="Calibri (MS)"/>
                <a:cs typeface="Calibri (MS)"/>
                <a:sym typeface="Calibri (MS)"/>
              </a:rPr>
              <a:t> to fine-tune smaller, open-source LLMs models for better output</a:t>
            </a:r>
          </a:p>
          <a:p>
            <a:pPr marL="1122681" lvl="2" indent="-374227" algn="l">
              <a:lnSpc>
                <a:spcPts val="3640"/>
              </a:lnSpc>
              <a:buFont typeface="Arial"/>
              <a:buChar char="⚬"/>
            </a:pPr>
            <a:r>
              <a:rPr lang="en-US" sz="2600" dirty="0">
                <a:solidFill>
                  <a:srgbClr val="000000"/>
                </a:solidFill>
                <a:latin typeface="Calibri" panose="020F0502020204030204" pitchFamily="34" charset="0"/>
                <a:ea typeface="Calibri (MS)"/>
                <a:cs typeface="Calibri (MS)"/>
                <a:sym typeface="Calibri (MS)"/>
              </a:rPr>
              <a:t>Additionally, there are new solutions such as </a:t>
            </a:r>
            <a:r>
              <a:rPr lang="en-US" sz="2600" b="1" u="sng" dirty="0">
                <a:solidFill>
                  <a:srgbClr val="000000"/>
                </a:solidFill>
                <a:latin typeface="Calibri" panose="020F0502020204030204" pitchFamily="34" charset="0"/>
                <a:ea typeface="Calibri (MS) Bold"/>
                <a:cs typeface="Calibri (MS) Bold"/>
                <a:sym typeface="Calibri (MS) Bold"/>
                <a:hlinkClick r:id="rId2" tooltip="https://cohere.com"/>
              </a:rPr>
              <a:t>Cohere</a:t>
            </a:r>
            <a:r>
              <a:rPr lang="en-US" sz="2600" b="1" dirty="0">
                <a:solidFill>
                  <a:srgbClr val="000000"/>
                </a:solidFill>
                <a:latin typeface="Calibri" panose="020F0502020204030204" pitchFamily="34" charset="0"/>
                <a:ea typeface="Calibri (MS) Bold"/>
                <a:cs typeface="Calibri (MS) Bold"/>
                <a:sym typeface="Calibri (MS) Bold"/>
              </a:rPr>
              <a:t> </a:t>
            </a:r>
            <a:r>
              <a:rPr lang="en-US" sz="2600" dirty="0">
                <a:solidFill>
                  <a:srgbClr val="000000"/>
                </a:solidFill>
                <a:latin typeface="Calibri" panose="020F0502020204030204" pitchFamily="34" charset="0"/>
                <a:ea typeface="Calibri (MS)"/>
                <a:cs typeface="Calibri (MS)"/>
                <a:sym typeface="Calibri (MS)"/>
              </a:rPr>
              <a:t>(Canadian Enterprise AI platform), which resolves the issue of data localization, provides secure, private deployment, and does not send client’s data outside of their own architecture, with their own LLM model, Command R.</a:t>
            </a:r>
          </a:p>
        </p:txBody>
      </p:sp>
      <p:sp>
        <p:nvSpPr>
          <p:cNvPr id="4" name="TextBox 4"/>
          <p:cNvSpPr txBox="1"/>
          <p:nvPr/>
        </p:nvSpPr>
        <p:spPr>
          <a:xfrm>
            <a:off x="541973" y="8735194"/>
            <a:ext cx="17746027" cy="1259840"/>
          </a:xfrm>
          <a:prstGeom prst="rect">
            <a:avLst/>
          </a:prstGeom>
        </p:spPr>
        <p:txBody>
          <a:bodyPr lIns="0" tIns="0" rIns="0" bIns="0" rtlCol="0" anchor="t">
            <a:spAutoFit/>
          </a:bodyPr>
          <a:lstStyle/>
          <a:p>
            <a:pPr algn="l">
              <a:lnSpc>
                <a:spcPts val="1959"/>
              </a:lnSpc>
              <a:spcBef>
                <a:spcPct val="0"/>
              </a:spcBef>
            </a:pPr>
            <a:r>
              <a:rPr lang="en-US" sz="1399" spc="219" dirty="0">
                <a:solidFill>
                  <a:srgbClr val="000000"/>
                </a:solidFill>
                <a:latin typeface="Calibri" panose="020F0502020204030204" pitchFamily="34" charset="0"/>
                <a:ea typeface="Calibri (MS)"/>
                <a:cs typeface="Calibri (MS)"/>
                <a:sym typeface="Calibri (MS)"/>
              </a:rPr>
              <a:t>Luna, Javier Canales. “8 Top Open-Source LLMs for 2024 and Their Uses.” Datacamp.com, </a:t>
            </a:r>
            <a:r>
              <a:rPr lang="en-US" sz="1399" spc="219" dirty="0" err="1">
                <a:solidFill>
                  <a:srgbClr val="000000"/>
                </a:solidFill>
                <a:latin typeface="Calibri" panose="020F0502020204030204" pitchFamily="34" charset="0"/>
                <a:ea typeface="Calibri (MS)"/>
                <a:cs typeface="Calibri (MS)"/>
                <a:sym typeface="Calibri (MS)"/>
              </a:rPr>
              <a:t>DataCamp</a:t>
            </a:r>
            <a:r>
              <a:rPr lang="en-US" sz="1399" spc="219" dirty="0">
                <a:solidFill>
                  <a:srgbClr val="000000"/>
                </a:solidFill>
                <a:latin typeface="Calibri" panose="020F0502020204030204" pitchFamily="34" charset="0"/>
                <a:ea typeface="Calibri (MS)"/>
                <a:cs typeface="Calibri (MS)"/>
                <a:sym typeface="Calibri (MS)"/>
              </a:rPr>
              <a:t>, 14 Nov. 2023, www.datacamp.com/blog/top-open-source-llms. Accessed 31 Oct. 2024.</a:t>
            </a:r>
          </a:p>
          <a:p>
            <a:pPr algn="l">
              <a:lnSpc>
                <a:spcPts val="1959"/>
              </a:lnSpc>
              <a:spcBef>
                <a:spcPct val="0"/>
              </a:spcBef>
            </a:pPr>
            <a:r>
              <a:rPr lang="en-US" sz="1399" spc="219" dirty="0">
                <a:solidFill>
                  <a:srgbClr val="000000"/>
                </a:solidFill>
                <a:latin typeface="Calibri" panose="020F0502020204030204" pitchFamily="34" charset="0"/>
                <a:ea typeface="Calibri (MS)"/>
                <a:cs typeface="Calibri (MS)"/>
                <a:sym typeface="Calibri (MS)"/>
              </a:rPr>
              <a:t>Tang, </a:t>
            </a:r>
            <a:r>
              <a:rPr lang="en-US" sz="1399" spc="219" dirty="0" err="1">
                <a:solidFill>
                  <a:srgbClr val="000000"/>
                </a:solidFill>
                <a:latin typeface="Calibri" panose="020F0502020204030204" pitchFamily="34" charset="0"/>
                <a:ea typeface="Calibri (MS)"/>
                <a:cs typeface="Calibri (MS)"/>
                <a:sym typeface="Calibri (MS)"/>
              </a:rPr>
              <a:t>Qiaoyu</a:t>
            </a:r>
            <a:r>
              <a:rPr lang="en-US" sz="1399" spc="219" dirty="0">
                <a:solidFill>
                  <a:srgbClr val="000000"/>
                </a:solidFill>
                <a:latin typeface="Calibri" panose="020F0502020204030204" pitchFamily="34" charset="0"/>
                <a:ea typeface="Calibri (MS)"/>
                <a:cs typeface="Calibri (MS)"/>
                <a:sym typeface="Calibri (MS)"/>
              </a:rPr>
              <a:t>, et al. “</a:t>
            </a:r>
            <a:r>
              <a:rPr lang="en-US" sz="1399" spc="219" dirty="0" err="1">
                <a:solidFill>
                  <a:srgbClr val="000000"/>
                </a:solidFill>
                <a:latin typeface="Calibri" panose="020F0502020204030204" pitchFamily="34" charset="0"/>
                <a:ea typeface="Calibri (MS)"/>
                <a:cs typeface="Calibri (MS)"/>
                <a:sym typeface="Calibri (MS)"/>
              </a:rPr>
              <a:t>ToolAlpaca</a:t>
            </a:r>
            <a:r>
              <a:rPr lang="en-US" sz="1399" spc="219" dirty="0">
                <a:solidFill>
                  <a:srgbClr val="000000"/>
                </a:solidFill>
                <a:latin typeface="Calibri" panose="020F0502020204030204" pitchFamily="34" charset="0"/>
                <a:ea typeface="Calibri (MS)"/>
                <a:cs typeface="Calibri (MS)"/>
                <a:sym typeface="Calibri (MS)"/>
              </a:rPr>
              <a:t>: Generalized Tool Learning for Language Models with 3000 Simulated Cases.” ArXiv.org, </a:t>
            </a:r>
            <a:r>
              <a:rPr lang="en-US" sz="1399" spc="219" dirty="0" err="1">
                <a:solidFill>
                  <a:srgbClr val="000000"/>
                </a:solidFill>
                <a:latin typeface="Calibri" panose="020F0502020204030204" pitchFamily="34" charset="0"/>
                <a:ea typeface="Calibri (MS)"/>
                <a:cs typeface="Calibri (MS)"/>
                <a:sym typeface="Calibri (MS)"/>
              </a:rPr>
              <a:t>arXiv</a:t>
            </a:r>
            <a:r>
              <a:rPr lang="en-US" sz="1399" spc="219" dirty="0">
                <a:solidFill>
                  <a:srgbClr val="000000"/>
                </a:solidFill>
                <a:latin typeface="Calibri" panose="020F0502020204030204" pitchFamily="34" charset="0"/>
                <a:ea typeface="Calibri (MS)"/>
                <a:cs typeface="Calibri (MS)"/>
                <a:sym typeface="Calibri (MS)"/>
              </a:rPr>
              <a:t>, 2023, arxiv.org/abs/2306.05301. Accessed 31 Oct. 2024.</a:t>
            </a:r>
          </a:p>
          <a:p>
            <a:pPr algn="l">
              <a:lnSpc>
                <a:spcPts val="1959"/>
              </a:lnSpc>
              <a:spcBef>
                <a:spcPct val="0"/>
              </a:spcBef>
            </a:pPr>
            <a:endParaRPr lang="en-US" sz="1399" spc="219" dirty="0">
              <a:solidFill>
                <a:srgbClr val="000000"/>
              </a:solidFill>
              <a:latin typeface="Calibri" panose="020F0502020204030204" pitchFamily="34" charset="0"/>
              <a:ea typeface="Calibri (MS)"/>
              <a:cs typeface="Calibri (MS)"/>
              <a:sym typeface="Calibri (MS)"/>
            </a:endParaRPr>
          </a:p>
        </p:txBody>
      </p:sp>
      <p:sp>
        <p:nvSpPr>
          <p:cNvPr id="5" name="Freeform 5">
            <a:hlinkClick r:id="rId3"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4"/>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40039"/>
            <a:ext cx="15617769" cy="4080142"/>
          </a:xfrm>
          <a:custGeom>
            <a:avLst/>
            <a:gdLst/>
            <a:ahLst/>
            <a:cxnLst/>
            <a:rect l="l" t="t" r="r" b="b"/>
            <a:pathLst>
              <a:path w="15617769" h="4080142">
                <a:moveTo>
                  <a:pt x="0" y="0"/>
                </a:moveTo>
                <a:lnTo>
                  <a:pt x="15617769" y="0"/>
                </a:lnTo>
                <a:lnTo>
                  <a:pt x="15617769" y="4080142"/>
                </a:lnTo>
                <a:lnTo>
                  <a:pt x="0" y="4080142"/>
                </a:lnTo>
                <a:lnTo>
                  <a:pt x="0" y="0"/>
                </a:lnTo>
                <a:close/>
              </a:path>
            </a:pathLst>
          </a:custGeom>
          <a:blipFill>
            <a:blip r:embed="rId2"/>
            <a:stretch>
              <a:fillRect/>
            </a:stretch>
          </a:blipFill>
        </p:spPr>
        <p:txBody>
          <a:bodyPr/>
          <a:lstStyle/>
          <a:p>
            <a:endParaRPr lang="en-US" dirty="0">
              <a:latin typeface="Calibri" panose="020F0502020204030204" pitchFamily="34" charset="0"/>
            </a:endParaRPr>
          </a:p>
        </p:txBody>
      </p:sp>
      <p:sp>
        <p:nvSpPr>
          <p:cNvPr id="3" name="TextBox 3"/>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O: </a:t>
            </a:r>
            <a:r>
              <a:rPr lang="en-US" sz="3503" spc="550" dirty="0">
                <a:solidFill>
                  <a:srgbClr val="00285C"/>
                </a:solidFill>
                <a:latin typeface="Calibri" panose="020F0502020204030204" pitchFamily="34" charset="0"/>
                <a:ea typeface="Calibri (MS)"/>
                <a:cs typeface="Calibri (MS)"/>
                <a:sym typeface="Calibri (MS)"/>
              </a:rPr>
              <a:t>Implementation Costs</a:t>
            </a:r>
          </a:p>
        </p:txBody>
      </p:sp>
      <p:sp>
        <p:nvSpPr>
          <p:cNvPr id="4" name="TextBox 4"/>
          <p:cNvSpPr txBox="1"/>
          <p:nvPr/>
        </p:nvSpPr>
        <p:spPr>
          <a:xfrm>
            <a:off x="736195" y="7433752"/>
            <a:ext cx="16815611" cy="2436564"/>
          </a:xfrm>
          <a:prstGeom prst="rect">
            <a:avLst/>
          </a:prstGeom>
        </p:spPr>
        <p:txBody>
          <a:bodyPr lIns="0" tIns="0" rIns="0" bIns="0" rtlCol="0" anchor="t">
            <a:spAutoFit/>
          </a:bodyPr>
          <a:lstStyle/>
          <a:p>
            <a:pPr algn="l">
              <a:lnSpc>
                <a:spcPts val="2799"/>
              </a:lnSpc>
            </a:pPr>
            <a:r>
              <a:rPr lang="en-US" sz="1999" b="1" dirty="0">
                <a:solidFill>
                  <a:srgbClr val="000000"/>
                </a:solidFill>
                <a:latin typeface="Calibri" panose="020F0502020204030204" pitchFamily="34" charset="0"/>
                <a:ea typeface="Calibri (MS) Bold"/>
                <a:cs typeface="Calibri (MS) Bold"/>
                <a:sym typeface="Calibri (MS) Bold"/>
              </a:rPr>
              <a:t>Full Cost Breakdown: </a:t>
            </a:r>
          </a:p>
          <a:p>
            <a:pPr algn="l">
              <a:lnSpc>
                <a:spcPts val="2799"/>
              </a:lnSpc>
            </a:pPr>
            <a:r>
              <a:rPr lang="en-US" sz="1999" u="sng" dirty="0">
                <a:solidFill>
                  <a:srgbClr val="000000"/>
                </a:solidFill>
                <a:latin typeface="Calibri" panose="020F0502020204030204" pitchFamily="34" charset="0"/>
                <a:ea typeface="Calibri (MS)"/>
                <a:cs typeface="Calibri (MS)"/>
                <a:sym typeface="Calibri (MS)"/>
                <a:hlinkClick r:id="rId3" tooltip="https://docs.google.com/spreadsheets/d/1PEVuqlUrvVoJJUflYGq4gN6itj9WZzGB-UHYnsIusng/edit?usp=sharing"/>
              </a:rPr>
              <a:t>https://docs.google.com/spreadsheets/d/1PEVuqlUrvVoJJUflYGq4gN6itj9WZzGB-UHYnsIusng/edit?usp=sharing</a:t>
            </a:r>
          </a:p>
          <a:p>
            <a:pPr algn="l">
              <a:lnSpc>
                <a:spcPts val="1960"/>
              </a:lnSpc>
            </a:pPr>
            <a:endParaRPr lang="en-US" sz="1999" u="sng" dirty="0">
              <a:solidFill>
                <a:srgbClr val="000000"/>
              </a:solidFill>
              <a:latin typeface="Calibri" panose="020F0502020204030204" pitchFamily="34" charset="0"/>
              <a:ea typeface="Calibri (MS)"/>
              <a:cs typeface="Calibri (MS)"/>
              <a:sym typeface="Calibri (MS)"/>
              <a:hlinkClick r:id="rId3" tooltip="https://docs.google.com/spreadsheets/d/1PEVuqlUrvVoJJUflYGq4gN6itj9WZzGB-UHYnsIusng/edit?usp=sharing"/>
            </a:endParaRPr>
          </a:p>
          <a:p>
            <a:pPr algn="l">
              <a:lnSpc>
                <a:spcPts val="1819"/>
              </a:lnSpc>
            </a:pPr>
            <a:r>
              <a:rPr lang="en-US" sz="1299" dirty="0">
                <a:solidFill>
                  <a:srgbClr val="000000"/>
                </a:solidFill>
                <a:latin typeface="Calibri" panose="020F0502020204030204" pitchFamily="34" charset="0"/>
                <a:ea typeface="Calibri (MS)"/>
                <a:cs typeface="Calibri (MS)"/>
                <a:sym typeface="Calibri (MS)"/>
              </a:rPr>
              <a:t>AWS. “EC2 Instance Pricing – Amazon Web Services (AWS).” </a:t>
            </a:r>
            <a:r>
              <a:rPr lang="en-US" sz="1299" i="1" dirty="0">
                <a:solidFill>
                  <a:srgbClr val="000000"/>
                </a:solidFill>
                <a:latin typeface="Calibri" panose="020F0502020204030204" pitchFamily="34" charset="0"/>
                <a:ea typeface="Calibri (MS) Italics"/>
                <a:cs typeface="Calibri (MS) Italics"/>
                <a:sym typeface="Calibri (MS) Italics"/>
              </a:rPr>
              <a:t>Amazon Web Services, Inc.</a:t>
            </a:r>
            <a:r>
              <a:rPr lang="en-US" sz="1299" dirty="0">
                <a:solidFill>
                  <a:srgbClr val="000000"/>
                </a:solidFill>
                <a:latin typeface="Calibri" panose="020F0502020204030204" pitchFamily="34" charset="0"/>
                <a:ea typeface="Calibri (MS)"/>
                <a:cs typeface="Calibri (MS)"/>
                <a:sym typeface="Calibri (MS)"/>
              </a:rPr>
              <a:t>, Amazon, 2003, aws.amazon.com/ec2/pricing/on-demand/.</a:t>
            </a:r>
          </a:p>
          <a:p>
            <a:pPr algn="l">
              <a:lnSpc>
                <a:spcPts val="1819"/>
              </a:lnSpc>
            </a:pPr>
            <a:r>
              <a:rPr lang="en-US" sz="1299" dirty="0">
                <a:solidFill>
                  <a:srgbClr val="000000"/>
                </a:solidFill>
                <a:latin typeface="Calibri" panose="020F0502020204030204" pitchFamily="34" charset="0"/>
                <a:ea typeface="Calibri (MS)"/>
                <a:cs typeface="Calibri (MS)"/>
                <a:sym typeface="Calibri (MS)"/>
              </a:rPr>
              <a:t>City of Toronto. “Toronto at a Glance.” </a:t>
            </a:r>
            <a:r>
              <a:rPr lang="en-US" sz="1299" i="1" dirty="0">
                <a:solidFill>
                  <a:srgbClr val="000000"/>
                </a:solidFill>
                <a:latin typeface="Calibri" panose="020F0502020204030204" pitchFamily="34" charset="0"/>
                <a:ea typeface="Calibri (MS) Italics"/>
                <a:cs typeface="Calibri (MS) Italics"/>
                <a:sym typeface="Calibri (MS) Italics"/>
              </a:rPr>
              <a:t>City of Toronto</a:t>
            </a:r>
            <a:r>
              <a:rPr lang="en-US" sz="1299" dirty="0">
                <a:solidFill>
                  <a:srgbClr val="000000"/>
                </a:solidFill>
                <a:latin typeface="Calibri" panose="020F0502020204030204" pitchFamily="34" charset="0"/>
                <a:ea typeface="Calibri (MS)"/>
                <a:cs typeface="Calibri (MS)"/>
                <a:sym typeface="Calibri (MS)"/>
              </a:rPr>
              <a:t>, City of Toronto, 2023, www.toronto.ca/city-government/data-research-maps/toronto-at-a-glance/.</a:t>
            </a:r>
          </a:p>
          <a:p>
            <a:pPr algn="l">
              <a:lnSpc>
                <a:spcPts val="1819"/>
              </a:lnSpc>
            </a:pPr>
            <a:r>
              <a:rPr lang="en-US" sz="1299" dirty="0">
                <a:solidFill>
                  <a:srgbClr val="000000"/>
                </a:solidFill>
                <a:latin typeface="Calibri" panose="020F0502020204030204" pitchFamily="34" charset="0"/>
                <a:ea typeface="Calibri (MS)"/>
                <a:cs typeface="Calibri (MS)"/>
                <a:sym typeface="Calibri (MS)"/>
              </a:rPr>
              <a:t>---. “Toronto Transit Commission.” </a:t>
            </a:r>
            <a:r>
              <a:rPr lang="en-US" sz="1299" i="1" dirty="0">
                <a:solidFill>
                  <a:srgbClr val="000000"/>
                </a:solidFill>
                <a:latin typeface="Calibri" panose="020F0502020204030204" pitchFamily="34" charset="0"/>
                <a:ea typeface="Calibri (MS) Italics"/>
                <a:cs typeface="Calibri (MS) Italics"/>
                <a:sym typeface="Calibri (MS) Italics"/>
              </a:rPr>
              <a:t>City of Toronto</a:t>
            </a:r>
            <a:r>
              <a:rPr lang="en-US" sz="1299" dirty="0">
                <a:solidFill>
                  <a:srgbClr val="000000"/>
                </a:solidFill>
                <a:latin typeface="Calibri" panose="020F0502020204030204" pitchFamily="34" charset="0"/>
                <a:ea typeface="Calibri (MS)"/>
                <a:cs typeface="Calibri (MS)"/>
                <a:sym typeface="Calibri (MS)"/>
              </a:rPr>
              <a:t>, 25 Aug. 2017, www.toronto.ca/city-government/accountability-operations-customer-service/city-administration/city-managers-office/agencies-corporations/agencies/toronto-transit-commission/.</a:t>
            </a:r>
          </a:p>
          <a:p>
            <a:pPr algn="l">
              <a:lnSpc>
                <a:spcPts val="1819"/>
              </a:lnSpc>
            </a:pPr>
            <a:r>
              <a:rPr lang="en-US" sz="1299" dirty="0">
                <a:solidFill>
                  <a:srgbClr val="000000"/>
                </a:solidFill>
                <a:latin typeface="Calibri" panose="020F0502020204030204" pitchFamily="34" charset="0"/>
                <a:ea typeface="Calibri (MS)"/>
                <a:cs typeface="Calibri (MS)"/>
                <a:sym typeface="Calibri (MS)"/>
              </a:rPr>
              <a:t>Statistics Canada. “The Daily — Canada’s Population Estimates: Strong Population Growth in 2023.” </a:t>
            </a:r>
            <a:r>
              <a:rPr lang="en-US" sz="1299" i="1" dirty="0">
                <a:solidFill>
                  <a:srgbClr val="000000"/>
                </a:solidFill>
                <a:latin typeface="Calibri" panose="020F0502020204030204" pitchFamily="34" charset="0"/>
                <a:ea typeface="Calibri (MS) Italics"/>
                <a:cs typeface="Calibri (MS) Italics"/>
                <a:sym typeface="Calibri (MS) Italics"/>
              </a:rPr>
              <a:t>Www150.Statcan.gc.ca</a:t>
            </a:r>
            <a:r>
              <a:rPr lang="en-US" sz="1299" dirty="0">
                <a:solidFill>
                  <a:srgbClr val="000000"/>
                </a:solidFill>
                <a:latin typeface="Calibri" panose="020F0502020204030204" pitchFamily="34" charset="0"/>
                <a:ea typeface="Calibri (MS)"/>
                <a:cs typeface="Calibri (MS)"/>
                <a:sym typeface="Calibri (MS)"/>
              </a:rPr>
              <a:t>, Statistics Canada, 27 Mar. 2024, www150.statcan.gc.ca/n1/daily-quotidien/240327/dq240327c-eng.htm.</a:t>
            </a:r>
          </a:p>
          <a:p>
            <a:pPr algn="l">
              <a:lnSpc>
                <a:spcPts val="1399"/>
              </a:lnSpc>
            </a:pPr>
            <a:endParaRPr lang="en-US" sz="1299" dirty="0">
              <a:solidFill>
                <a:srgbClr val="000000"/>
              </a:solidFill>
              <a:latin typeface="Calibri" panose="020F0502020204030204" pitchFamily="34" charset="0"/>
              <a:ea typeface="Calibri (MS)"/>
              <a:cs typeface="Calibri (MS)"/>
              <a:sym typeface="Calibri (MS)"/>
            </a:endParaRPr>
          </a:p>
          <a:p>
            <a:pPr algn="l">
              <a:lnSpc>
                <a:spcPts val="1399"/>
              </a:lnSpc>
            </a:pPr>
            <a:endParaRPr lang="en-US" sz="1299" dirty="0">
              <a:solidFill>
                <a:srgbClr val="000000"/>
              </a:solidFill>
              <a:latin typeface="Calibri" panose="020F0502020204030204" pitchFamily="34" charset="0"/>
              <a:ea typeface="Calibri (MS)"/>
              <a:cs typeface="Calibri (MS)"/>
              <a:sym typeface="Calibri (MS)"/>
            </a:endParaRPr>
          </a:p>
          <a:p>
            <a:pPr algn="l">
              <a:lnSpc>
                <a:spcPts val="1399"/>
              </a:lnSpc>
            </a:pPr>
            <a:endParaRPr lang="en-US" sz="1299" dirty="0">
              <a:solidFill>
                <a:srgbClr val="000000"/>
              </a:solidFill>
              <a:latin typeface="Calibri" panose="020F0502020204030204" pitchFamily="34" charset="0"/>
              <a:ea typeface="Calibri (MS)"/>
              <a:cs typeface="Calibri (MS)"/>
              <a:sym typeface="Calibri (MS)"/>
            </a:endParaRPr>
          </a:p>
        </p:txBody>
      </p:sp>
      <p:sp>
        <p:nvSpPr>
          <p:cNvPr id="5" name="Freeform 5">
            <a:hlinkClick r:id="rId4"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5"/>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37846"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P: </a:t>
            </a:r>
            <a:r>
              <a:rPr lang="en-US" sz="3503" spc="550" dirty="0">
                <a:solidFill>
                  <a:srgbClr val="00285C"/>
                </a:solidFill>
                <a:latin typeface="Calibri" panose="020F0502020204030204" pitchFamily="34" charset="0"/>
                <a:ea typeface="Calibri (MS)"/>
                <a:cs typeface="Calibri (MS)"/>
                <a:sym typeface="Calibri (MS)"/>
              </a:rPr>
              <a:t>Model Evaluation - Overview</a:t>
            </a:r>
          </a:p>
        </p:txBody>
      </p:sp>
      <p:sp>
        <p:nvSpPr>
          <p:cNvPr id="3" name="TextBox 3"/>
          <p:cNvSpPr txBox="1"/>
          <p:nvPr/>
        </p:nvSpPr>
        <p:spPr>
          <a:xfrm>
            <a:off x="759156" y="1959138"/>
            <a:ext cx="16769688" cy="6438622"/>
          </a:xfrm>
          <a:prstGeom prst="rect">
            <a:avLst/>
          </a:prstGeom>
        </p:spPr>
        <p:txBody>
          <a:bodyPr lIns="0" tIns="0" rIns="0" bIns="0" rtlCol="0" anchor="t">
            <a:spAutoFit/>
          </a:bodyPr>
          <a:lstStyle/>
          <a:p>
            <a:pPr marL="712470" lvl="1" indent="-356235" algn="l">
              <a:lnSpc>
                <a:spcPts val="4620"/>
              </a:lnSpc>
              <a:buFont typeface="Arial"/>
              <a:buChar char="•"/>
            </a:pPr>
            <a:r>
              <a:rPr lang="en-US" sz="3300" dirty="0">
                <a:solidFill>
                  <a:srgbClr val="000000"/>
                </a:solidFill>
                <a:latin typeface="Calibri" panose="020F0502020204030204" pitchFamily="34" charset="0"/>
                <a:ea typeface="Calibri (MS)"/>
                <a:cs typeface="Calibri (MS)"/>
                <a:sym typeface="Calibri (MS)"/>
              </a:rPr>
              <a:t>The evaluations primarily focused on the final output to the user – the generated safety plan</a:t>
            </a:r>
          </a:p>
          <a:p>
            <a:pPr marL="712470" lvl="1" indent="-356235" algn="l">
              <a:lnSpc>
                <a:spcPts val="4620"/>
              </a:lnSpc>
              <a:buFont typeface="Arial"/>
              <a:buChar char="•"/>
            </a:pPr>
            <a:r>
              <a:rPr lang="en-US" sz="3300" dirty="0">
                <a:solidFill>
                  <a:srgbClr val="000000"/>
                </a:solidFill>
                <a:latin typeface="Calibri" panose="020F0502020204030204" pitchFamily="34" charset="0"/>
                <a:ea typeface="Calibri (MS)"/>
                <a:cs typeface="Calibri (MS)"/>
                <a:sym typeface="Calibri (MS)"/>
              </a:rPr>
              <a:t>The evaluation was divided into two components:</a:t>
            </a:r>
          </a:p>
          <a:p>
            <a:pPr marL="712470" lvl="1" indent="-356235" algn="l">
              <a:lnSpc>
                <a:spcPts val="4620"/>
              </a:lnSpc>
              <a:buFont typeface="Arial"/>
              <a:buChar char="•"/>
            </a:pPr>
            <a:r>
              <a:rPr lang="en-US" sz="3300" b="1" dirty="0">
                <a:solidFill>
                  <a:srgbClr val="000000"/>
                </a:solidFill>
                <a:latin typeface="Calibri" panose="020F0502020204030204" pitchFamily="34" charset="0"/>
                <a:ea typeface="Calibri (MS) Bold"/>
                <a:cs typeface="Calibri (MS) Bold"/>
                <a:sym typeface="Calibri (MS) Bold"/>
              </a:rPr>
              <a:t>Python Library RAGAS: </a:t>
            </a:r>
          </a:p>
          <a:p>
            <a:pPr marL="1424940" lvl="2" indent="-474980" algn="l">
              <a:lnSpc>
                <a:spcPts val="4620"/>
              </a:lnSpc>
              <a:buFont typeface="Arial"/>
              <a:buChar char="⚬"/>
            </a:pPr>
            <a:r>
              <a:rPr lang="en-US" sz="3300" dirty="0">
                <a:solidFill>
                  <a:srgbClr val="000000"/>
                </a:solidFill>
                <a:latin typeface="Calibri" panose="020F0502020204030204" pitchFamily="34" charset="0"/>
                <a:ea typeface="Calibri (MS)"/>
                <a:cs typeface="Calibri (MS)"/>
                <a:sym typeface="Calibri (MS)"/>
              </a:rPr>
              <a:t>Information Retrieval (RAG)</a:t>
            </a:r>
          </a:p>
          <a:p>
            <a:pPr marL="1424940" lvl="2" indent="-474980" algn="l">
              <a:lnSpc>
                <a:spcPts val="4620"/>
              </a:lnSpc>
              <a:buFont typeface="Arial"/>
              <a:buChar char="⚬"/>
            </a:pPr>
            <a:r>
              <a:rPr lang="en-US" sz="3300" dirty="0">
                <a:solidFill>
                  <a:srgbClr val="000000"/>
                </a:solidFill>
                <a:latin typeface="Calibri" panose="020F0502020204030204" pitchFamily="34" charset="0"/>
                <a:ea typeface="Calibri (MS)"/>
                <a:cs typeface="Calibri (MS)"/>
                <a:sym typeface="Calibri (MS)"/>
              </a:rPr>
              <a:t>Quality of LLM Generated Output</a:t>
            </a:r>
          </a:p>
          <a:p>
            <a:pPr marL="1424940" lvl="2" indent="-474980" algn="l">
              <a:lnSpc>
                <a:spcPts val="4620"/>
              </a:lnSpc>
              <a:buFont typeface="Arial"/>
              <a:buChar char="⚬"/>
            </a:pPr>
            <a:r>
              <a:rPr lang="en-US" sz="3300" dirty="0">
                <a:solidFill>
                  <a:srgbClr val="000000"/>
                </a:solidFill>
                <a:latin typeface="Calibri" panose="020F0502020204030204" pitchFamily="34" charset="0"/>
                <a:ea typeface="Calibri (MS)"/>
                <a:cs typeface="Calibri (MS)"/>
                <a:sym typeface="Calibri (MS)"/>
              </a:rPr>
              <a:t>Incorporating human evaluation in the process</a:t>
            </a:r>
          </a:p>
          <a:p>
            <a:pPr marL="712470" lvl="1" indent="-356235" algn="l">
              <a:lnSpc>
                <a:spcPts val="4620"/>
              </a:lnSpc>
              <a:buFont typeface="Arial"/>
              <a:buChar char="•"/>
            </a:pPr>
            <a:r>
              <a:rPr lang="en-US" sz="3300" b="1" dirty="0" err="1">
                <a:solidFill>
                  <a:srgbClr val="000000"/>
                </a:solidFill>
                <a:latin typeface="Calibri" panose="020F0502020204030204" pitchFamily="34" charset="0"/>
                <a:ea typeface="Calibri (MS) Bold"/>
                <a:cs typeface="Calibri (MS) Bold"/>
                <a:sym typeface="Calibri (MS) Bold"/>
              </a:rPr>
              <a:t>LangSmith</a:t>
            </a:r>
            <a:r>
              <a:rPr lang="en-US" sz="3300" b="1" dirty="0">
                <a:solidFill>
                  <a:srgbClr val="000000"/>
                </a:solidFill>
                <a:latin typeface="Calibri" panose="020F0502020204030204" pitchFamily="34" charset="0"/>
                <a:ea typeface="Calibri (MS) Bold"/>
                <a:cs typeface="Calibri (MS) Bold"/>
                <a:sym typeface="Calibri (MS) Bold"/>
              </a:rPr>
              <a:t> - Performance Metrics</a:t>
            </a:r>
          </a:p>
          <a:p>
            <a:pPr marL="1424940" lvl="2" indent="-474980" algn="l">
              <a:lnSpc>
                <a:spcPts val="4620"/>
              </a:lnSpc>
              <a:buFont typeface="Arial"/>
              <a:buChar char="⚬"/>
            </a:pPr>
            <a:r>
              <a:rPr lang="en-US" sz="3300" dirty="0">
                <a:solidFill>
                  <a:srgbClr val="000000"/>
                </a:solidFill>
                <a:latin typeface="Calibri" panose="020F0502020204030204" pitchFamily="34" charset="0"/>
                <a:ea typeface="Calibri (MS)"/>
                <a:cs typeface="Calibri (MS)"/>
                <a:sym typeface="Calibri (MS)"/>
              </a:rPr>
              <a:t>Latency</a:t>
            </a:r>
          </a:p>
          <a:p>
            <a:pPr marL="1424940" lvl="2" indent="-474980" algn="l">
              <a:lnSpc>
                <a:spcPts val="4620"/>
              </a:lnSpc>
              <a:buFont typeface="Arial"/>
              <a:buChar char="⚬"/>
            </a:pPr>
            <a:r>
              <a:rPr lang="en-US" sz="3300" dirty="0">
                <a:solidFill>
                  <a:srgbClr val="000000"/>
                </a:solidFill>
                <a:latin typeface="Calibri" panose="020F0502020204030204" pitchFamily="34" charset="0"/>
                <a:ea typeface="Calibri (MS)"/>
                <a:cs typeface="Calibri (MS)"/>
                <a:sym typeface="Calibri (MS)"/>
              </a:rPr>
              <a:t>Cost</a:t>
            </a:r>
          </a:p>
          <a:p>
            <a:pPr marL="1424940" lvl="2" indent="-474980" algn="l">
              <a:lnSpc>
                <a:spcPts val="4620"/>
              </a:lnSpc>
              <a:buFont typeface="Arial"/>
              <a:buChar char="⚬"/>
            </a:pPr>
            <a:r>
              <a:rPr lang="en-US" sz="3300" dirty="0">
                <a:solidFill>
                  <a:srgbClr val="000000"/>
                </a:solidFill>
                <a:latin typeface="Calibri" panose="020F0502020204030204" pitchFamily="34" charset="0"/>
                <a:ea typeface="Calibri (MS)"/>
                <a:cs typeface="Calibri (MS)"/>
                <a:sym typeface="Calibri (MS)"/>
              </a:rPr>
              <a:t>Trace Analysis – i.e. proper code running, error monitoring if the LLM’s call failed, etc.</a:t>
            </a:r>
          </a:p>
          <a:p>
            <a:pPr algn="l">
              <a:lnSpc>
                <a:spcPts val="4620"/>
              </a:lnSpc>
            </a:pPr>
            <a:endParaRPr lang="en-US" sz="3300" dirty="0">
              <a:solidFill>
                <a:srgbClr val="000000"/>
              </a:solidFill>
              <a:latin typeface="Calibri" panose="020F0502020204030204" pitchFamily="34" charset="0"/>
              <a:ea typeface="Calibri (MS)"/>
              <a:cs typeface="Calibri (MS)"/>
              <a:sym typeface="Calibri (MS)"/>
            </a:endParaRPr>
          </a:p>
        </p:txBody>
      </p:sp>
      <p:sp>
        <p:nvSpPr>
          <p:cNvPr id="4" name="Freeform 4">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Q: </a:t>
            </a:r>
            <a:r>
              <a:rPr lang="en-US" sz="3503" spc="550" dirty="0">
                <a:solidFill>
                  <a:srgbClr val="00285C"/>
                </a:solidFill>
                <a:latin typeface="Calibri" panose="020F0502020204030204" pitchFamily="34" charset="0"/>
                <a:ea typeface="Calibri (MS)"/>
                <a:cs typeface="Calibri (MS)"/>
                <a:sym typeface="Calibri (MS)"/>
              </a:rPr>
              <a:t>Model Evaluation - Metrics Used</a:t>
            </a:r>
          </a:p>
        </p:txBody>
      </p:sp>
      <p:sp>
        <p:nvSpPr>
          <p:cNvPr id="3" name="TextBox 3"/>
          <p:cNvSpPr txBox="1"/>
          <p:nvPr/>
        </p:nvSpPr>
        <p:spPr>
          <a:xfrm>
            <a:off x="759156" y="1959138"/>
            <a:ext cx="16769688" cy="7043082"/>
          </a:xfrm>
          <a:prstGeom prst="rect">
            <a:avLst/>
          </a:prstGeom>
        </p:spPr>
        <p:txBody>
          <a:bodyPr lIns="0" tIns="0" rIns="0" bIns="0" rtlCol="0" anchor="t">
            <a:spAutoFit/>
          </a:bodyPr>
          <a:lstStyle/>
          <a:p>
            <a:pPr marL="712470" lvl="1" indent="-356235" algn="l">
              <a:lnSpc>
                <a:spcPts val="4620"/>
              </a:lnSpc>
              <a:buFont typeface="Arial"/>
              <a:buChar char="•"/>
            </a:pPr>
            <a:r>
              <a:rPr lang="en-US" sz="3300" b="1" dirty="0">
                <a:solidFill>
                  <a:srgbClr val="000000"/>
                </a:solidFill>
                <a:latin typeface="Calibri" panose="020F0502020204030204" pitchFamily="34" charset="0"/>
                <a:ea typeface="Calibri (MS) Bold"/>
                <a:cs typeface="Calibri (MS) Bold"/>
                <a:sym typeface="Calibri (MS) Bold"/>
              </a:rPr>
              <a:t>Information Retrieval (RAG) </a:t>
            </a:r>
            <a:r>
              <a:rPr lang="en-US" sz="3300" dirty="0">
                <a:solidFill>
                  <a:srgbClr val="000000"/>
                </a:solidFill>
                <a:latin typeface="Calibri" panose="020F0502020204030204" pitchFamily="34" charset="0"/>
                <a:ea typeface="Calibri (MS)"/>
                <a:cs typeface="Calibri (MS)"/>
                <a:sym typeface="Calibri (MS)"/>
              </a:rPr>
              <a:t>- focus on document relevancy of the information retrieved, and given to the LLM to generate safety plan</a:t>
            </a:r>
          </a:p>
          <a:p>
            <a:pPr marL="1424940" lvl="2" indent="-474980" algn="l">
              <a:lnSpc>
                <a:spcPts val="4620"/>
              </a:lnSpc>
              <a:buFont typeface="Arial"/>
              <a:buChar char="⚬"/>
            </a:pPr>
            <a:r>
              <a:rPr lang="en-US" sz="3300" b="1" dirty="0">
                <a:solidFill>
                  <a:srgbClr val="000000"/>
                </a:solidFill>
                <a:latin typeface="Calibri" panose="020F0502020204030204" pitchFamily="34" charset="0"/>
                <a:ea typeface="Calibri (MS) Bold"/>
                <a:cs typeface="Calibri (MS) Bold"/>
                <a:sym typeface="Calibri (MS) Bold"/>
              </a:rPr>
              <a:t>Context Precision </a:t>
            </a:r>
            <a:r>
              <a:rPr lang="en-US" sz="3300" dirty="0">
                <a:solidFill>
                  <a:srgbClr val="000000"/>
                </a:solidFill>
                <a:latin typeface="Calibri" panose="020F0502020204030204" pitchFamily="34" charset="0"/>
                <a:ea typeface="Calibri (MS)"/>
                <a:cs typeface="Calibri (MS)"/>
                <a:sym typeface="Calibri (MS)"/>
              </a:rPr>
              <a:t>- How relevant the retrieved documents are, to the goal of creating a safety plan; uses semantic similarity to determine.</a:t>
            </a:r>
          </a:p>
          <a:p>
            <a:pPr marL="1424940" lvl="2" indent="-474980" algn="l">
              <a:lnSpc>
                <a:spcPts val="4620"/>
              </a:lnSpc>
              <a:buFont typeface="Arial"/>
              <a:buChar char="⚬"/>
            </a:pPr>
            <a:r>
              <a:rPr lang="en-US" sz="3300" b="1" dirty="0">
                <a:solidFill>
                  <a:srgbClr val="000000"/>
                </a:solidFill>
                <a:latin typeface="Calibri" panose="020F0502020204030204" pitchFamily="34" charset="0"/>
                <a:ea typeface="Calibri (MS) Bold"/>
                <a:cs typeface="Calibri (MS) Bold"/>
                <a:sym typeface="Calibri (MS) Bold"/>
              </a:rPr>
              <a:t>Context Recall</a:t>
            </a:r>
            <a:r>
              <a:rPr lang="en-US" sz="3300" dirty="0">
                <a:solidFill>
                  <a:srgbClr val="000000"/>
                </a:solidFill>
                <a:latin typeface="Calibri" panose="020F0502020204030204" pitchFamily="34" charset="0"/>
                <a:ea typeface="Calibri (MS)"/>
                <a:cs typeface="Calibri (MS)"/>
                <a:sym typeface="Calibri (MS)"/>
              </a:rPr>
              <a:t> - The proportion of “ideal answer / ground truth” claims found in retrieved documents; uses semantic similarity to determine.</a:t>
            </a:r>
          </a:p>
          <a:p>
            <a:pPr marL="712470" lvl="1" indent="-356235" algn="l">
              <a:lnSpc>
                <a:spcPts val="4620"/>
              </a:lnSpc>
              <a:buFont typeface="Arial"/>
              <a:buChar char="•"/>
            </a:pPr>
            <a:r>
              <a:rPr lang="en-US" sz="3300" b="1" dirty="0">
                <a:solidFill>
                  <a:srgbClr val="000000"/>
                </a:solidFill>
                <a:latin typeface="Calibri" panose="020F0502020204030204" pitchFamily="34" charset="0"/>
                <a:ea typeface="Calibri (MS) Bold"/>
                <a:cs typeface="Calibri (MS) Bold"/>
                <a:sym typeface="Calibri (MS) Bold"/>
              </a:rPr>
              <a:t>Quality of LLM Generated Output</a:t>
            </a:r>
          </a:p>
          <a:p>
            <a:pPr marL="1424940" lvl="2" indent="-474980" algn="l">
              <a:lnSpc>
                <a:spcPts val="4620"/>
              </a:lnSpc>
              <a:buFont typeface="Arial"/>
              <a:buChar char="⚬"/>
            </a:pPr>
            <a:r>
              <a:rPr lang="en-US" sz="3300" b="1" dirty="0">
                <a:solidFill>
                  <a:srgbClr val="000000"/>
                </a:solidFill>
                <a:latin typeface="Calibri" panose="020F0502020204030204" pitchFamily="34" charset="0"/>
                <a:ea typeface="Calibri (MS) Bold"/>
                <a:cs typeface="Calibri (MS) Bold"/>
                <a:sym typeface="Calibri (MS) Bold"/>
              </a:rPr>
              <a:t>Faithfulness</a:t>
            </a:r>
            <a:r>
              <a:rPr lang="en-US" sz="3300" dirty="0">
                <a:solidFill>
                  <a:srgbClr val="000000"/>
                </a:solidFill>
                <a:latin typeface="Calibri" panose="020F0502020204030204" pitchFamily="34" charset="0"/>
                <a:ea typeface="Calibri (MS)"/>
                <a:cs typeface="Calibri (MS)"/>
                <a:sym typeface="Calibri (MS)"/>
              </a:rPr>
              <a:t> - Measures how factually consistent </a:t>
            </a:r>
            <a:r>
              <a:rPr lang="en-US" sz="3300" b="1" dirty="0">
                <a:solidFill>
                  <a:srgbClr val="000000"/>
                </a:solidFill>
                <a:latin typeface="Calibri" panose="020F0502020204030204" pitchFamily="34" charset="0"/>
                <a:ea typeface="Calibri (MS) Bold"/>
                <a:cs typeface="Calibri (MS) Bold"/>
                <a:sym typeface="Calibri (MS) Bold"/>
              </a:rPr>
              <a:t>the generated answer </a:t>
            </a:r>
            <a:r>
              <a:rPr lang="en-US" sz="3300" dirty="0">
                <a:solidFill>
                  <a:srgbClr val="000000"/>
                </a:solidFill>
                <a:latin typeface="Calibri" panose="020F0502020204030204" pitchFamily="34" charset="0"/>
                <a:ea typeface="Calibri (MS)"/>
                <a:cs typeface="Calibri (MS)"/>
                <a:sym typeface="Calibri (MS)"/>
              </a:rPr>
              <a:t>is with the provided context. </a:t>
            </a:r>
          </a:p>
          <a:p>
            <a:pPr marL="1424940" lvl="2" indent="-474980" algn="l">
              <a:lnSpc>
                <a:spcPts val="4620"/>
              </a:lnSpc>
              <a:buFont typeface="Arial"/>
              <a:buChar char="⚬"/>
            </a:pPr>
            <a:r>
              <a:rPr lang="en-US" sz="3300" b="1" dirty="0">
                <a:solidFill>
                  <a:srgbClr val="000000"/>
                </a:solidFill>
                <a:latin typeface="Calibri" panose="020F0502020204030204" pitchFamily="34" charset="0"/>
                <a:ea typeface="Calibri (MS) Bold"/>
                <a:cs typeface="Calibri (MS) Bold"/>
                <a:sym typeface="Calibri (MS) Bold"/>
              </a:rPr>
              <a:t>Answer Relevancy </a:t>
            </a:r>
            <a:r>
              <a:rPr lang="en-US" sz="3300" dirty="0">
                <a:solidFill>
                  <a:srgbClr val="000000"/>
                </a:solidFill>
                <a:latin typeface="Calibri" panose="020F0502020204030204" pitchFamily="34" charset="0"/>
                <a:ea typeface="Calibri (MS)"/>
                <a:cs typeface="Calibri (MS)"/>
                <a:sym typeface="Calibri (MS)"/>
              </a:rPr>
              <a:t>- Assesses how well the </a:t>
            </a:r>
            <a:r>
              <a:rPr lang="en-US" sz="3300" b="1" dirty="0">
                <a:solidFill>
                  <a:srgbClr val="000000"/>
                </a:solidFill>
                <a:latin typeface="Calibri" panose="020F0502020204030204" pitchFamily="34" charset="0"/>
                <a:ea typeface="Calibri (MS) Bold"/>
                <a:cs typeface="Calibri (MS) Bold"/>
                <a:sym typeface="Calibri (MS) Bold"/>
              </a:rPr>
              <a:t>generated answer </a:t>
            </a:r>
            <a:r>
              <a:rPr lang="en-US" sz="3300" dirty="0">
                <a:solidFill>
                  <a:srgbClr val="000000"/>
                </a:solidFill>
                <a:latin typeface="Calibri" panose="020F0502020204030204" pitchFamily="34" charset="0"/>
                <a:ea typeface="Calibri (MS)"/>
                <a:cs typeface="Calibri (MS)"/>
                <a:sym typeface="Calibri (MS)"/>
              </a:rPr>
              <a:t>addresses the original query.</a:t>
            </a:r>
          </a:p>
          <a:p>
            <a:pPr algn="l">
              <a:lnSpc>
                <a:spcPts val="4620"/>
              </a:lnSpc>
            </a:pPr>
            <a:endParaRPr lang="en-US" sz="3300" dirty="0">
              <a:solidFill>
                <a:srgbClr val="000000"/>
              </a:solidFill>
              <a:latin typeface="Calibri" panose="020F0502020204030204" pitchFamily="34" charset="0"/>
              <a:ea typeface="Calibri (MS)"/>
              <a:cs typeface="Calibri (MS)"/>
              <a:sym typeface="Calibri (MS)"/>
            </a:endParaRPr>
          </a:p>
        </p:txBody>
      </p:sp>
      <p:sp>
        <p:nvSpPr>
          <p:cNvPr id="4" name="TextBox 4"/>
          <p:cNvSpPr txBox="1"/>
          <p:nvPr/>
        </p:nvSpPr>
        <p:spPr>
          <a:xfrm>
            <a:off x="1319775" y="9191625"/>
            <a:ext cx="13167995" cy="252762"/>
          </a:xfrm>
          <a:prstGeom prst="rect">
            <a:avLst/>
          </a:prstGeom>
        </p:spPr>
        <p:txBody>
          <a:bodyPr lIns="0" tIns="0" rIns="0" bIns="0" rtlCol="0" anchor="t">
            <a:spAutoFit/>
          </a:bodyPr>
          <a:lstStyle/>
          <a:p>
            <a:pPr algn="ctr">
              <a:lnSpc>
                <a:spcPts val="2100"/>
              </a:lnSpc>
              <a:spcBef>
                <a:spcPct val="0"/>
              </a:spcBef>
            </a:pPr>
            <a:r>
              <a:rPr lang="en-US" sz="1500" spc="235" dirty="0">
                <a:solidFill>
                  <a:srgbClr val="000000"/>
                </a:solidFill>
                <a:latin typeface="Calibri" panose="020F0502020204030204" pitchFamily="34" charset="0"/>
                <a:ea typeface="Calibri (MS)"/>
                <a:cs typeface="Calibri (MS)"/>
                <a:sym typeface="Calibri (MS)"/>
              </a:rPr>
              <a:t>“Metrics | Ragas.” Ragas.io, Ragas.io, 2023, docs.ragas.io/</a:t>
            </a:r>
            <a:r>
              <a:rPr lang="en-US" sz="1500" spc="235" dirty="0" err="1">
                <a:solidFill>
                  <a:srgbClr val="000000"/>
                </a:solidFill>
                <a:latin typeface="Calibri" panose="020F0502020204030204" pitchFamily="34" charset="0"/>
                <a:ea typeface="Calibri (MS)"/>
                <a:cs typeface="Calibri (MS)"/>
                <a:sym typeface="Calibri (MS)"/>
              </a:rPr>
              <a:t>en</a:t>
            </a:r>
            <a:r>
              <a:rPr lang="en-US" sz="1500" spc="235" dirty="0">
                <a:solidFill>
                  <a:srgbClr val="000000"/>
                </a:solidFill>
                <a:latin typeface="Calibri" panose="020F0502020204030204" pitchFamily="34" charset="0"/>
                <a:ea typeface="Calibri (MS)"/>
                <a:cs typeface="Calibri (MS)"/>
                <a:sym typeface="Calibri (MS)"/>
              </a:rPr>
              <a:t>/v0.1.21/concepts/metrics/index.html. Accessed 23 Nov. 2024.</a:t>
            </a:r>
          </a:p>
        </p:txBody>
      </p:sp>
      <p:sp>
        <p:nvSpPr>
          <p:cNvPr id="5" name="Freeform 5">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R: </a:t>
            </a:r>
            <a:r>
              <a:rPr lang="en-US" sz="3503" spc="550" dirty="0">
                <a:solidFill>
                  <a:srgbClr val="00285C"/>
                </a:solidFill>
                <a:latin typeface="Calibri" panose="020F0502020204030204" pitchFamily="34" charset="0"/>
                <a:ea typeface="Calibri (MS)"/>
                <a:cs typeface="Calibri (MS)"/>
                <a:sym typeface="Calibri (MS)"/>
              </a:rPr>
              <a:t>Model Evaluation Results</a:t>
            </a:r>
          </a:p>
        </p:txBody>
      </p:sp>
      <p:sp>
        <p:nvSpPr>
          <p:cNvPr id="3" name="TextBox 3"/>
          <p:cNvSpPr txBox="1"/>
          <p:nvPr/>
        </p:nvSpPr>
        <p:spPr>
          <a:xfrm>
            <a:off x="759156" y="5685524"/>
            <a:ext cx="16769688" cy="3687804"/>
          </a:xfrm>
          <a:prstGeom prst="rect">
            <a:avLst/>
          </a:prstGeom>
        </p:spPr>
        <p:txBody>
          <a:bodyPr lIns="0" tIns="0" rIns="0" bIns="0" rtlCol="0" anchor="t">
            <a:spAutoFit/>
          </a:bodyPr>
          <a:lstStyle/>
          <a:p>
            <a:pPr marL="453390" lvl="1" indent="-226695" algn="l">
              <a:lnSpc>
                <a:spcPts val="2940"/>
              </a:lnSpc>
              <a:buFont typeface="Arial"/>
              <a:buChar char="•"/>
            </a:pPr>
            <a:r>
              <a:rPr lang="en-US" sz="2100" dirty="0">
                <a:solidFill>
                  <a:srgbClr val="000000"/>
                </a:solidFill>
                <a:latin typeface="Calibri" panose="020F0502020204030204" pitchFamily="34" charset="0"/>
                <a:ea typeface="Calibri (MS)"/>
                <a:cs typeface="Calibri (MS)"/>
                <a:sym typeface="Calibri (MS)"/>
              </a:rPr>
              <a:t>Each iteration’s batch size was 20 samples (limited due to expensiveness of API tokens) – larger sample size required in the future</a:t>
            </a:r>
          </a:p>
          <a:p>
            <a:pPr marL="453390" lvl="1" indent="-226695" algn="l">
              <a:lnSpc>
                <a:spcPts val="2940"/>
              </a:lnSpc>
              <a:buFont typeface="Arial"/>
              <a:buChar char="•"/>
            </a:pPr>
            <a:r>
              <a:rPr lang="en-US" sz="2100" dirty="0">
                <a:solidFill>
                  <a:srgbClr val="000000"/>
                </a:solidFill>
                <a:latin typeface="Calibri" panose="020F0502020204030204" pitchFamily="34" charset="0"/>
                <a:ea typeface="Calibri (MS)"/>
                <a:cs typeface="Calibri (MS)"/>
                <a:sym typeface="Calibri (MS)"/>
              </a:rPr>
              <a:t>Same test cases were used, i.e. same ~20 scenarios used in first and second iteration</a:t>
            </a:r>
          </a:p>
          <a:p>
            <a:pPr marL="906780" lvl="2" indent="-302260" algn="l">
              <a:lnSpc>
                <a:spcPts val="2940"/>
              </a:lnSpc>
              <a:buFont typeface="Arial"/>
              <a:buChar char="⚬"/>
            </a:pPr>
            <a:r>
              <a:rPr lang="en-US" sz="2100" b="1" dirty="0">
                <a:solidFill>
                  <a:srgbClr val="000000"/>
                </a:solidFill>
                <a:latin typeface="Calibri" panose="020F0502020204030204" pitchFamily="34" charset="0"/>
                <a:ea typeface="Calibri (MS) Bold"/>
                <a:cs typeface="Calibri (MS) Bold"/>
                <a:sym typeface="Calibri (MS) Bold"/>
              </a:rPr>
              <a:t>First Iteration: </a:t>
            </a:r>
            <a:r>
              <a:rPr lang="en-US" sz="2100" dirty="0">
                <a:solidFill>
                  <a:srgbClr val="000000"/>
                </a:solidFill>
                <a:latin typeface="Calibri" panose="020F0502020204030204" pitchFamily="34" charset="0"/>
                <a:ea typeface="Calibri (MS)"/>
                <a:cs typeface="Calibri (MS)"/>
                <a:sym typeface="Calibri (MS)"/>
              </a:rPr>
              <a:t>Base Model with no examples provided, simple structure to prompt, no instructions on structure and format of the safety plan</a:t>
            </a:r>
          </a:p>
          <a:p>
            <a:pPr marL="906780" lvl="2" indent="-302260" algn="l">
              <a:lnSpc>
                <a:spcPts val="2940"/>
              </a:lnSpc>
              <a:buFont typeface="Arial"/>
              <a:buChar char="⚬"/>
            </a:pPr>
            <a:r>
              <a:rPr lang="en-US" sz="2100" b="1" dirty="0">
                <a:solidFill>
                  <a:srgbClr val="000000"/>
                </a:solidFill>
                <a:latin typeface="Calibri" panose="020F0502020204030204" pitchFamily="34" charset="0"/>
                <a:ea typeface="Calibri (MS) Bold"/>
                <a:cs typeface="Calibri (MS) Bold"/>
                <a:sym typeface="Calibri (MS) Bold"/>
              </a:rPr>
              <a:t>Second Iteration: </a:t>
            </a:r>
            <a:r>
              <a:rPr lang="en-US" sz="2100" dirty="0">
                <a:solidFill>
                  <a:srgbClr val="000000"/>
                </a:solidFill>
                <a:latin typeface="Calibri" panose="020F0502020204030204" pitchFamily="34" charset="0"/>
                <a:ea typeface="Calibri (MS)"/>
                <a:cs typeface="Calibri (MS)"/>
                <a:sym typeface="Calibri (MS)"/>
              </a:rPr>
              <a:t>Clear instructions on structure/format of plan provided; one-shot example of gold standard plan; provided more instructions to guide reasoning and thinking for LLM </a:t>
            </a:r>
          </a:p>
          <a:p>
            <a:pPr marL="453390" lvl="1" indent="-226695" algn="l">
              <a:lnSpc>
                <a:spcPts val="2940"/>
              </a:lnSpc>
              <a:buFont typeface="Arial"/>
              <a:buChar char="•"/>
            </a:pPr>
            <a:r>
              <a:rPr lang="en-US" sz="2100" b="1" dirty="0">
                <a:solidFill>
                  <a:srgbClr val="000000"/>
                </a:solidFill>
                <a:latin typeface="Calibri" panose="020F0502020204030204" pitchFamily="34" charset="0"/>
                <a:ea typeface="Calibri (MS) Bold"/>
                <a:cs typeface="Calibri (MS) Bold"/>
                <a:sym typeface="Calibri (MS) Bold"/>
              </a:rPr>
              <a:t>Minor drop in faithfulness score, but significant improvement in Context Recall</a:t>
            </a:r>
          </a:p>
          <a:p>
            <a:pPr marL="906780" lvl="2" indent="-302260" algn="l">
              <a:lnSpc>
                <a:spcPts val="2940"/>
              </a:lnSpc>
              <a:buFont typeface="Arial"/>
              <a:buChar char="⚬"/>
            </a:pPr>
            <a:r>
              <a:rPr lang="en-US" sz="2100" dirty="0">
                <a:solidFill>
                  <a:srgbClr val="000000"/>
                </a:solidFill>
                <a:latin typeface="Calibri" panose="020F0502020204030204" pitchFamily="34" charset="0"/>
                <a:ea typeface="Calibri (MS)"/>
                <a:cs typeface="Calibri (MS)"/>
                <a:sym typeface="Calibri (MS)"/>
              </a:rPr>
              <a:t>Improved instructions appeared to have guided better information retrieval without trading off answer relevancy and context precision</a:t>
            </a:r>
          </a:p>
          <a:p>
            <a:pPr marL="906780" lvl="2" indent="-302260" algn="l">
              <a:lnSpc>
                <a:spcPts val="2940"/>
              </a:lnSpc>
              <a:buFont typeface="Arial"/>
              <a:buChar char="⚬"/>
            </a:pPr>
            <a:r>
              <a:rPr lang="en-US" sz="2100" dirty="0">
                <a:solidFill>
                  <a:srgbClr val="000000"/>
                </a:solidFill>
                <a:latin typeface="Calibri" panose="020F0502020204030204" pitchFamily="34" charset="0"/>
                <a:ea typeface="Calibri (MS)"/>
                <a:cs typeface="Calibri (MS)"/>
                <a:sym typeface="Calibri (MS)"/>
              </a:rPr>
              <a:t>For purposes of building trust and ensuring the most relevant sources are available for the Toronto public, the priority is on Context Precision. Context Recall may be improved in the future with expanding the type of relevant documents in the database, and further prompt engineering improvements.</a:t>
            </a:r>
          </a:p>
        </p:txBody>
      </p:sp>
      <p:graphicFrame>
        <p:nvGraphicFramePr>
          <p:cNvPr id="4" name="Table 4"/>
          <p:cNvGraphicFramePr>
            <a:graphicFrameLocks noGrp="1"/>
          </p:cNvGraphicFramePr>
          <p:nvPr/>
        </p:nvGraphicFramePr>
        <p:xfrm>
          <a:off x="3759537" y="1715985"/>
          <a:ext cx="10416617" cy="3579014"/>
        </p:xfrm>
        <a:graphic>
          <a:graphicData uri="http://schemas.openxmlformats.org/drawingml/2006/table">
            <a:tbl>
              <a:tblPr/>
              <a:tblGrid>
                <a:gridCol w="2059973">
                  <a:extLst>
                    <a:ext uri="{9D8B030D-6E8A-4147-A177-3AD203B41FA5}">
                      <a16:colId xmlns:a16="http://schemas.microsoft.com/office/drawing/2014/main" val="20000"/>
                    </a:ext>
                  </a:extLst>
                </a:gridCol>
                <a:gridCol w="1906137">
                  <a:extLst>
                    <a:ext uri="{9D8B030D-6E8A-4147-A177-3AD203B41FA5}">
                      <a16:colId xmlns:a16="http://schemas.microsoft.com/office/drawing/2014/main" val="20001"/>
                    </a:ext>
                  </a:extLst>
                </a:gridCol>
                <a:gridCol w="2303641">
                  <a:extLst>
                    <a:ext uri="{9D8B030D-6E8A-4147-A177-3AD203B41FA5}">
                      <a16:colId xmlns:a16="http://schemas.microsoft.com/office/drawing/2014/main" val="20002"/>
                    </a:ext>
                  </a:extLst>
                </a:gridCol>
                <a:gridCol w="2054315">
                  <a:extLst>
                    <a:ext uri="{9D8B030D-6E8A-4147-A177-3AD203B41FA5}">
                      <a16:colId xmlns:a16="http://schemas.microsoft.com/office/drawing/2014/main" val="20003"/>
                    </a:ext>
                  </a:extLst>
                </a:gridCol>
                <a:gridCol w="2092551">
                  <a:extLst>
                    <a:ext uri="{9D8B030D-6E8A-4147-A177-3AD203B41FA5}">
                      <a16:colId xmlns:a16="http://schemas.microsoft.com/office/drawing/2014/main" val="20004"/>
                    </a:ext>
                  </a:extLst>
                </a:gridCol>
              </a:tblGrid>
              <a:tr h="750944">
                <a:tc>
                  <a:txBody>
                    <a:bodyPr/>
                    <a:lstStyle/>
                    <a:p>
                      <a:pPr algn="ctr">
                        <a:lnSpc>
                          <a:spcPts val="2590"/>
                        </a:lnSpc>
                        <a:defRPr/>
                      </a:pPr>
                      <a:endParaRPr lang="en-US" sz="1100" dirty="0">
                        <a:latin typeface="Calibri" panose="020F0502020204030204" pitchFamily="34" charset="0"/>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gridSpan="2">
                  <a:txBody>
                    <a:bodyPr/>
                    <a:lstStyle/>
                    <a:p>
                      <a:pPr algn="ctr">
                        <a:lnSpc>
                          <a:spcPts val="2239"/>
                        </a:lnSpc>
                        <a:defRPr/>
                      </a:pPr>
                      <a:r>
                        <a:rPr lang="en-US" sz="1599" b="1" dirty="0">
                          <a:solidFill>
                            <a:srgbClr val="000000"/>
                          </a:solidFill>
                          <a:latin typeface="Calibri" panose="020F0502020204030204" pitchFamily="34" charset="0"/>
                          <a:ea typeface="Open Sauce Bold"/>
                          <a:cs typeface="Open Sauce Bold"/>
                          <a:sym typeface="Open Sauce Bold"/>
                        </a:rPr>
                        <a:t>LLM Output</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2239"/>
                        </a:lnSpc>
                        <a:defRPr/>
                      </a:pPr>
                      <a:r>
                        <a:rPr lang="en-US" sz="1599" b="1">
                          <a:solidFill>
                            <a:srgbClr val="000000"/>
                          </a:solidFill>
                          <a:latin typeface="Open Sauce Bold"/>
                          <a:ea typeface="Open Sauce Bold"/>
                          <a:cs typeface="Open Sauce Bold"/>
                          <a:sym typeface="Open Sauce Bold"/>
                        </a:rPr>
                        <a:t>LLM Output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gridSpan="2">
                  <a:txBody>
                    <a:bodyPr/>
                    <a:lstStyle/>
                    <a:p>
                      <a:pPr algn="ctr">
                        <a:lnSpc>
                          <a:spcPts val="2239"/>
                        </a:lnSpc>
                        <a:defRPr/>
                      </a:pPr>
                      <a:r>
                        <a:rPr lang="en-US" sz="1599" b="1" dirty="0">
                          <a:solidFill>
                            <a:srgbClr val="000000"/>
                          </a:solidFill>
                          <a:latin typeface="Calibri" panose="020F0502020204030204" pitchFamily="34" charset="0"/>
                          <a:ea typeface="Open Sauce Bold"/>
                          <a:cs typeface="Open Sauce Bold"/>
                          <a:sym typeface="Open Sauce Bold"/>
                        </a:rPr>
                        <a:t>Information Retrieval</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hMerge="1">
                  <a:txBody>
                    <a:bodyPr/>
                    <a:lstStyle/>
                    <a:p>
                      <a:pPr algn="ctr">
                        <a:lnSpc>
                          <a:spcPts val="2239"/>
                        </a:lnSpc>
                        <a:defRPr/>
                      </a:pPr>
                      <a:r>
                        <a:rPr lang="en-US" sz="1599" b="1">
                          <a:solidFill>
                            <a:srgbClr val="000000"/>
                          </a:solidFill>
                          <a:latin typeface="Open Sauce Bold"/>
                          <a:ea typeface="Open Sauce Bold"/>
                          <a:cs typeface="Open Sauce Bold"/>
                          <a:sym typeface="Open Sauce Bold"/>
                        </a:rPr>
                        <a:t>Information Retrieval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48533">
                <a:tc>
                  <a:txBody>
                    <a:bodyPr/>
                    <a:lstStyle/>
                    <a:p>
                      <a:pPr algn="ctr">
                        <a:lnSpc>
                          <a:spcPts val="1960"/>
                        </a:lnSpc>
                        <a:defRPr/>
                      </a:pPr>
                      <a:endParaRPr lang="en-US" sz="1100" dirty="0">
                        <a:latin typeface="Calibri" panose="020F0502020204030204" pitchFamily="34" charset="0"/>
                      </a:endParaRPr>
                    </a:p>
                  </a:txBody>
                  <a:tcPr marL="190500" marR="190500" marT="190500" marB="190500" anchor="ctr">
                    <a:lnL w="0" cap="flat" cmpd="sng" algn="ctr">
                      <a:solidFill>
                        <a:srgbClr val="FFFFFF"/>
                      </a:solidFill>
                      <a:prstDash val="solid"/>
                      <a:round/>
                      <a:headEnd type="none" w="med" len="med"/>
                      <a:tailEnd type="none" w="med" len="med"/>
                    </a:lnL>
                    <a:lnR w="38100" cap="flat" cmpd="sng" algn="ctr">
                      <a:solidFill>
                        <a:srgbClr val="000000"/>
                      </a:solidFill>
                      <a:prstDash val="solid"/>
                      <a:round/>
                      <a:headEnd type="none" w="med" len="med"/>
                      <a:tailEnd type="none" w="med" len="med"/>
                    </a:lnR>
                    <a:lnT w="0" cap="flat" cmpd="sng" algn="ctr">
                      <a:solidFill>
                        <a:srgbClr val="FFFFFF"/>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b="1" dirty="0">
                          <a:solidFill>
                            <a:srgbClr val="000000"/>
                          </a:solidFill>
                          <a:latin typeface="Calibri" panose="020F0502020204030204" pitchFamily="34" charset="0"/>
                          <a:ea typeface="Open Sauce Bold"/>
                          <a:cs typeface="Open Sauce Bold"/>
                          <a:sym typeface="Open Sauce Bold"/>
                        </a:rPr>
                        <a:t>Faithfulness</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b="1" dirty="0">
                          <a:solidFill>
                            <a:srgbClr val="000000"/>
                          </a:solidFill>
                          <a:latin typeface="Calibri" panose="020F0502020204030204" pitchFamily="34" charset="0"/>
                          <a:ea typeface="Open Sauce Bold"/>
                          <a:cs typeface="Open Sauce Bold"/>
                          <a:sym typeface="Open Sauce Bold"/>
                        </a:rPr>
                        <a:t>Answer Relevancy</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b="1" dirty="0">
                          <a:solidFill>
                            <a:srgbClr val="000000"/>
                          </a:solidFill>
                          <a:latin typeface="Calibri" panose="020F0502020204030204" pitchFamily="34" charset="0"/>
                          <a:ea typeface="Open Sauce Bold"/>
                          <a:cs typeface="Open Sauce Bold"/>
                          <a:sym typeface="Open Sauce Bold"/>
                        </a:rPr>
                        <a:t>Context Precision</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b="1" dirty="0">
                          <a:solidFill>
                            <a:srgbClr val="000000"/>
                          </a:solidFill>
                          <a:latin typeface="Calibri" panose="020F0502020204030204" pitchFamily="34" charset="0"/>
                          <a:ea typeface="Open Sauce Bold"/>
                          <a:cs typeface="Open Sauce Bold"/>
                          <a:sym typeface="Open Sauce Bold"/>
                        </a:rPr>
                        <a:t>Context Recall</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3179">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First Iteration</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73%</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85%</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90%</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62%</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3179">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Second Iteration</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67%</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85%</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91%</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71%</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3179">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 Change</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-6%</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0%</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0%</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1960"/>
                        </a:lnSpc>
                        <a:defRPr/>
                      </a:pPr>
                      <a:r>
                        <a:rPr lang="en-US" sz="1400" dirty="0">
                          <a:solidFill>
                            <a:srgbClr val="000000"/>
                          </a:solidFill>
                          <a:latin typeface="Calibri" panose="020F0502020204030204" pitchFamily="34" charset="0"/>
                          <a:ea typeface="Open Sauce"/>
                          <a:cs typeface="Open Sauce"/>
                          <a:sym typeface="Open Sauce"/>
                        </a:rPr>
                        <a:t>9%</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Freeform 5">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S: </a:t>
            </a:r>
            <a:r>
              <a:rPr lang="en-US" sz="3503" spc="550" dirty="0">
                <a:solidFill>
                  <a:srgbClr val="00285C"/>
                </a:solidFill>
                <a:latin typeface="Calibri" panose="020F0502020204030204" pitchFamily="34" charset="0"/>
                <a:ea typeface="Calibri (MS)"/>
                <a:cs typeface="Calibri (MS)"/>
                <a:sym typeface="Calibri (MS)"/>
              </a:rPr>
              <a:t>“Human in the Loop” Evaluation Findings</a:t>
            </a:r>
          </a:p>
        </p:txBody>
      </p:sp>
      <p:sp>
        <p:nvSpPr>
          <p:cNvPr id="3" name="TextBox 3"/>
          <p:cNvSpPr txBox="1"/>
          <p:nvPr/>
        </p:nvSpPr>
        <p:spPr>
          <a:xfrm>
            <a:off x="759156" y="1617663"/>
            <a:ext cx="16769688" cy="7150612"/>
          </a:xfrm>
          <a:prstGeom prst="rect">
            <a:avLst/>
          </a:prstGeom>
        </p:spPr>
        <p:txBody>
          <a:bodyPr lIns="0" tIns="0" rIns="0" bIns="0" rtlCol="0" anchor="t">
            <a:spAutoFit/>
          </a:bodyPr>
          <a:lstStyle/>
          <a:p>
            <a:pPr marL="431801" lvl="1" indent="-215900"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Evaluated ~40 safety plans with human annotation and RAGAS scoring from LLM</a:t>
            </a:r>
          </a:p>
          <a:p>
            <a:pPr marL="431801" lvl="1" indent="-215900" algn="l">
              <a:lnSpc>
                <a:spcPts val="2800"/>
              </a:lnSpc>
              <a:buFont typeface="Arial"/>
              <a:buChar char="•"/>
            </a:pPr>
            <a:r>
              <a:rPr lang="en-US" sz="2000" b="1" dirty="0">
                <a:solidFill>
                  <a:srgbClr val="000000"/>
                </a:solidFill>
                <a:latin typeface="Calibri" panose="020F0502020204030204" pitchFamily="34" charset="0"/>
                <a:ea typeface="Calibri (MS) Bold"/>
                <a:cs typeface="Calibri (MS) Bold"/>
                <a:sym typeface="Calibri (MS) Bold"/>
              </a:rPr>
              <a:t>Strengths of LLM Responses:</a:t>
            </a:r>
          </a:p>
          <a:p>
            <a:pPr marL="863601" lvl="2" indent="-287867"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Clarity and Actionability: Plans with detailed, actionable safety steps were commonly observed, clear warnings are good. Need to ensure more plans have this information.</a:t>
            </a:r>
          </a:p>
          <a:p>
            <a:pPr marL="863601" lvl="2" indent="-287867"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Many plans had good overall coverage of all the crime types or safety concerns that the user indicated</a:t>
            </a:r>
          </a:p>
          <a:p>
            <a:pPr marL="863601" lvl="2" indent="-287867"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With some minor exceptions and errors, human evaluators agreed with RAGAS scoring for low and high.</a:t>
            </a:r>
          </a:p>
          <a:p>
            <a:pPr marL="431801" lvl="1" indent="-215900" algn="l">
              <a:lnSpc>
                <a:spcPts val="2800"/>
              </a:lnSpc>
              <a:buFont typeface="Arial"/>
              <a:buChar char="•"/>
            </a:pPr>
            <a:r>
              <a:rPr lang="en-US" sz="2000" b="1" dirty="0">
                <a:solidFill>
                  <a:srgbClr val="000000"/>
                </a:solidFill>
                <a:latin typeface="Calibri" panose="020F0502020204030204" pitchFamily="34" charset="0"/>
                <a:ea typeface="Calibri (MS) Bold"/>
                <a:cs typeface="Calibri (MS) Bold"/>
                <a:sym typeface="Calibri (MS) Bold"/>
              </a:rPr>
              <a:t>Weaknesses of LLM Responses:</a:t>
            </a:r>
          </a:p>
          <a:p>
            <a:pPr marL="863601" lvl="2" indent="-287867"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Repetitive and generic advice in some scenarios, need to monitor and adjust accordingly</a:t>
            </a:r>
          </a:p>
          <a:p>
            <a:pPr marL="863601" lvl="2" indent="-287867"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LLM might miss some areas for providing advice, even if user requested it</a:t>
            </a:r>
          </a:p>
          <a:p>
            <a:pPr marL="863601" lvl="2" indent="-287867"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Some instances where LLM did not provide summary of the neighborhood in the beginning of safety plan, as LLM was “stuck” with searching for neighborhood-specific facts.</a:t>
            </a:r>
          </a:p>
          <a:p>
            <a:pPr marL="431801" lvl="1" indent="-215900" algn="l">
              <a:lnSpc>
                <a:spcPts val="2800"/>
              </a:lnSpc>
              <a:buFont typeface="Arial"/>
              <a:buChar char="•"/>
            </a:pPr>
            <a:r>
              <a:rPr lang="en-US" sz="2000" b="1" dirty="0">
                <a:solidFill>
                  <a:srgbClr val="000000"/>
                </a:solidFill>
                <a:latin typeface="Calibri" panose="020F0502020204030204" pitchFamily="34" charset="0"/>
                <a:ea typeface="Calibri (MS) Bold"/>
                <a:cs typeface="Calibri (MS) Bold"/>
                <a:sym typeface="Calibri (MS) Bold"/>
              </a:rPr>
              <a:t>Next Steps: </a:t>
            </a:r>
          </a:p>
          <a:p>
            <a:pPr marL="431801" lvl="1" indent="-215900" algn="l">
              <a:lnSpc>
                <a:spcPts val="2800"/>
              </a:lnSpc>
              <a:buFont typeface="Arial"/>
              <a:buChar char="•"/>
            </a:pPr>
            <a:r>
              <a:rPr lang="en-US" sz="2000" b="1" dirty="0">
                <a:solidFill>
                  <a:srgbClr val="000000"/>
                </a:solidFill>
                <a:latin typeface="Calibri" panose="020F0502020204030204" pitchFamily="34" charset="0"/>
                <a:ea typeface="Calibri (MS) Bold"/>
                <a:cs typeface="Calibri (MS) Bold"/>
                <a:sym typeface="Calibri (MS) Bold"/>
              </a:rPr>
              <a:t>Implemented:</a:t>
            </a:r>
          </a:p>
          <a:p>
            <a:pPr marL="863601" lvl="2" indent="-287867"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Improve prompt engineering – clarified instructions to avoid LLM being “stuck”, enforced providing advice per crime type requested by user, to reduce hallucination</a:t>
            </a:r>
          </a:p>
          <a:p>
            <a:pPr marL="431801" lvl="1" indent="-215900" algn="l">
              <a:lnSpc>
                <a:spcPts val="2800"/>
              </a:lnSpc>
              <a:buFont typeface="Arial"/>
              <a:buChar char="•"/>
            </a:pPr>
            <a:r>
              <a:rPr lang="en-US" sz="2000" b="1" dirty="0">
                <a:solidFill>
                  <a:srgbClr val="000000"/>
                </a:solidFill>
                <a:latin typeface="Calibri" panose="020F0502020204030204" pitchFamily="34" charset="0"/>
                <a:ea typeface="Calibri (MS) Bold"/>
                <a:cs typeface="Calibri (MS) Bold"/>
                <a:sym typeface="Calibri (MS) Bold"/>
              </a:rPr>
              <a:t>Future Considerations:</a:t>
            </a:r>
          </a:p>
          <a:p>
            <a:pPr marL="863601" lvl="2" indent="-287867"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Incorporate domain experts (i.e. Toronto Police) to enrich corpus of documents and quality of the LLM answers, working together on gold standard plans.</a:t>
            </a:r>
          </a:p>
          <a:p>
            <a:pPr marL="863601" lvl="2" indent="-287867"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Consider adjusting “temperature” of LLM, balancing creativity but grounded with facts to avoid hallucination and ineffective advice provided</a:t>
            </a:r>
          </a:p>
          <a:p>
            <a:pPr marL="863601" lvl="2" indent="-287867"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Incorporate more gold standard plans for LLM to analyze and learn from</a:t>
            </a:r>
          </a:p>
          <a:p>
            <a:pPr marL="863601" lvl="2" indent="-287867"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Repeat testing with larger sample sizes and more human evaluators</a:t>
            </a:r>
          </a:p>
        </p:txBody>
      </p:sp>
      <p:sp>
        <p:nvSpPr>
          <p:cNvPr id="4" name="Freeform 4">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981669"/>
            <a:ext cx="15657998" cy="6556786"/>
          </a:xfrm>
          <a:custGeom>
            <a:avLst/>
            <a:gdLst/>
            <a:ahLst/>
            <a:cxnLst/>
            <a:rect l="l" t="t" r="r" b="b"/>
            <a:pathLst>
              <a:path w="15657998" h="6556786">
                <a:moveTo>
                  <a:pt x="0" y="0"/>
                </a:moveTo>
                <a:lnTo>
                  <a:pt x="15657998" y="0"/>
                </a:lnTo>
                <a:lnTo>
                  <a:pt x="15657998" y="6556786"/>
                </a:lnTo>
                <a:lnTo>
                  <a:pt x="0" y="6556786"/>
                </a:lnTo>
                <a:lnTo>
                  <a:pt x="0" y="0"/>
                </a:lnTo>
                <a:close/>
              </a:path>
            </a:pathLst>
          </a:custGeom>
          <a:blipFill>
            <a:blip r:embed="rId2"/>
            <a:stretch>
              <a:fillRect/>
            </a:stretch>
          </a:blipFill>
        </p:spPr>
        <p:txBody>
          <a:bodyPr/>
          <a:lstStyle/>
          <a:p>
            <a:endParaRPr lang="en-US" dirty="0">
              <a:latin typeface="Calibri" panose="020F0502020204030204" pitchFamily="34" charset="0"/>
            </a:endParaRPr>
          </a:p>
        </p:txBody>
      </p:sp>
      <p:sp>
        <p:nvSpPr>
          <p:cNvPr id="3" name="TextBox 3"/>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T: </a:t>
            </a:r>
            <a:r>
              <a:rPr lang="en-US" sz="3503" spc="550" dirty="0">
                <a:solidFill>
                  <a:srgbClr val="00285C"/>
                </a:solidFill>
                <a:latin typeface="Calibri" panose="020F0502020204030204" pitchFamily="34" charset="0"/>
                <a:ea typeface="Calibri (MS)"/>
                <a:cs typeface="Calibri (MS)"/>
                <a:sym typeface="Calibri (MS)"/>
              </a:rPr>
              <a:t>Model Evaluation - LLM Performance Metrics</a:t>
            </a:r>
          </a:p>
        </p:txBody>
      </p:sp>
      <p:sp>
        <p:nvSpPr>
          <p:cNvPr id="4" name="TextBox 4"/>
          <p:cNvSpPr txBox="1"/>
          <p:nvPr/>
        </p:nvSpPr>
        <p:spPr>
          <a:xfrm>
            <a:off x="1028700" y="1617663"/>
            <a:ext cx="16769688" cy="1414233"/>
          </a:xfrm>
          <a:prstGeom prst="rect">
            <a:avLst/>
          </a:prstGeom>
        </p:spPr>
        <p:txBody>
          <a:bodyPr lIns="0" tIns="0" rIns="0" bIns="0" rtlCol="0" anchor="t">
            <a:spAutoFit/>
          </a:bodyPr>
          <a:lstStyle/>
          <a:p>
            <a:pPr algn="l">
              <a:lnSpc>
                <a:spcPts val="2800"/>
              </a:lnSpc>
            </a:pPr>
            <a:r>
              <a:rPr lang="en-US" sz="2000" dirty="0">
                <a:solidFill>
                  <a:srgbClr val="000000"/>
                </a:solidFill>
                <a:latin typeface="Calibri" panose="020F0502020204030204" pitchFamily="34" charset="0"/>
                <a:ea typeface="Calibri (MS)"/>
                <a:cs typeface="Calibri (MS)"/>
                <a:sym typeface="Calibri (MS)"/>
              </a:rPr>
              <a:t>Using OpenAI GPT 4 as the underlying model:</a:t>
            </a:r>
          </a:p>
          <a:p>
            <a:pPr marL="431801" lvl="1" indent="-215900"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Average cost per LLM call: </a:t>
            </a:r>
            <a:r>
              <a:rPr lang="en-US" sz="2000" b="1" dirty="0">
                <a:solidFill>
                  <a:srgbClr val="000000"/>
                </a:solidFill>
                <a:latin typeface="Calibri" panose="020F0502020204030204" pitchFamily="34" charset="0"/>
                <a:ea typeface="Calibri (MS) Bold"/>
                <a:cs typeface="Calibri (MS) Bold"/>
                <a:sym typeface="Calibri (MS) Bold"/>
              </a:rPr>
              <a:t>$0.15 USD ($0.21 CAD) </a:t>
            </a:r>
            <a:r>
              <a:rPr lang="en-US" sz="2000" dirty="0">
                <a:solidFill>
                  <a:srgbClr val="000000"/>
                </a:solidFill>
                <a:latin typeface="Calibri" panose="020F0502020204030204" pitchFamily="34" charset="0"/>
                <a:ea typeface="Calibri (MS)"/>
                <a:cs typeface="Calibri (MS)"/>
                <a:sym typeface="Calibri (MS)"/>
              </a:rPr>
              <a:t>per safety plan generated</a:t>
            </a:r>
          </a:p>
          <a:p>
            <a:pPr marL="431801" lvl="1" indent="-215900" algn="l">
              <a:lnSpc>
                <a:spcPts val="2800"/>
              </a:lnSpc>
              <a:buFont typeface="Arial"/>
              <a:buChar char="•"/>
            </a:pPr>
            <a:r>
              <a:rPr lang="en-US" sz="2000" dirty="0">
                <a:solidFill>
                  <a:srgbClr val="000000"/>
                </a:solidFill>
                <a:latin typeface="Calibri" panose="020F0502020204030204" pitchFamily="34" charset="0"/>
                <a:ea typeface="Calibri (MS)"/>
                <a:cs typeface="Calibri (MS)"/>
                <a:sym typeface="Calibri (MS)"/>
              </a:rPr>
              <a:t>Average latency: </a:t>
            </a:r>
            <a:r>
              <a:rPr lang="en-US" sz="2000" b="1" dirty="0">
                <a:solidFill>
                  <a:srgbClr val="000000"/>
                </a:solidFill>
                <a:latin typeface="Calibri" panose="020F0502020204030204" pitchFamily="34" charset="0"/>
                <a:ea typeface="Calibri (MS) Bold"/>
                <a:cs typeface="Calibri (MS) Bold"/>
                <a:sym typeface="Calibri (MS) Bold"/>
              </a:rPr>
              <a:t>60 seconds </a:t>
            </a:r>
            <a:r>
              <a:rPr lang="en-US" sz="2000" dirty="0">
                <a:solidFill>
                  <a:srgbClr val="000000"/>
                </a:solidFill>
                <a:latin typeface="Calibri" panose="020F0502020204030204" pitchFamily="34" charset="0"/>
                <a:ea typeface="Calibri (MS)"/>
                <a:cs typeface="Calibri (MS)"/>
                <a:sym typeface="Calibri (MS)"/>
              </a:rPr>
              <a:t>to generate (due to chain-of-thought with two steps of LLM ”thinking” and providing response)</a:t>
            </a:r>
          </a:p>
          <a:p>
            <a:pPr algn="l">
              <a:lnSpc>
                <a:spcPts val="2800"/>
              </a:lnSpc>
            </a:pPr>
            <a:endParaRPr lang="en-US" sz="2000" dirty="0">
              <a:solidFill>
                <a:srgbClr val="000000"/>
              </a:solidFill>
              <a:latin typeface="Calibri" panose="020F0502020204030204" pitchFamily="34" charset="0"/>
              <a:ea typeface="Calibri (MS)"/>
              <a:cs typeface="Calibri (MS)"/>
              <a:sym typeface="Calibri (MS)"/>
            </a:endParaRPr>
          </a:p>
        </p:txBody>
      </p:sp>
      <p:sp>
        <p:nvSpPr>
          <p:cNvPr id="5" name="Freeform 5">
            <a:hlinkClick r:id="rId3"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4"/>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64816" y="2047188"/>
          <a:ext cx="17358367" cy="7557237"/>
        </p:xfrm>
        <a:graphic>
          <a:graphicData uri="http://schemas.openxmlformats.org/drawingml/2006/table">
            <a:tbl>
              <a:tblPr/>
              <a:tblGrid>
                <a:gridCol w="4370624">
                  <a:extLst>
                    <a:ext uri="{9D8B030D-6E8A-4147-A177-3AD203B41FA5}">
                      <a16:colId xmlns:a16="http://schemas.microsoft.com/office/drawing/2014/main" val="20000"/>
                    </a:ext>
                  </a:extLst>
                </a:gridCol>
                <a:gridCol w="6816519">
                  <a:extLst>
                    <a:ext uri="{9D8B030D-6E8A-4147-A177-3AD203B41FA5}">
                      <a16:colId xmlns:a16="http://schemas.microsoft.com/office/drawing/2014/main" val="20001"/>
                    </a:ext>
                  </a:extLst>
                </a:gridCol>
                <a:gridCol w="6171224">
                  <a:extLst>
                    <a:ext uri="{9D8B030D-6E8A-4147-A177-3AD203B41FA5}">
                      <a16:colId xmlns:a16="http://schemas.microsoft.com/office/drawing/2014/main" val="20002"/>
                    </a:ext>
                  </a:extLst>
                </a:gridCol>
              </a:tblGrid>
              <a:tr h="794614">
                <a:tc>
                  <a:txBody>
                    <a:bodyPr/>
                    <a:lstStyle/>
                    <a:p>
                      <a:pPr algn="ctr">
                        <a:lnSpc>
                          <a:spcPts val="2800"/>
                        </a:lnSpc>
                        <a:defRPr/>
                      </a:pPr>
                      <a:r>
                        <a:rPr lang="en-US" sz="2000" b="1" dirty="0">
                          <a:solidFill>
                            <a:srgbClr val="000000"/>
                          </a:solidFill>
                          <a:latin typeface="Calibri" panose="020F0502020204030204" pitchFamily="34" charset="0"/>
                          <a:ea typeface="Open Sauce Bold"/>
                          <a:cs typeface="Open Sauce Bold"/>
                          <a:sym typeface="Open Sauce Bold"/>
                        </a:rPr>
                        <a:t>Metric Evaluation</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dirty="0">
                          <a:solidFill>
                            <a:srgbClr val="000000"/>
                          </a:solidFill>
                          <a:latin typeface="Calibri" panose="020F0502020204030204" pitchFamily="34" charset="0"/>
                          <a:ea typeface="Open Sauce Bold"/>
                          <a:cs typeface="Open Sauce Bold"/>
                          <a:sym typeface="Open Sauce Bold"/>
                        </a:rPr>
                        <a:t>Model Limitations</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dirty="0">
                          <a:solidFill>
                            <a:srgbClr val="000000"/>
                          </a:solidFill>
                          <a:latin typeface="Calibri" panose="020F0502020204030204" pitchFamily="34" charset="0"/>
                          <a:ea typeface="Open Sauce Bold"/>
                          <a:cs typeface="Open Sauce Bold"/>
                          <a:sym typeface="Open Sauce Bold"/>
                        </a:rPr>
                        <a:t>Responsible AI Strategies</a:t>
                      </a:r>
                      <a:endParaRPr lang="en-US" sz="1100" dirty="0">
                        <a:latin typeface="Calibri" panose="020F0502020204030204" pitchFamily="34" charset="0"/>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701561">
                <a:tc>
                  <a:txBody>
                    <a:bodyPr/>
                    <a:lstStyle/>
                    <a:p>
                      <a:pPr algn="l">
                        <a:lnSpc>
                          <a:spcPts val="2380"/>
                        </a:lnSpc>
                        <a:defRPr/>
                      </a:pPr>
                      <a:r>
                        <a:rPr lang="en-US" sz="1700" b="1" u="sng" dirty="0">
                          <a:solidFill>
                            <a:srgbClr val="000000"/>
                          </a:solidFill>
                          <a:latin typeface="Calibri" panose="020F0502020204030204" pitchFamily="34" charset="0"/>
                          <a:ea typeface="Calibri (MS) Bold"/>
                          <a:cs typeface="Calibri (MS) Bold"/>
                          <a:sym typeface="Calibri (MS) Bold"/>
                        </a:rPr>
                        <a:t>Evaluation Focus on Generated Safety Plan:</a:t>
                      </a:r>
                      <a:endParaRPr lang="en-US" sz="1100" dirty="0">
                        <a:latin typeface="Calibri" panose="020F0502020204030204" pitchFamily="34" charset="0"/>
                      </a:endParaRPr>
                    </a:p>
                    <a:p>
                      <a:pPr algn="l">
                        <a:lnSpc>
                          <a:spcPts val="2380"/>
                        </a:lnSpc>
                      </a:pPr>
                      <a:r>
                        <a:rPr lang="en-US" sz="1700" b="1" dirty="0">
                          <a:solidFill>
                            <a:srgbClr val="000000"/>
                          </a:solidFill>
                          <a:latin typeface="Calibri" panose="020F0502020204030204" pitchFamily="34" charset="0"/>
                          <a:ea typeface="Calibri (MS) Bold"/>
                          <a:cs typeface="Calibri (MS) Bold"/>
                          <a:sym typeface="Calibri (MS) Bold"/>
                        </a:rPr>
                        <a:t>Information Retrieval </a:t>
                      </a:r>
                      <a:r>
                        <a:rPr lang="en-US" sz="1700" dirty="0">
                          <a:solidFill>
                            <a:srgbClr val="000000"/>
                          </a:solidFill>
                          <a:latin typeface="Calibri" panose="020F0502020204030204" pitchFamily="34" charset="0"/>
                          <a:ea typeface="Calibri (MS)"/>
                          <a:cs typeface="Calibri (MS)"/>
                          <a:sym typeface="Calibri (MS)"/>
                        </a:rPr>
                        <a:t>(Context Precision and Recall)</a:t>
                      </a:r>
                    </a:p>
                    <a:p>
                      <a:pPr algn="l">
                        <a:lnSpc>
                          <a:spcPts val="2380"/>
                        </a:lnSpc>
                      </a:pPr>
                      <a:endParaRPr lang="en-US" sz="1700" dirty="0">
                        <a:solidFill>
                          <a:srgbClr val="000000"/>
                        </a:solidFill>
                        <a:latin typeface="Calibri" panose="020F0502020204030204" pitchFamily="34" charset="0"/>
                        <a:ea typeface="Calibri (MS)"/>
                        <a:cs typeface="Calibri (MS)"/>
                        <a:sym typeface="Calibri (MS)"/>
                      </a:endParaRPr>
                    </a:p>
                    <a:p>
                      <a:pPr algn="l">
                        <a:lnSpc>
                          <a:spcPts val="2380"/>
                        </a:lnSpc>
                      </a:pPr>
                      <a:r>
                        <a:rPr lang="en-US" sz="1700" b="1" dirty="0">
                          <a:solidFill>
                            <a:srgbClr val="000000"/>
                          </a:solidFill>
                          <a:latin typeface="Calibri" panose="020F0502020204030204" pitchFamily="34" charset="0"/>
                          <a:ea typeface="Calibri (MS) Bold"/>
                          <a:cs typeface="Calibri (MS) Bold"/>
                          <a:sym typeface="Calibri (MS) Bold"/>
                        </a:rPr>
                        <a:t>Quality of LLM Output: </a:t>
                      </a:r>
                      <a:r>
                        <a:rPr lang="en-US" sz="1700" dirty="0">
                          <a:solidFill>
                            <a:srgbClr val="000000"/>
                          </a:solidFill>
                          <a:latin typeface="Calibri" panose="020F0502020204030204" pitchFamily="34" charset="0"/>
                          <a:ea typeface="Calibri (MS)"/>
                          <a:cs typeface="Calibri (MS)"/>
                          <a:sym typeface="Calibri (MS)"/>
                        </a:rPr>
                        <a:t>Faithfulness (</a:t>
                      </a:r>
                      <a:r>
                        <a:rPr lang="en-US" sz="1700" dirty="0" err="1">
                          <a:solidFill>
                            <a:srgbClr val="000000"/>
                          </a:solidFill>
                          <a:latin typeface="Calibri" panose="020F0502020204030204" pitchFamily="34" charset="0"/>
                          <a:ea typeface="Calibri (MS)"/>
                          <a:cs typeface="Calibri (MS)"/>
                          <a:sym typeface="Calibri (MS)"/>
                        </a:rPr>
                        <a:t>ie</a:t>
                      </a:r>
                      <a:r>
                        <a:rPr lang="en-US" sz="1700" dirty="0">
                          <a:solidFill>
                            <a:srgbClr val="000000"/>
                          </a:solidFill>
                          <a:latin typeface="Calibri" panose="020F0502020204030204" pitchFamily="34" charset="0"/>
                          <a:ea typeface="Calibri (MS)"/>
                          <a:cs typeface="Calibri (MS)"/>
                          <a:sym typeface="Calibri (MS)"/>
                        </a:rPr>
                        <a:t>. factual Accuracy), and Answer Relevancy (does the safety plan address user safety concerns?)</a:t>
                      </a:r>
                    </a:p>
                    <a:p>
                      <a:pPr algn="l">
                        <a:lnSpc>
                          <a:spcPts val="2380"/>
                        </a:lnSpc>
                      </a:pPr>
                      <a:r>
                        <a:rPr lang="en-US" sz="1700" b="1" dirty="0">
                          <a:solidFill>
                            <a:srgbClr val="000000"/>
                          </a:solidFill>
                          <a:latin typeface="Calibri" panose="020F0502020204030204" pitchFamily="34" charset="0"/>
                          <a:ea typeface="Calibri (MS) Bold"/>
                          <a:cs typeface="Calibri (MS) Bold"/>
                          <a:sym typeface="Calibri (MS) Bold"/>
                        </a:rPr>
                        <a:t>Human-in-the-loop Evaluations</a:t>
                      </a:r>
                      <a:r>
                        <a:rPr lang="en-US" sz="1700" dirty="0">
                          <a:solidFill>
                            <a:srgbClr val="000000"/>
                          </a:solidFill>
                          <a:latin typeface="Calibri" panose="020F0502020204030204" pitchFamily="34" charset="0"/>
                          <a:ea typeface="Calibri (MS)"/>
                          <a:cs typeface="Calibri (MS)"/>
                          <a:sym typeface="Calibri (MS)"/>
                        </a:rPr>
                        <a:t>: Validating scores, checking quality of output and common issue</a:t>
                      </a:r>
                    </a:p>
                    <a:p>
                      <a:pPr algn="l">
                        <a:lnSpc>
                          <a:spcPts val="2380"/>
                        </a:lnSpc>
                      </a:pPr>
                      <a:r>
                        <a:rPr lang="en-US" sz="1700" b="1" dirty="0">
                          <a:solidFill>
                            <a:srgbClr val="000000"/>
                          </a:solidFill>
                          <a:latin typeface="Calibri" panose="020F0502020204030204" pitchFamily="34" charset="0"/>
                          <a:ea typeface="Calibri (MS) Bold"/>
                          <a:cs typeface="Calibri (MS) Bold"/>
                          <a:sym typeface="Calibri (MS) Bold"/>
                        </a:rPr>
                        <a:t>Prompt engineering improvements</a:t>
                      </a:r>
                      <a:r>
                        <a:rPr lang="en-US" sz="1700" dirty="0">
                          <a:solidFill>
                            <a:srgbClr val="000000"/>
                          </a:solidFill>
                          <a:latin typeface="Calibri" panose="020F0502020204030204" pitchFamily="34" charset="0"/>
                          <a:ea typeface="Calibri (MS)"/>
                          <a:cs typeface="Calibri (MS)"/>
                          <a:sym typeface="Calibri (MS)"/>
                        </a:rPr>
                        <a:t> in the 2nd iteration improved Context Recall, with minimal changes to Context Precision and Answer Relevancy. Faithfulness dropped slightly by 6%, highlighting the trade-off between retrieval breadth and factual accuracy.</a:t>
                      </a:r>
                    </a:p>
                    <a:p>
                      <a:pPr algn="l">
                        <a:lnSpc>
                          <a:spcPts val="2380"/>
                        </a:lnSpc>
                      </a:pPr>
                      <a:endParaRPr lang="en-US" sz="1700" dirty="0">
                        <a:solidFill>
                          <a:srgbClr val="000000"/>
                        </a:solidFill>
                        <a:latin typeface="Calibri" panose="020F0502020204030204" pitchFamily="34" charset="0"/>
                        <a:ea typeface="Calibri (MS)"/>
                        <a:cs typeface="Calibri (MS)"/>
                        <a:sym typeface="Calibri (MS)"/>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80"/>
                        </a:lnSpc>
                        <a:defRPr/>
                      </a:pPr>
                      <a:r>
                        <a:rPr lang="en-US" sz="1700" b="1" dirty="0">
                          <a:solidFill>
                            <a:srgbClr val="000000"/>
                          </a:solidFill>
                          <a:latin typeface="Calibri" panose="020F0502020204030204" pitchFamily="34" charset="0"/>
                          <a:ea typeface="Calibri (MS) Bold"/>
                          <a:cs typeface="Calibri (MS) Bold"/>
                          <a:sym typeface="Calibri (MS) Bold"/>
                        </a:rPr>
                        <a:t>Coverage Gaps:</a:t>
                      </a:r>
                      <a:r>
                        <a:rPr lang="en-US" sz="1700" dirty="0">
                          <a:solidFill>
                            <a:srgbClr val="000000"/>
                          </a:solidFill>
                          <a:latin typeface="Calibri" panose="020F0502020204030204" pitchFamily="34" charset="0"/>
                          <a:ea typeface="Calibri (MS)"/>
                          <a:cs typeface="Calibri (MS)"/>
                          <a:sym typeface="Calibri (MS)"/>
                        </a:rPr>
                        <a:t> Knowledge limited to documents provided from Toronto Police, City of Toronto, TTC. Quality of responses and retrieved documents will depend on corpus.</a:t>
                      </a:r>
                      <a:endParaRPr lang="en-US" sz="1100" dirty="0">
                        <a:latin typeface="Calibri" panose="020F0502020204030204" pitchFamily="34" charset="0"/>
                      </a:endParaRPr>
                    </a:p>
                    <a:p>
                      <a:pPr algn="l">
                        <a:lnSpc>
                          <a:spcPts val="2380"/>
                        </a:lnSpc>
                      </a:pPr>
                      <a:endParaRPr lang="en-US" sz="1100" dirty="0"/>
                    </a:p>
                    <a:p>
                      <a:pPr algn="l">
                        <a:lnSpc>
                          <a:spcPts val="2380"/>
                        </a:lnSpc>
                      </a:pPr>
                      <a:r>
                        <a:rPr lang="en-US" sz="1700" b="1" dirty="0">
                          <a:solidFill>
                            <a:srgbClr val="000000"/>
                          </a:solidFill>
                          <a:latin typeface="Calibri" panose="020F0502020204030204" pitchFamily="34" charset="0"/>
                          <a:ea typeface="Calibri (MS) Bold"/>
                          <a:cs typeface="Calibri (MS) Bold"/>
                          <a:sym typeface="Calibri (MS) Bold"/>
                        </a:rPr>
                        <a:t>Trade-off –Context Precision &amp; Recall: </a:t>
                      </a:r>
                      <a:r>
                        <a:rPr lang="en-US" sz="1700" dirty="0">
                          <a:solidFill>
                            <a:srgbClr val="000000"/>
                          </a:solidFill>
                          <a:latin typeface="Calibri" panose="020F0502020204030204" pitchFamily="34" charset="0"/>
                          <a:ea typeface="Calibri (MS)"/>
                          <a:cs typeface="Calibri (MS)"/>
                          <a:sym typeface="Calibri (MS)"/>
                        </a:rPr>
                        <a:t>Balance between coverage of recommendations (Recall) and trust/accuracy (Precision). Priority is precision; this is ideal for safety-critical, trust-sensitive applications like public safety, with trade-off being specific information missed in documents.</a:t>
                      </a:r>
                    </a:p>
                    <a:p>
                      <a:pPr algn="l">
                        <a:lnSpc>
                          <a:spcPts val="2380"/>
                        </a:lnSpc>
                      </a:pPr>
                      <a:endParaRPr lang="en-US" sz="1700" dirty="0">
                        <a:solidFill>
                          <a:srgbClr val="000000"/>
                        </a:solidFill>
                        <a:latin typeface="Calibri" panose="020F0502020204030204" pitchFamily="34" charset="0"/>
                        <a:ea typeface="Calibri (MS)"/>
                        <a:cs typeface="Calibri (MS)"/>
                        <a:sym typeface="Calibri (MS)"/>
                      </a:endParaRPr>
                    </a:p>
                    <a:p>
                      <a:pPr algn="l">
                        <a:lnSpc>
                          <a:spcPts val="2380"/>
                        </a:lnSpc>
                      </a:pPr>
                      <a:r>
                        <a:rPr lang="en-US" sz="1700" b="1" dirty="0">
                          <a:solidFill>
                            <a:srgbClr val="000000"/>
                          </a:solidFill>
                          <a:latin typeface="Calibri" panose="020F0502020204030204" pitchFamily="34" charset="0"/>
                          <a:ea typeface="Calibri (MS) Bold"/>
                          <a:cs typeface="Calibri (MS) Bold"/>
                          <a:sym typeface="Calibri (MS) Bold"/>
                        </a:rPr>
                        <a:t>Cost: </a:t>
                      </a:r>
                      <a:r>
                        <a:rPr lang="en-US" sz="1700" dirty="0">
                          <a:solidFill>
                            <a:srgbClr val="000000"/>
                          </a:solidFill>
                          <a:latin typeface="Calibri" panose="020F0502020204030204" pitchFamily="34" charset="0"/>
                          <a:ea typeface="Calibri (MS)"/>
                          <a:cs typeface="Calibri (MS)"/>
                          <a:sym typeface="Calibri (MS)"/>
                        </a:rPr>
                        <a:t>It cost $0.21 CAD for survey creation + safety plan generation, with latency of ~1 minute. Future iterations could mitigate this high cost by adopting open-source LLMs or optimizing retrieval strategies, or the trend as LLM API tokens become cheaper.</a:t>
                      </a:r>
                    </a:p>
                    <a:p>
                      <a:pPr algn="l">
                        <a:lnSpc>
                          <a:spcPts val="2380"/>
                        </a:lnSpc>
                      </a:pPr>
                      <a:endParaRPr lang="en-US" sz="1700" dirty="0">
                        <a:solidFill>
                          <a:srgbClr val="000000"/>
                        </a:solidFill>
                        <a:latin typeface="Calibri" panose="020F0502020204030204" pitchFamily="34" charset="0"/>
                        <a:ea typeface="Calibri (MS)"/>
                        <a:cs typeface="Calibri (MS)"/>
                        <a:sym typeface="Calibri (MS)"/>
                      </a:endParaRPr>
                    </a:p>
                    <a:p>
                      <a:pPr algn="l">
                        <a:lnSpc>
                          <a:spcPts val="2380"/>
                        </a:lnSpc>
                      </a:pPr>
                      <a:r>
                        <a:rPr lang="en-US" sz="1700" b="1" dirty="0">
                          <a:solidFill>
                            <a:srgbClr val="000000"/>
                          </a:solidFill>
                          <a:latin typeface="Calibri" panose="020F0502020204030204" pitchFamily="34" charset="0"/>
                          <a:ea typeface="Calibri (MS) Bold"/>
                          <a:cs typeface="Calibri (MS) Bold"/>
                          <a:sym typeface="Calibri (MS) Bold"/>
                        </a:rPr>
                        <a:t>LLM Hallucinations and unexpected behaviors: </a:t>
                      </a:r>
                      <a:r>
                        <a:rPr lang="en-US" sz="1700" dirty="0">
                          <a:solidFill>
                            <a:srgbClr val="000000"/>
                          </a:solidFill>
                          <a:latin typeface="Calibri" panose="020F0502020204030204" pitchFamily="34" charset="0"/>
                          <a:ea typeface="Calibri (MS)"/>
                          <a:cs typeface="Calibri (MS)"/>
                          <a:sym typeface="Calibri (MS)"/>
                        </a:rPr>
                        <a:t>Hallucinations occurred when the LLM struggled with neighborhood-specific facts, leading to generic or irrelevant advice. Enhanced prompts and retrieval constraints reduced these issues, with future iterations focusing on expert-reviewed documents and refined LLM parameters.</a:t>
                      </a:r>
                    </a:p>
                    <a:p>
                      <a:pPr algn="l">
                        <a:lnSpc>
                          <a:spcPts val="2380"/>
                        </a:lnSpc>
                      </a:pPr>
                      <a:endParaRPr lang="en-US" sz="1700" dirty="0">
                        <a:solidFill>
                          <a:srgbClr val="000000"/>
                        </a:solidFill>
                        <a:latin typeface="Calibri" panose="020F0502020204030204" pitchFamily="34" charset="0"/>
                        <a:ea typeface="Calibri (MS)"/>
                        <a:cs typeface="Calibri (MS)"/>
                        <a:sym typeface="Calibri (MS)"/>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379"/>
                        </a:lnSpc>
                        <a:defRPr/>
                      </a:pPr>
                      <a:r>
                        <a:rPr lang="en-US" sz="1699" b="1" dirty="0">
                          <a:solidFill>
                            <a:srgbClr val="000000"/>
                          </a:solidFill>
                          <a:latin typeface="Calibri" panose="020F0502020204030204" pitchFamily="34" charset="0"/>
                          <a:ea typeface="Calibri (MS) Bold"/>
                          <a:cs typeface="Calibri (MS) Bold"/>
                          <a:sym typeface="Calibri (MS) Bold"/>
                        </a:rPr>
                        <a:t>Credible Sources: </a:t>
                      </a:r>
                      <a:r>
                        <a:rPr lang="en-US" sz="1699" dirty="0">
                          <a:solidFill>
                            <a:srgbClr val="000000"/>
                          </a:solidFill>
                          <a:latin typeface="Calibri" panose="020F0502020204030204" pitchFamily="34" charset="0"/>
                          <a:ea typeface="Calibri (MS)"/>
                          <a:cs typeface="Calibri (MS)"/>
                          <a:sym typeface="Calibri (MS)"/>
                        </a:rPr>
                        <a:t>Leveraged sources, such as City of Toronto, Canadian Government, TTC, City of Toronto, to build the corpus, who provided trusted and practical information.</a:t>
                      </a:r>
                      <a:endParaRPr lang="en-US" sz="1100" dirty="0">
                        <a:latin typeface="Calibri" panose="020F0502020204030204" pitchFamily="34" charset="0"/>
                      </a:endParaRPr>
                    </a:p>
                    <a:p>
                      <a:pPr algn="l">
                        <a:lnSpc>
                          <a:spcPts val="2379"/>
                        </a:lnSpc>
                      </a:pPr>
                      <a:endParaRPr lang="en-US" sz="1100" dirty="0"/>
                    </a:p>
                    <a:p>
                      <a:pPr algn="l">
                        <a:lnSpc>
                          <a:spcPts val="2379"/>
                        </a:lnSpc>
                      </a:pPr>
                      <a:r>
                        <a:rPr lang="en-US" sz="1699" b="1" dirty="0">
                          <a:solidFill>
                            <a:srgbClr val="000000"/>
                          </a:solidFill>
                          <a:latin typeface="Calibri" panose="020F0502020204030204" pitchFamily="34" charset="0"/>
                          <a:ea typeface="Calibri (MS) Bold"/>
                          <a:cs typeface="Calibri (MS) Bold"/>
                          <a:sym typeface="Calibri (MS) Bold"/>
                        </a:rPr>
                        <a:t>Output Transparency: </a:t>
                      </a:r>
                      <a:r>
                        <a:rPr lang="en-US" sz="1699" dirty="0">
                          <a:solidFill>
                            <a:srgbClr val="000000"/>
                          </a:solidFill>
                          <a:latin typeface="Calibri" panose="020F0502020204030204" pitchFamily="34" charset="0"/>
                          <a:ea typeface="Calibri (MS)"/>
                          <a:cs typeface="Calibri (MS)"/>
                          <a:sym typeface="Calibri (MS)"/>
                        </a:rPr>
                        <a:t>Safety Plan will always display the 5 sources used; users may trace back where the information came from.</a:t>
                      </a:r>
                    </a:p>
                    <a:p>
                      <a:pPr algn="l">
                        <a:lnSpc>
                          <a:spcPts val="2379"/>
                        </a:lnSpc>
                      </a:pPr>
                      <a:endParaRPr lang="en-US" sz="1699" dirty="0">
                        <a:solidFill>
                          <a:srgbClr val="000000"/>
                        </a:solidFill>
                        <a:latin typeface="Calibri" panose="020F0502020204030204" pitchFamily="34" charset="0"/>
                        <a:ea typeface="Calibri (MS)"/>
                        <a:cs typeface="Calibri (MS)"/>
                        <a:sym typeface="Calibri (MS)"/>
                      </a:endParaRPr>
                    </a:p>
                    <a:p>
                      <a:pPr algn="l">
                        <a:lnSpc>
                          <a:spcPts val="2379"/>
                        </a:lnSpc>
                      </a:pPr>
                      <a:r>
                        <a:rPr lang="en-US" sz="1699" b="1" dirty="0">
                          <a:solidFill>
                            <a:srgbClr val="000000"/>
                          </a:solidFill>
                          <a:latin typeface="Calibri" panose="020F0502020204030204" pitchFamily="34" charset="0"/>
                          <a:ea typeface="Calibri (MS) Bold"/>
                          <a:cs typeface="Calibri (MS) Bold"/>
                          <a:sym typeface="Calibri (MS) Bold"/>
                        </a:rPr>
                        <a:t>LLM Guardrails: </a:t>
                      </a:r>
                      <a:r>
                        <a:rPr lang="en-US" sz="1699" dirty="0">
                          <a:solidFill>
                            <a:srgbClr val="000000"/>
                          </a:solidFill>
                          <a:latin typeface="Calibri" panose="020F0502020204030204" pitchFamily="34" charset="0"/>
                          <a:ea typeface="Calibri (MS)"/>
                          <a:cs typeface="Calibri (MS)"/>
                          <a:sym typeface="Calibri (MS)"/>
                        </a:rPr>
                        <a:t>For both front and back-end, LLM guardrails include pre-defined templates and specific instructions (i.e. stay within advisory roles) for critical crime types, and temperature adjustments, to minimize hallucinations. Initial survey question inputs are selective multiple-choice answers, to avoid abuse or prompt injection attacks.</a:t>
                      </a:r>
                    </a:p>
                    <a:p>
                      <a:pPr algn="l">
                        <a:lnSpc>
                          <a:spcPts val="2379"/>
                        </a:lnSpc>
                      </a:pPr>
                      <a:endParaRPr lang="en-US" sz="1699" dirty="0">
                        <a:solidFill>
                          <a:srgbClr val="000000"/>
                        </a:solidFill>
                        <a:latin typeface="Calibri" panose="020F0502020204030204" pitchFamily="34" charset="0"/>
                        <a:ea typeface="Calibri (MS)"/>
                        <a:cs typeface="Calibri (MS)"/>
                        <a:sym typeface="Calibri (MS)"/>
                      </a:endParaRPr>
                    </a:p>
                    <a:p>
                      <a:pPr algn="l">
                        <a:lnSpc>
                          <a:spcPts val="2379"/>
                        </a:lnSpc>
                      </a:pPr>
                      <a:r>
                        <a:rPr lang="en-US" sz="1699" b="1" dirty="0">
                          <a:solidFill>
                            <a:srgbClr val="000000"/>
                          </a:solidFill>
                          <a:latin typeface="Calibri" panose="020F0502020204030204" pitchFamily="34" charset="0"/>
                          <a:ea typeface="Calibri (MS) Bold"/>
                          <a:cs typeface="Calibri (MS) Bold"/>
                          <a:sym typeface="Calibri (MS) Bold"/>
                        </a:rPr>
                        <a:t>Bias Mitigation: </a:t>
                      </a:r>
                      <a:r>
                        <a:rPr lang="en-US" sz="1699" dirty="0">
                          <a:solidFill>
                            <a:srgbClr val="000000"/>
                          </a:solidFill>
                          <a:latin typeface="Calibri" panose="020F0502020204030204" pitchFamily="34" charset="0"/>
                          <a:ea typeface="Calibri (MS)"/>
                          <a:cs typeface="Calibri (MS)"/>
                          <a:sym typeface="Calibri (MS)"/>
                        </a:rPr>
                        <a:t>Human in the Loop evaluation of safety plans, ensuring LLM generated safety plan focus on actionable items without speculations of </a:t>
                      </a:r>
                      <a:r>
                        <a:rPr lang="en-US" sz="1699" dirty="0" err="1">
                          <a:solidFill>
                            <a:srgbClr val="000000"/>
                          </a:solidFill>
                          <a:latin typeface="Calibri" panose="020F0502020204030204" pitchFamily="34" charset="0"/>
                          <a:ea typeface="Calibri (MS)"/>
                          <a:cs typeface="Calibri (MS)"/>
                          <a:sym typeface="Calibri (MS)"/>
                        </a:rPr>
                        <a:t>neighbourhood</a:t>
                      </a:r>
                      <a:r>
                        <a:rPr lang="en-US" sz="1699" dirty="0">
                          <a:solidFill>
                            <a:srgbClr val="000000"/>
                          </a:solidFill>
                          <a:latin typeface="Calibri" panose="020F0502020204030204" pitchFamily="34" charset="0"/>
                          <a:ea typeface="Calibri (MS)"/>
                          <a:cs typeface="Calibri (MS)"/>
                          <a:sym typeface="Calibri (MS)"/>
                        </a:rPr>
                        <a:t> or demographic.</a:t>
                      </a:r>
                    </a:p>
                    <a:p>
                      <a:pPr algn="l">
                        <a:lnSpc>
                          <a:spcPts val="2379"/>
                        </a:lnSpc>
                      </a:pPr>
                      <a:endParaRPr lang="en-US" sz="1699" dirty="0">
                        <a:solidFill>
                          <a:srgbClr val="000000"/>
                        </a:solidFill>
                        <a:latin typeface="Calibri" panose="020F0502020204030204" pitchFamily="34" charset="0"/>
                        <a:ea typeface="Calibri (MS)"/>
                        <a:cs typeface="Calibri (MS)"/>
                        <a:sym typeface="Calibri (MS)"/>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extBox 3"/>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U: </a:t>
            </a:r>
            <a:r>
              <a:rPr lang="en-US" sz="3503" spc="550" dirty="0">
                <a:solidFill>
                  <a:srgbClr val="00285C"/>
                </a:solidFill>
                <a:latin typeface="Calibri" panose="020F0502020204030204" pitchFamily="34" charset="0"/>
                <a:ea typeface="Calibri (MS)"/>
                <a:cs typeface="Calibri (MS)"/>
                <a:sym typeface="Calibri (MS)"/>
              </a:rPr>
              <a:t>Model Evaluation &amp; Limitations (Expanded)</a:t>
            </a:r>
          </a:p>
        </p:txBody>
      </p:sp>
      <p:sp>
        <p:nvSpPr>
          <p:cNvPr id="4" name="Freeform 4">
            <a:hlinkClick r:id="rId2" action="ppaction://hlinksldjump"/>
          </p:cNvPr>
          <p:cNvSpPr/>
          <p:nvPr/>
        </p:nvSpPr>
        <p:spPr>
          <a:xfrm>
            <a:off x="17011617" y="246202"/>
            <a:ext cx="912179" cy="1039038"/>
          </a:xfrm>
          <a:custGeom>
            <a:avLst/>
            <a:gdLst/>
            <a:ahLst/>
            <a:cxnLst/>
            <a:rect l="l" t="t" r="r" b="b"/>
            <a:pathLst>
              <a:path w="912179" h="1039038">
                <a:moveTo>
                  <a:pt x="0" y="0"/>
                </a:moveTo>
                <a:lnTo>
                  <a:pt x="912179" y="0"/>
                </a:lnTo>
                <a:lnTo>
                  <a:pt x="912179" y="1039038"/>
                </a:lnTo>
                <a:lnTo>
                  <a:pt x="0" y="1039038"/>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06941" y="1517470"/>
          <a:ext cx="17083418" cy="7589202"/>
        </p:xfrm>
        <a:graphic>
          <a:graphicData uri="http://schemas.openxmlformats.org/drawingml/2006/table">
            <a:tbl>
              <a:tblPr/>
              <a:tblGrid>
                <a:gridCol w="4586445">
                  <a:extLst>
                    <a:ext uri="{9D8B030D-6E8A-4147-A177-3AD203B41FA5}">
                      <a16:colId xmlns:a16="http://schemas.microsoft.com/office/drawing/2014/main" val="20000"/>
                    </a:ext>
                  </a:extLst>
                </a:gridCol>
                <a:gridCol w="7545455">
                  <a:extLst>
                    <a:ext uri="{9D8B030D-6E8A-4147-A177-3AD203B41FA5}">
                      <a16:colId xmlns:a16="http://schemas.microsoft.com/office/drawing/2014/main" val="20001"/>
                    </a:ext>
                  </a:extLst>
                </a:gridCol>
                <a:gridCol w="4951518">
                  <a:extLst>
                    <a:ext uri="{9D8B030D-6E8A-4147-A177-3AD203B41FA5}">
                      <a16:colId xmlns:a16="http://schemas.microsoft.com/office/drawing/2014/main" val="20002"/>
                    </a:ext>
                  </a:extLst>
                </a:gridCol>
              </a:tblGrid>
              <a:tr h="1132928">
                <a:tc>
                  <a:txBody>
                    <a:bodyPr/>
                    <a:lstStyle/>
                    <a:p>
                      <a:pPr algn="ctr">
                        <a:lnSpc>
                          <a:spcPts val="2380"/>
                        </a:lnSpc>
                        <a:defRPr/>
                      </a:pPr>
                      <a:r>
                        <a:rPr lang="en-US" sz="1700" b="1" dirty="0">
                          <a:solidFill>
                            <a:srgbClr val="000000"/>
                          </a:solidFill>
                          <a:latin typeface="Calibri" panose="020F0502020204030204" pitchFamily="34" charset="0"/>
                          <a:ea typeface="Calibri (MS) Bold"/>
                          <a:cs typeface="Calibri (MS) Bold"/>
                          <a:sym typeface="Calibri (MS) Bold"/>
                        </a:rPr>
                        <a:t>Canadian Policing - Performance Framework Dimension (from Appendix B)</a:t>
                      </a:r>
                      <a:endParaRPr lang="en-US" sz="1100" dirty="0">
                        <a:latin typeface="Calibri" panose="020F0502020204030204" pitchFamily="34" charset="0"/>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380"/>
                        </a:lnSpc>
                        <a:defRPr/>
                      </a:pPr>
                      <a:r>
                        <a:rPr lang="en-US" sz="1700" b="1" dirty="0">
                          <a:solidFill>
                            <a:srgbClr val="000000"/>
                          </a:solidFill>
                          <a:latin typeface="Calibri" panose="020F0502020204030204" pitchFamily="34" charset="0"/>
                          <a:ea typeface="Calibri (MS) Bold"/>
                          <a:cs typeface="Calibri (MS) Bold"/>
                          <a:sym typeface="Calibri (MS) Bold"/>
                        </a:rPr>
                        <a:t>Possible Survey Questions</a:t>
                      </a:r>
                      <a:endParaRPr lang="en-US" sz="1100" dirty="0">
                        <a:latin typeface="Calibri" panose="020F0502020204030204" pitchFamily="34" charset="0"/>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tc>
                  <a:txBody>
                    <a:bodyPr/>
                    <a:lstStyle/>
                    <a:p>
                      <a:pPr algn="ctr">
                        <a:lnSpc>
                          <a:spcPts val="2380"/>
                        </a:lnSpc>
                        <a:defRPr/>
                      </a:pPr>
                      <a:r>
                        <a:rPr lang="en-US" sz="1700" b="1" dirty="0">
                          <a:solidFill>
                            <a:srgbClr val="000000"/>
                          </a:solidFill>
                          <a:latin typeface="Calibri" panose="020F0502020204030204" pitchFamily="34" charset="0"/>
                          <a:ea typeface="Calibri (MS) Bold"/>
                          <a:cs typeface="Calibri (MS) Bold"/>
                          <a:sym typeface="Calibri (MS) Bold"/>
                        </a:rPr>
                        <a:t>Importance to TPS</a:t>
                      </a:r>
                      <a:endParaRPr lang="en-US" sz="1100" dirty="0">
                        <a:latin typeface="Calibri" panose="020F0502020204030204" pitchFamily="34" charset="0"/>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D699"/>
                    </a:solidFill>
                  </a:tcPr>
                </a:tc>
                <a:extLst>
                  <a:ext uri="{0D108BD9-81ED-4DB2-BD59-A6C34878D82A}">
                    <a16:rowId xmlns:a16="http://schemas.microsoft.com/office/drawing/2014/main" val="10000"/>
                  </a:ext>
                </a:extLst>
              </a:tr>
              <a:tr h="1524688">
                <a:tc>
                  <a:txBody>
                    <a:bodyPr/>
                    <a:lstStyle/>
                    <a:p>
                      <a:pPr algn="ctr">
                        <a:lnSpc>
                          <a:spcPts val="2380"/>
                        </a:lnSpc>
                        <a:defRPr/>
                      </a:pPr>
                      <a:r>
                        <a:rPr lang="en-US" sz="1700" dirty="0">
                          <a:solidFill>
                            <a:srgbClr val="000000"/>
                          </a:solidFill>
                          <a:latin typeface="Calibri" panose="020F0502020204030204" pitchFamily="34" charset="0"/>
                          <a:ea typeface="Calibri (MS)"/>
                          <a:cs typeface="Calibri (MS)"/>
                          <a:sym typeface="Calibri (MS)"/>
                        </a:rPr>
                        <a:t>Crime and Victimization</a:t>
                      </a:r>
                      <a:endParaRPr lang="en-US" sz="1100" dirty="0">
                        <a:latin typeface="Calibri" panose="020F0502020204030204" pitchFamily="34" charset="0"/>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marL="367031" lvl="1" indent="-183515" algn="l">
                        <a:lnSpc>
                          <a:spcPts val="2380"/>
                        </a:lnSpc>
                        <a:buFont typeface="Arial"/>
                        <a:buChar char="•"/>
                        <a:defRPr/>
                      </a:pPr>
                      <a:r>
                        <a:rPr lang="en-US" sz="1700" dirty="0">
                          <a:solidFill>
                            <a:srgbClr val="000000"/>
                          </a:solidFill>
                          <a:latin typeface="Calibri" panose="020F0502020204030204" pitchFamily="34" charset="0"/>
                          <a:ea typeface="Calibri (MS)"/>
                          <a:cs typeface="Calibri (MS)"/>
                          <a:sym typeface="Calibri (MS)"/>
                        </a:rPr>
                        <a:t>How useful do you find the final safety recommendations?</a:t>
                      </a:r>
                      <a:endParaRPr lang="en-US" sz="1100" dirty="0">
                        <a:latin typeface="Calibri" panose="020F0502020204030204" pitchFamily="34" charset="0"/>
                      </a:endParaRPr>
                    </a:p>
                    <a:p>
                      <a:pPr marL="367031" lvl="1" indent="-183515" algn="l">
                        <a:lnSpc>
                          <a:spcPts val="2380"/>
                        </a:lnSpc>
                        <a:buFont typeface="Arial"/>
                        <a:buChar char="•"/>
                      </a:pPr>
                      <a:r>
                        <a:rPr lang="en-US" sz="1700" dirty="0">
                          <a:solidFill>
                            <a:srgbClr val="000000"/>
                          </a:solidFill>
                          <a:latin typeface="Calibri" panose="020F0502020204030204" pitchFamily="34" charset="0"/>
                          <a:ea typeface="Calibri (MS)"/>
                          <a:cs typeface="Calibri (MS)"/>
                          <a:sym typeface="Calibri (MS)"/>
                        </a:rPr>
                        <a:t>On a scale from 1-5, how would you rate the effectiveness of the recommendations in improving your personal safety?</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l">
                        <a:lnSpc>
                          <a:spcPts val="2380"/>
                        </a:lnSpc>
                        <a:defRPr/>
                      </a:pPr>
                      <a:r>
                        <a:rPr lang="en-US" sz="1700" dirty="0">
                          <a:solidFill>
                            <a:srgbClr val="000000"/>
                          </a:solidFill>
                          <a:latin typeface="Calibri" panose="020F0502020204030204" pitchFamily="34" charset="0"/>
                          <a:ea typeface="Calibri (MS)"/>
                          <a:cs typeface="Calibri (MS)"/>
                          <a:sym typeface="Calibri (MS)"/>
                        </a:rPr>
                        <a:t>Highlight if tool is effectively support TPS crime prevention strategies, and usefulness of the TPS crime prevention articles/documents.</a:t>
                      </a:r>
                      <a:endParaRPr lang="en-US" sz="1100" dirty="0">
                        <a:latin typeface="Calibri" panose="020F0502020204030204" pitchFamily="34" charset="0"/>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1"/>
                  </a:ext>
                </a:extLst>
              </a:tr>
              <a:tr h="1852919">
                <a:tc>
                  <a:txBody>
                    <a:bodyPr/>
                    <a:lstStyle/>
                    <a:p>
                      <a:pPr algn="ctr">
                        <a:lnSpc>
                          <a:spcPts val="2380"/>
                        </a:lnSpc>
                        <a:defRPr/>
                      </a:pPr>
                      <a:r>
                        <a:rPr lang="en-US" sz="1700" dirty="0">
                          <a:solidFill>
                            <a:srgbClr val="000000"/>
                          </a:solidFill>
                          <a:latin typeface="Calibri" panose="020F0502020204030204" pitchFamily="34" charset="0"/>
                          <a:ea typeface="Calibri (MS)"/>
                          <a:cs typeface="Calibri (MS)"/>
                          <a:sym typeface="Calibri (MS)"/>
                        </a:rPr>
                        <a:t>Police Activities and Deployment</a:t>
                      </a:r>
                      <a:endParaRPr lang="en-US" sz="1100" dirty="0">
                        <a:latin typeface="Calibri" panose="020F0502020204030204" pitchFamily="34" charset="0"/>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marL="367031" lvl="1" indent="-183515" algn="l">
                        <a:lnSpc>
                          <a:spcPts val="2380"/>
                        </a:lnSpc>
                        <a:buFont typeface="Arial"/>
                        <a:buChar char="•"/>
                        <a:defRPr/>
                      </a:pPr>
                      <a:r>
                        <a:rPr lang="en-US" sz="1700" dirty="0">
                          <a:solidFill>
                            <a:srgbClr val="000000"/>
                          </a:solidFill>
                          <a:latin typeface="Calibri" panose="020F0502020204030204" pitchFamily="34" charset="0"/>
                          <a:ea typeface="Calibri (MS)"/>
                          <a:cs typeface="Calibri (MS)"/>
                          <a:sym typeface="Calibri (MS)"/>
                        </a:rPr>
                        <a:t>How satisfied are you with the overall response time and relevance of information provided?</a:t>
                      </a:r>
                      <a:endParaRPr lang="en-US" sz="1100" dirty="0">
                        <a:latin typeface="Calibri" panose="020F0502020204030204" pitchFamily="34" charset="0"/>
                      </a:endParaRPr>
                    </a:p>
                    <a:p>
                      <a:pPr marL="367031" lvl="1" indent="-183515" algn="l">
                        <a:lnSpc>
                          <a:spcPts val="2380"/>
                        </a:lnSpc>
                        <a:buFont typeface="Arial"/>
                        <a:buChar char="•"/>
                      </a:pPr>
                      <a:r>
                        <a:rPr lang="en-US" sz="1700" dirty="0">
                          <a:solidFill>
                            <a:srgbClr val="000000"/>
                          </a:solidFill>
                          <a:latin typeface="Calibri" panose="020F0502020204030204" pitchFamily="34" charset="0"/>
                          <a:ea typeface="Calibri (MS)"/>
                          <a:cs typeface="Calibri (MS)"/>
                          <a:sym typeface="Calibri (MS)"/>
                        </a:rPr>
                        <a:t>Do you think this tool connects your community with policing efforts? Why or why not?</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l">
                        <a:lnSpc>
                          <a:spcPts val="2380"/>
                        </a:lnSpc>
                        <a:defRPr/>
                      </a:pPr>
                      <a:r>
                        <a:rPr lang="en-US" sz="1700" dirty="0">
                          <a:solidFill>
                            <a:srgbClr val="000000"/>
                          </a:solidFill>
                          <a:latin typeface="Calibri" panose="020F0502020204030204" pitchFamily="34" charset="0"/>
                          <a:ea typeface="Calibri (MS)"/>
                          <a:cs typeface="Calibri (MS)"/>
                          <a:sym typeface="Calibri (MS)"/>
                        </a:rPr>
                        <a:t>Evaluate TPS’ ability to deliver timely and accurate information in digital tools</a:t>
                      </a:r>
                      <a:endParaRPr lang="en-US" sz="1100" dirty="0">
                        <a:latin typeface="Calibri" panose="020F0502020204030204" pitchFamily="34" charset="0"/>
                      </a:endParaRPr>
                    </a:p>
                    <a:p>
                      <a:pPr algn="l">
                        <a:lnSpc>
                          <a:spcPts val="2380"/>
                        </a:lnSpc>
                      </a:pPr>
                      <a:r>
                        <a:rPr lang="en-US" sz="1700" dirty="0">
                          <a:solidFill>
                            <a:srgbClr val="000000"/>
                          </a:solidFill>
                          <a:latin typeface="Calibri" panose="020F0502020204030204" pitchFamily="34" charset="0"/>
                          <a:ea typeface="Calibri (MS)"/>
                          <a:cs typeface="Calibri (MS)"/>
                          <a:sym typeface="Calibri (MS)"/>
                        </a:rPr>
                        <a:t>Assess against benchmarks for community engagement goals</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2"/>
                  </a:ext>
                </a:extLst>
              </a:tr>
              <a:tr h="1524688">
                <a:tc>
                  <a:txBody>
                    <a:bodyPr/>
                    <a:lstStyle/>
                    <a:p>
                      <a:pPr algn="ctr">
                        <a:lnSpc>
                          <a:spcPts val="2380"/>
                        </a:lnSpc>
                        <a:defRPr/>
                      </a:pPr>
                      <a:r>
                        <a:rPr lang="en-US" sz="1700" dirty="0">
                          <a:solidFill>
                            <a:srgbClr val="000000"/>
                          </a:solidFill>
                          <a:latin typeface="Calibri" panose="020F0502020204030204" pitchFamily="34" charset="0"/>
                          <a:ea typeface="Calibri (MS)"/>
                          <a:cs typeface="Calibri (MS)"/>
                          <a:sym typeface="Calibri (MS)"/>
                        </a:rPr>
                        <a:t>Police Resources</a:t>
                      </a:r>
                      <a:endParaRPr lang="en-US" sz="1100" dirty="0">
                        <a:latin typeface="Calibri" panose="020F0502020204030204" pitchFamily="34" charset="0"/>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marL="367031" lvl="1" indent="-183515" algn="l">
                        <a:lnSpc>
                          <a:spcPts val="2380"/>
                        </a:lnSpc>
                        <a:buFont typeface="Arial"/>
                        <a:buChar char="•"/>
                        <a:defRPr/>
                      </a:pPr>
                      <a:r>
                        <a:rPr lang="en-US" sz="1700" dirty="0">
                          <a:solidFill>
                            <a:srgbClr val="000000"/>
                          </a:solidFill>
                          <a:latin typeface="Calibri" panose="020F0502020204030204" pitchFamily="34" charset="0"/>
                          <a:ea typeface="Calibri (MS)"/>
                          <a:cs typeface="Calibri (MS)"/>
                          <a:sym typeface="Calibri (MS)"/>
                        </a:rPr>
                        <a:t>Would you recommend this tool to others in your community?</a:t>
                      </a:r>
                      <a:endParaRPr lang="en-US" sz="1100" dirty="0">
                        <a:latin typeface="Calibri" panose="020F0502020204030204" pitchFamily="34" charset="0"/>
                      </a:endParaRPr>
                    </a:p>
                    <a:p>
                      <a:pPr marL="367031" lvl="1" indent="-183515" algn="l">
                        <a:lnSpc>
                          <a:spcPts val="2380"/>
                        </a:lnSpc>
                        <a:buFont typeface="Arial"/>
                        <a:buChar char="•"/>
                      </a:pPr>
                      <a:r>
                        <a:rPr lang="en-US" sz="1700" dirty="0">
                          <a:solidFill>
                            <a:srgbClr val="000000"/>
                          </a:solidFill>
                          <a:latin typeface="Calibri" panose="020F0502020204030204" pitchFamily="34" charset="0"/>
                          <a:ea typeface="Calibri (MS)"/>
                          <a:cs typeface="Calibri (MS)"/>
                          <a:sym typeface="Calibri (MS)"/>
                        </a:rPr>
                        <a:t>On a scale from 1-5, how likely are you to leverage this tool and other online tools from TPS to assist with safety planning?</a:t>
                      </a: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l">
                        <a:lnSpc>
                          <a:spcPts val="2380"/>
                        </a:lnSpc>
                        <a:defRPr/>
                      </a:pPr>
                      <a:r>
                        <a:rPr lang="en-US" sz="1700" dirty="0">
                          <a:solidFill>
                            <a:srgbClr val="000000"/>
                          </a:solidFill>
                          <a:latin typeface="Calibri" panose="020F0502020204030204" pitchFamily="34" charset="0"/>
                          <a:ea typeface="Calibri (MS)"/>
                          <a:cs typeface="Calibri (MS)"/>
                          <a:sym typeface="Calibri (MS)"/>
                        </a:rPr>
                        <a:t>Pulse-check </a:t>
                      </a:r>
                      <a:r>
                        <a:rPr lang="en-US" sz="1700" dirty="0" err="1">
                          <a:solidFill>
                            <a:srgbClr val="000000"/>
                          </a:solidFill>
                          <a:latin typeface="Calibri" panose="020F0502020204030204" pitchFamily="34" charset="0"/>
                          <a:ea typeface="Calibri (MS)"/>
                          <a:cs typeface="Calibri (MS)"/>
                          <a:sym typeface="Calibri (MS)"/>
                        </a:rPr>
                        <a:t>regading</a:t>
                      </a:r>
                      <a:r>
                        <a:rPr lang="en-US" sz="1700" dirty="0">
                          <a:solidFill>
                            <a:srgbClr val="000000"/>
                          </a:solidFill>
                          <a:latin typeface="Calibri" panose="020F0502020204030204" pitchFamily="34" charset="0"/>
                          <a:ea typeface="Calibri (MS)"/>
                          <a:cs typeface="Calibri (MS)"/>
                          <a:sym typeface="Calibri (MS)"/>
                        </a:rPr>
                        <a:t> if TPS initiatives are being adopted, along with other initiatives, with community</a:t>
                      </a:r>
                      <a:endParaRPr lang="en-US" sz="1100" dirty="0">
                        <a:latin typeface="Calibri" panose="020F0502020204030204" pitchFamily="34" charset="0"/>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3"/>
                  </a:ext>
                </a:extLst>
              </a:tr>
              <a:tr h="1553979">
                <a:tc>
                  <a:txBody>
                    <a:bodyPr/>
                    <a:lstStyle/>
                    <a:p>
                      <a:pPr algn="ctr">
                        <a:lnSpc>
                          <a:spcPts val="2380"/>
                        </a:lnSpc>
                        <a:defRPr/>
                      </a:pPr>
                      <a:r>
                        <a:rPr lang="en-US" sz="1700" dirty="0">
                          <a:solidFill>
                            <a:srgbClr val="000000"/>
                          </a:solidFill>
                          <a:latin typeface="Calibri" panose="020F0502020204030204" pitchFamily="34" charset="0"/>
                          <a:ea typeface="Calibri (MS)"/>
                          <a:cs typeface="Calibri (MS)"/>
                          <a:sym typeface="Calibri (MS)"/>
                        </a:rPr>
                        <a:t>Trust &amp; Confidence in Police</a:t>
                      </a:r>
                      <a:endParaRPr lang="en-US" sz="1100" dirty="0">
                        <a:latin typeface="Calibri" panose="020F0502020204030204" pitchFamily="34" charset="0"/>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EBCD"/>
                    </a:solidFill>
                  </a:tcPr>
                </a:tc>
                <a:tc>
                  <a:txBody>
                    <a:bodyPr/>
                    <a:lstStyle/>
                    <a:p>
                      <a:pPr marL="367031" lvl="1" indent="-183515" algn="l">
                        <a:lnSpc>
                          <a:spcPts val="2380"/>
                        </a:lnSpc>
                        <a:buFont typeface="Arial"/>
                        <a:buChar char="•"/>
                        <a:defRPr/>
                      </a:pPr>
                      <a:r>
                        <a:rPr lang="en-US" sz="1700" dirty="0">
                          <a:solidFill>
                            <a:srgbClr val="000000"/>
                          </a:solidFill>
                          <a:latin typeface="Calibri" panose="020F0502020204030204" pitchFamily="34" charset="0"/>
                          <a:ea typeface="Calibri (MS)"/>
                          <a:cs typeface="Calibri (MS)"/>
                          <a:sym typeface="Calibri (MS)"/>
                        </a:rPr>
                        <a:t>On a scale from 1-5, how confident are you regarding the effectiveness of the recommendations provided by Toronto Police Service resources, in the app?</a:t>
                      </a:r>
                      <a:endParaRPr lang="en-US" sz="1100" dirty="0">
                        <a:latin typeface="Calibri" panose="020F0502020204030204" pitchFamily="34" charset="0"/>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tc>
                  <a:txBody>
                    <a:bodyPr/>
                    <a:lstStyle/>
                    <a:p>
                      <a:pPr algn="l">
                        <a:lnSpc>
                          <a:spcPts val="2380"/>
                        </a:lnSpc>
                        <a:defRPr/>
                      </a:pPr>
                      <a:r>
                        <a:rPr lang="en-US" sz="1700" dirty="0">
                          <a:solidFill>
                            <a:srgbClr val="000000"/>
                          </a:solidFill>
                          <a:latin typeface="Calibri" panose="020F0502020204030204" pitchFamily="34" charset="0"/>
                          <a:ea typeface="Calibri (MS)"/>
                          <a:cs typeface="Calibri (MS)"/>
                          <a:sym typeface="Calibri (MS)"/>
                        </a:rPr>
                        <a:t>Reflects community trust in TPS’s expertise and the credibility of its safety solutions</a:t>
                      </a:r>
                      <a:endParaRPr lang="en-US" sz="1100" dirty="0">
                        <a:latin typeface="Calibri" panose="020F0502020204030204" pitchFamily="34" charset="0"/>
                      </a:endParaRPr>
                    </a:p>
                  </a:txBody>
                  <a:tcPr marL="190500" marR="190500" marT="190500" marB="190500" anchor="ctr">
                    <a:lnL w="0" cap="flat" cmpd="sng" algn="ctr">
                      <a:solidFill>
                        <a:srgbClr val="FFD699"/>
                      </a:solidFill>
                      <a:prstDash val="solid"/>
                      <a:round/>
                      <a:headEnd type="none" w="med" len="med"/>
                      <a:tailEnd type="none" w="med" len="med"/>
                    </a:lnL>
                    <a:lnR w="0" cap="flat" cmpd="sng" algn="ctr">
                      <a:solidFill>
                        <a:srgbClr val="FFD699"/>
                      </a:solidFill>
                      <a:prstDash val="solid"/>
                      <a:round/>
                      <a:headEnd type="none" w="med" len="med"/>
                      <a:tailEnd type="none" w="med" len="med"/>
                    </a:lnR>
                    <a:lnT w="0" cap="flat" cmpd="sng" algn="ctr">
                      <a:solidFill>
                        <a:srgbClr val="FFD699"/>
                      </a:solidFill>
                      <a:prstDash val="solid"/>
                      <a:round/>
                      <a:headEnd type="none" w="med" len="med"/>
                      <a:tailEnd type="none" w="med" len="med"/>
                    </a:lnT>
                    <a:lnB w="0" cap="flat" cmpd="sng" algn="ctr">
                      <a:solidFill>
                        <a:srgbClr val="FFD699"/>
                      </a:solidFill>
                      <a:prstDash val="solid"/>
                      <a:round/>
                      <a:headEnd type="none" w="med" len="med"/>
                      <a:tailEnd type="none" w="med" len="med"/>
                    </a:lnB>
                    <a:solidFill>
                      <a:srgbClr val="FFF4E3"/>
                    </a:solidFill>
                  </a:tcPr>
                </a:tc>
                <a:extLst>
                  <a:ext uri="{0D108BD9-81ED-4DB2-BD59-A6C34878D82A}">
                    <a16:rowId xmlns:a16="http://schemas.microsoft.com/office/drawing/2014/main" val="10004"/>
                  </a:ext>
                </a:extLst>
              </a:tr>
            </a:tbl>
          </a:graphicData>
        </a:graphic>
      </p:graphicFrame>
      <p:sp>
        <p:nvSpPr>
          <p:cNvPr id="3" name="TextBox 3"/>
          <p:cNvSpPr txBox="1"/>
          <p:nvPr/>
        </p:nvSpPr>
        <p:spPr>
          <a:xfrm>
            <a:off x="489612" y="567736"/>
            <a:ext cx="14828321" cy="586571"/>
          </a:xfrm>
          <a:prstGeom prst="rect">
            <a:avLst/>
          </a:prstGeom>
        </p:spPr>
        <p:txBody>
          <a:bodyPr lIns="0" tIns="0" rIns="0" bIns="0" rtlCol="0" anchor="t">
            <a:spAutoFit/>
          </a:bodyPr>
          <a:lstStyle/>
          <a:p>
            <a:pPr algn="l">
              <a:lnSpc>
                <a:spcPts val="4905"/>
              </a:lnSpc>
            </a:pPr>
            <a:r>
              <a:rPr lang="en-US" sz="3503" b="1" spc="550" dirty="0">
                <a:solidFill>
                  <a:srgbClr val="00285C"/>
                </a:solidFill>
                <a:latin typeface="Calibri" panose="020F0502020204030204" pitchFamily="34" charset="0"/>
                <a:ea typeface="Calibri (MS) Bold"/>
                <a:cs typeface="Calibri (MS) Bold"/>
                <a:sym typeface="Calibri (MS) Bold"/>
              </a:rPr>
              <a:t>APPENDIX V: </a:t>
            </a:r>
            <a:r>
              <a:rPr lang="en-US" sz="3503" spc="550" dirty="0">
                <a:solidFill>
                  <a:srgbClr val="00285C"/>
                </a:solidFill>
                <a:latin typeface="Calibri" panose="020F0502020204030204" pitchFamily="34" charset="0"/>
                <a:ea typeface="Calibri (MS)"/>
                <a:cs typeface="Calibri (MS)"/>
                <a:sym typeface="Calibri (MS)"/>
              </a:rPr>
              <a:t>Sample User Feedback Survey (</a:t>
            </a:r>
            <a:r>
              <a:rPr lang="en-US" sz="3503" spc="550" dirty="0" err="1">
                <a:solidFill>
                  <a:srgbClr val="00285C"/>
                </a:solidFill>
                <a:latin typeface="Calibri" panose="020F0502020204030204" pitchFamily="34" charset="0"/>
                <a:ea typeface="Calibri (MS)"/>
                <a:cs typeface="Calibri (MS)"/>
                <a:sym typeface="Calibri (MS)"/>
              </a:rPr>
              <a:t>SixSafety</a:t>
            </a:r>
            <a:r>
              <a:rPr lang="en-US" sz="3503" spc="550" dirty="0">
                <a:solidFill>
                  <a:srgbClr val="00285C"/>
                </a:solidFill>
                <a:latin typeface="Calibri" panose="020F0502020204030204" pitchFamily="34" charset="0"/>
                <a:ea typeface="Calibri (MS)"/>
                <a:cs typeface="Calibri (MS)"/>
                <a:sym typeface="Calibri (MS)"/>
              </a:rPr>
              <a:t>)</a:t>
            </a:r>
          </a:p>
        </p:txBody>
      </p:sp>
      <p:sp>
        <p:nvSpPr>
          <p:cNvPr id="4" name="TextBox 4"/>
          <p:cNvSpPr txBox="1"/>
          <p:nvPr/>
        </p:nvSpPr>
        <p:spPr>
          <a:xfrm>
            <a:off x="720671" y="9182100"/>
            <a:ext cx="16769688" cy="934679"/>
          </a:xfrm>
          <a:prstGeom prst="rect">
            <a:avLst/>
          </a:prstGeom>
        </p:spPr>
        <p:txBody>
          <a:bodyPr lIns="0" tIns="0" rIns="0" bIns="0" rtlCol="0" anchor="t">
            <a:spAutoFit/>
          </a:bodyPr>
          <a:lstStyle/>
          <a:p>
            <a:pPr algn="l">
              <a:lnSpc>
                <a:spcPts val="2520"/>
              </a:lnSpc>
            </a:pPr>
            <a:r>
              <a:rPr lang="en-US" sz="1800" b="1" dirty="0">
                <a:solidFill>
                  <a:srgbClr val="000000"/>
                </a:solidFill>
                <a:latin typeface="Calibri" panose="020F0502020204030204" pitchFamily="34" charset="0"/>
                <a:ea typeface="Calibri (MS) Bold"/>
                <a:cs typeface="Calibri (MS) Bold"/>
                <a:sym typeface="Calibri (MS) Bold"/>
              </a:rPr>
              <a:t>Suggestions for Data Collection &amp; Methodology: </a:t>
            </a:r>
            <a:r>
              <a:rPr lang="en-US" sz="1800" dirty="0">
                <a:solidFill>
                  <a:srgbClr val="000000"/>
                </a:solidFill>
                <a:latin typeface="Calibri" panose="020F0502020204030204" pitchFamily="34" charset="0"/>
                <a:ea typeface="Calibri (MS)"/>
                <a:cs typeface="Calibri (MS)"/>
                <a:sym typeface="Calibri (MS)"/>
              </a:rPr>
              <a:t>Ensure data collection from various and diverse backgrounds to avoid class imbalance, working with 3rd party research firms to accomplish this; benchmark by conducting surveys at a semi-regular basis, such as annually, and consider benchmarking against </a:t>
            </a:r>
            <a:r>
              <a:rPr lang="en-US" sz="1800" dirty="0" err="1">
                <a:solidFill>
                  <a:srgbClr val="000000"/>
                </a:solidFill>
                <a:latin typeface="Calibri" panose="020F0502020204030204" pitchFamily="34" charset="0"/>
                <a:ea typeface="Calibri (MS)"/>
                <a:cs typeface="Calibri (MS)"/>
                <a:sym typeface="Calibri (MS)"/>
              </a:rPr>
              <a:t>neighbourhoods</a:t>
            </a:r>
            <a:r>
              <a:rPr lang="en-US" sz="1800" dirty="0">
                <a:solidFill>
                  <a:srgbClr val="000000"/>
                </a:solidFill>
                <a:latin typeface="Calibri" panose="020F0502020204030204" pitchFamily="34" charset="0"/>
                <a:ea typeface="Calibri (MS)"/>
                <a:cs typeface="Calibri (MS)"/>
                <a:sym typeface="Calibri (MS)"/>
              </a:rPr>
              <a:t> with higher rates of adoption of </a:t>
            </a:r>
            <a:r>
              <a:rPr lang="en-US" sz="1800" dirty="0" err="1">
                <a:solidFill>
                  <a:srgbClr val="000000"/>
                </a:solidFill>
                <a:latin typeface="Calibri" panose="020F0502020204030204" pitchFamily="34" charset="0"/>
                <a:ea typeface="Calibri (MS)"/>
                <a:cs typeface="Calibri (MS)"/>
                <a:sym typeface="Calibri (MS)"/>
              </a:rPr>
              <a:t>SixSafety</a:t>
            </a:r>
            <a:r>
              <a:rPr lang="en-US" sz="1800" dirty="0">
                <a:solidFill>
                  <a:srgbClr val="000000"/>
                </a:solidFill>
                <a:latin typeface="Calibri" panose="020F0502020204030204" pitchFamily="34" charset="0"/>
                <a:ea typeface="Calibri (MS)"/>
                <a:cs typeface="Calibri (MS)"/>
                <a:sym typeface="Calibri (MS)"/>
              </a:rPr>
              <a:t>; consider including along with </a:t>
            </a:r>
            <a:r>
              <a:rPr lang="en-US" sz="1800" dirty="0" err="1">
                <a:solidFill>
                  <a:srgbClr val="000000"/>
                </a:solidFill>
                <a:latin typeface="Calibri" panose="020F0502020204030204" pitchFamily="34" charset="0"/>
                <a:ea typeface="Calibri (MS)"/>
                <a:cs typeface="Calibri (MS)"/>
                <a:sym typeface="Calibri (MS)"/>
              </a:rPr>
              <a:t>SixSafety</a:t>
            </a:r>
            <a:r>
              <a:rPr lang="en-US" sz="1800" dirty="0">
                <a:solidFill>
                  <a:srgbClr val="000000"/>
                </a:solidFill>
                <a:latin typeface="Calibri" panose="020F0502020204030204" pitchFamily="34" charset="0"/>
                <a:ea typeface="Calibri (MS)"/>
                <a:cs typeface="Calibri (MS)"/>
                <a:sym typeface="Calibri (MS)"/>
              </a:rPr>
              <a:t> Pilot on the web application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1867" y="1884054"/>
            <a:ext cx="6345217" cy="3447034"/>
          </a:xfrm>
          <a:prstGeom prst="rect">
            <a:avLst/>
          </a:prstGeom>
        </p:spPr>
        <p:txBody>
          <a:bodyPr lIns="0" tIns="0" rIns="0" bIns="0" rtlCol="0" anchor="t">
            <a:spAutoFit/>
          </a:bodyPr>
          <a:lstStyle/>
          <a:p>
            <a:pPr algn="l">
              <a:lnSpc>
                <a:spcPts val="2730"/>
              </a:lnSpc>
            </a:pPr>
            <a:r>
              <a:rPr lang="en-US" sz="2100" dirty="0" err="1">
                <a:solidFill>
                  <a:srgbClr val="000000"/>
                </a:solidFill>
                <a:latin typeface="Calibri" panose="020F0502020204030204" pitchFamily="34" charset="0"/>
                <a:ea typeface="Calibri (MS)"/>
                <a:cs typeface="Calibri (MS)"/>
                <a:sym typeface="Calibri (MS)"/>
              </a:rPr>
              <a:t>SixSafety</a:t>
            </a:r>
            <a:r>
              <a:rPr lang="en-US" sz="2100" dirty="0">
                <a:solidFill>
                  <a:srgbClr val="000000"/>
                </a:solidFill>
                <a:latin typeface="Calibri" panose="020F0502020204030204" pitchFamily="34" charset="0"/>
                <a:ea typeface="Calibri (MS)"/>
                <a:cs typeface="Calibri (MS)"/>
                <a:sym typeface="Calibri (MS)"/>
              </a:rPr>
              <a:t> focuses on leveraging Toronto’s Major Crime Indicator (MCI) dataset to:</a:t>
            </a:r>
          </a:p>
          <a:p>
            <a:pPr algn="l">
              <a:lnSpc>
                <a:spcPts val="2730"/>
              </a:lnSpc>
            </a:pPr>
            <a:endParaRPr lang="en-US" sz="2100" dirty="0">
              <a:solidFill>
                <a:srgbClr val="000000"/>
              </a:solidFill>
              <a:latin typeface="Calibri" panose="020F0502020204030204" pitchFamily="34" charset="0"/>
              <a:ea typeface="Calibri (MS)"/>
              <a:cs typeface="Calibri (MS)"/>
              <a:sym typeface="Calibri (MS)"/>
            </a:endParaRPr>
          </a:p>
          <a:p>
            <a:pPr marL="453390" lvl="1" indent="-226695" algn="l">
              <a:lnSpc>
                <a:spcPts val="2730"/>
              </a:lnSpc>
              <a:buAutoNum type="arabicPeriod"/>
            </a:pPr>
            <a:r>
              <a:rPr lang="en-US" sz="2100" dirty="0">
                <a:solidFill>
                  <a:srgbClr val="000000"/>
                </a:solidFill>
                <a:latin typeface="Calibri" panose="020F0502020204030204" pitchFamily="34" charset="0"/>
                <a:ea typeface="Calibri (MS)"/>
                <a:cs typeface="Calibri (MS)"/>
                <a:sym typeface="Calibri (MS)"/>
              </a:rPr>
              <a:t>Develop a risk categorization system (severity  by crime group).</a:t>
            </a:r>
          </a:p>
          <a:p>
            <a:pPr marL="453390" lvl="1" indent="-226695" algn="l">
              <a:lnSpc>
                <a:spcPts val="2730"/>
              </a:lnSpc>
              <a:buAutoNum type="arabicPeriod"/>
            </a:pPr>
            <a:r>
              <a:rPr lang="en-US" sz="2100" dirty="0">
                <a:solidFill>
                  <a:srgbClr val="000000"/>
                </a:solidFill>
                <a:latin typeface="Calibri" panose="020F0502020204030204" pitchFamily="34" charset="0"/>
                <a:ea typeface="Calibri (MS)"/>
                <a:cs typeface="Calibri (MS)"/>
                <a:sym typeface="Calibri (MS)"/>
              </a:rPr>
              <a:t>Identify patterns and crime trends to help increase resource efficiency. </a:t>
            </a:r>
          </a:p>
          <a:p>
            <a:pPr algn="l">
              <a:lnSpc>
                <a:spcPts val="2730"/>
              </a:lnSpc>
            </a:pPr>
            <a:endParaRPr lang="en-US" sz="2100" dirty="0">
              <a:solidFill>
                <a:srgbClr val="000000"/>
              </a:solidFill>
              <a:latin typeface="Calibri" panose="020F0502020204030204" pitchFamily="34" charset="0"/>
              <a:ea typeface="Calibri (MS)"/>
              <a:cs typeface="Calibri (MS)"/>
              <a:sym typeface="Calibri (MS)"/>
            </a:endParaRPr>
          </a:p>
          <a:p>
            <a:pPr algn="l">
              <a:lnSpc>
                <a:spcPts val="2730"/>
              </a:lnSpc>
            </a:pPr>
            <a:r>
              <a:rPr lang="en-US" sz="2100" dirty="0">
                <a:solidFill>
                  <a:srgbClr val="000000"/>
                </a:solidFill>
                <a:latin typeface="Calibri" panose="020F0502020204030204" pitchFamily="34" charset="0"/>
                <a:ea typeface="Calibri (MS)"/>
                <a:cs typeface="Calibri (MS)"/>
                <a:sym typeface="Calibri (MS)"/>
              </a:rPr>
              <a:t>As TPS faces budget scrutiny and rising crime rates, the need for effective resource allocation is increasing. </a:t>
            </a:r>
          </a:p>
        </p:txBody>
      </p:sp>
      <p:grpSp>
        <p:nvGrpSpPr>
          <p:cNvPr id="3" name="Group 3"/>
          <p:cNvGrpSpPr/>
          <p:nvPr/>
        </p:nvGrpSpPr>
        <p:grpSpPr>
          <a:xfrm>
            <a:off x="533400" y="74583"/>
            <a:ext cx="4876800" cy="1258917"/>
            <a:chOff x="-110536" y="-276225"/>
            <a:chExt cx="7074321" cy="1678557"/>
          </a:xfrm>
        </p:grpSpPr>
        <p:sp>
          <p:nvSpPr>
            <p:cNvPr id="4" name="TextBox 4"/>
            <p:cNvSpPr txBox="1"/>
            <p:nvPr/>
          </p:nvSpPr>
          <p:spPr>
            <a:xfrm>
              <a:off x="0" y="-276225"/>
              <a:ext cx="6963785" cy="1572654"/>
            </a:xfrm>
            <a:prstGeom prst="rect">
              <a:avLst/>
            </a:prstGeom>
          </p:spPr>
          <p:txBody>
            <a:bodyPr lIns="0" tIns="0" rIns="0" bIns="0" rtlCol="0" anchor="t">
              <a:spAutoFit/>
            </a:bodyPr>
            <a:lstStyle/>
            <a:p>
              <a:pPr marL="0" lvl="0" indent="0" algn="l">
                <a:lnSpc>
                  <a:spcPts val="9799"/>
                </a:lnSpc>
                <a:spcBef>
                  <a:spcPct val="0"/>
                </a:spcBef>
              </a:pPr>
              <a:r>
                <a:rPr lang="en-US" sz="6999" b="1" dirty="0">
                  <a:solidFill>
                    <a:srgbClr val="00285C"/>
                  </a:solidFill>
                  <a:latin typeface="Calibri" panose="020F0502020204030204" pitchFamily="34" charset="0"/>
                  <a:ea typeface="Calibri (MS) Bold"/>
                  <a:cs typeface="Calibri (MS) Bold"/>
                  <a:sym typeface="Calibri (MS) Bold"/>
                </a:rPr>
                <a:t>Introduction</a:t>
              </a:r>
            </a:p>
          </p:txBody>
        </p:sp>
        <p:sp>
          <p:nvSpPr>
            <p:cNvPr id="5" name="AutoShape 5"/>
            <p:cNvSpPr/>
            <p:nvPr/>
          </p:nvSpPr>
          <p:spPr>
            <a:xfrm>
              <a:off x="-110536" y="1402332"/>
              <a:ext cx="6963785" cy="0"/>
            </a:xfrm>
            <a:prstGeom prst="line">
              <a:avLst/>
            </a:prstGeom>
            <a:ln w="11430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grpSp>
        <p:nvGrpSpPr>
          <p:cNvPr id="6" name="Group 6"/>
          <p:cNvGrpSpPr/>
          <p:nvPr/>
        </p:nvGrpSpPr>
        <p:grpSpPr>
          <a:xfrm>
            <a:off x="15334118" y="186030"/>
            <a:ext cx="2758142" cy="1334436"/>
            <a:chOff x="0" y="0"/>
            <a:chExt cx="3677523" cy="1779248"/>
          </a:xfrm>
        </p:grpSpPr>
        <p:sp>
          <p:nvSpPr>
            <p:cNvPr id="7" name="Freeform 7"/>
            <p:cNvSpPr/>
            <p:nvPr/>
          </p:nvSpPr>
          <p:spPr>
            <a:xfrm>
              <a:off x="2481327" y="151546"/>
              <a:ext cx="1196196" cy="1362555"/>
            </a:xfrm>
            <a:custGeom>
              <a:avLst/>
              <a:gdLst/>
              <a:ahLst/>
              <a:cxnLst/>
              <a:rect l="l" t="t" r="r" b="b"/>
              <a:pathLst>
                <a:path w="1196196" h="1362555">
                  <a:moveTo>
                    <a:pt x="0" y="0"/>
                  </a:moveTo>
                  <a:lnTo>
                    <a:pt x="1196196" y="0"/>
                  </a:lnTo>
                  <a:lnTo>
                    <a:pt x="1196196" y="1362554"/>
                  </a:lnTo>
                  <a:lnTo>
                    <a:pt x="0" y="1362554"/>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
          <p:nvSpPr>
            <p:cNvPr id="8" name="Freeform 8"/>
            <p:cNvSpPr/>
            <p:nvPr/>
          </p:nvSpPr>
          <p:spPr>
            <a:xfrm>
              <a:off x="0" y="0"/>
              <a:ext cx="1334436" cy="1779248"/>
            </a:xfrm>
            <a:custGeom>
              <a:avLst/>
              <a:gdLst/>
              <a:ahLst/>
              <a:cxnLst/>
              <a:rect l="l" t="t" r="r" b="b"/>
              <a:pathLst>
                <a:path w="1334436" h="1779248">
                  <a:moveTo>
                    <a:pt x="0" y="0"/>
                  </a:moveTo>
                  <a:lnTo>
                    <a:pt x="1334436" y="0"/>
                  </a:lnTo>
                  <a:lnTo>
                    <a:pt x="1334436" y="1779248"/>
                  </a:lnTo>
                  <a:lnTo>
                    <a:pt x="0" y="1779248"/>
                  </a:lnTo>
                  <a:lnTo>
                    <a:pt x="0" y="0"/>
                  </a:lnTo>
                  <a:close/>
                </a:path>
              </a:pathLst>
            </a:custGeom>
            <a:blipFill>
              <a:blip r:embed="rId4"/>
              <a:stretch>
                <a:fillRect l="-49055" t="-22322" r="-47527" b="-25115"/>
              </a:stretch>
            </a:blipFill>
          </p:spPr>
          <p:txBody>
            <a:bodyPr/>
            <a:lstStyle/>
            <a:p>
              <a:endParaRPr lang="en-US" dirty="0">
                <a:latin typeface="Calibri" panose="020F0502020204030204" pitchFamily="34" charset="0"/>
              </a:endParaRPr>
            </a:p>
          </p:txBody>
        </p:sp>
        <p:sp>
          <p:nvSpPr>
            <p:cNvPr id="9" name="Freeform 9"/>
            <p:cNvSpPr/>
            <p:nvPr/>
          </p:nvSpPr>
          <p:spPr>
            <a:xfrm>
              <a:off x="1614146" y="496334"/>
              <a:ext cx="674204" cy="672979"/>
            </a:xfrm>
            <a:custGeom>
              <a:avLst/>
              <a:gdLst/>
              <a:ahLst/>
              <a:cxnLst/>
              <a:rect l="l" t="t" r="r" b="b"/>
              <a:pathLst>
                <a:path w="674204" h="672979">
                  <a:moveTo>
                    <a:pt x="0" y="0"/>
                  </a:moveTo>
                  <a:lnTo>
                    <a:pt x="674204" y="0"/>
                  </a:lnTo>
                  <a:lnTo>
                    <a:pt x="674204" y="672978"/>
                  </a:lnTo>
                  <a:lnTo>
                    <a:pt x="0" y="672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Calibri" panose="020F0502020204030204" pitchFamily="34" charset="0"/>
              </a:endParaRPr>
            </a:p>
          </p:txBody>
        </p:sp>
      </p:grpSp>
      <p:sp>
        <p:nvSpPr>
          <p:cNvPr id="10" name="TextBox 10"/>
          <p:cNvSpPr txBox="1"/>
          <p:nvPr/>
        </p:nvSpPr>
        <p:spPr>
          <a:xfrm>
            <a:off x="9799026" y="1811592"/>
            <a:ext cx="6601545" cy="474489"/>
          </a:xfrm>
          <a:prstGeom prst="rect">
            <a:avLst/>
          </a:prstGeom>
        </p:spPr>
        <p:txBody>
          <a:bodyPr lIns="0" tIns="0" rIns="0" bIns="0" rtlCol="0" anchor="t">
            <a:spAutoFit/>
          </a:bodyPr>
          <a:lstStyle/>
          <a:p>
            <a:pPr algn="ctr">
              <a:lnSpc>
                <a:spcPts val="3720"/>
              </a:lnSpc>
            </a:pPr>
            <a:r>
              <a:rPr lang="en-US" sz="3600" b="1" dirty="0">
                <a:solidFill>
                  <a:srgbClr val="00285C"/>
                </a:solidFill>
                <a:latin typeface="Calibri" panose="020F0502020204030204" pitchFamily="34" charset="0"/>
                <a:ea typeface="Calibri (MS) Bold"/>
                <a:cs typeface="Calibri (MS) Bold"/>
                <a:sym typeface="Calibri (MS) Bold"/>
              </a:rPr>
              <a:t>Key Objectives:</a:t>
            </a:r>
          </a:p>
        </p:txBody>
      </p:sp>
      <p:sp>
        <p:nvSpPr>
          <p:cNvPr id="11" name="AutoShape 11"/>
          <p:cNvSpPr/>
          <p:nvPr/>
        </p:nvSpPr>
        <p:spPr>
          <a:xfrm>
            <a:off x="9913163" y="2652583"/>
            <a:ext cx="7346137" cy="1427196"/>
          </a:xfrm>
          <a:prstGeom prst="rect">
            <a:avLst/>
          </a:prstGeom>
          <a:solidFill>
            <a:srgbClr val="C27878">
              <a:alpha val="9804"/>
            </a:srgbClr>
          </a:solidFill>
        </p:spPr>
        <p:txBody>
          <a:bodyPr/>
          <a:lstStyle/>
          <a:p>
            <a:endParaRPr lang="en-US" dirty="0">
              <a:latin typeface="Calibri" panose="020F0502020204030204" pitchFamily="34" charset="0"/>
            </a:endParaRPr>
          </a:p>
        </p:txBody>
      </p:sp>
      <p:sp>
        <p:nvSpPr>
          <p:cNvPr id="12" name="TextBox 12"/>
          <p:cNvSpPr txBox="1"/>
          <p:nvPr/>
        </p:nvSpPr>
        <p:spPr>
          <a:xfrm>
            <a:off x="9946170" y="3103254"/>
            <a:ext cx="6903049" cy="641073"/>
          </a:xfrm>
          <a:prstGeom prst="rect">
            <a:avLst/>
          </a:prstGeom>
        </p:spPr>
        <p:txBody>
          <a:bodyPr lIns="0" tIns="0" rIns="0" bIns="0" rtlCol="0" anchor="t">
            <a:spAutoFit/>
          </a:bodyPr>
          <a:lstStyle/>
          <a:p>
            <a:pPr marL="367031" lvl="1" indent="-183515" algn="l">
              <a:lnSpc>
                <a:spcPts val="2550"/>
              </a:lnSpc>
              <a:buFont typeface="Arial"/>
              <a:buChar char="•"/>
            </a:pPr>
            <a:r>
              <a:rPr lang="en-US" sz="1700" dirty="0">
                <a:solidFill>
                  <a:srgbClr val="000000"/>
                </a:solidFill>
                <a:latin typeface="Calibri" panose="020F0502020204030204" pitchFamily="34" charset="0"/>
                <a:ea typeface="Calibri (MS)"/>
                <a:cs typeface="Calibri (MS)"/>
                <a:sym typeface="Calibri (MS)"/>
              </a:rPr>
              <a:t>Empower people, boost community engagement, align with </a:t>
            </a:r>
            <a:r>
              <a:rPr lang="en-US" sz="1700" dirty="0" err="1">
                <a:solidFill>
                  <a:srgbClr val="000000"/>
                </a:solidFill>
                <a:latin typeface="Calibri" panose="020F0502020204030204" pitchFamily="34" charset="0"/>
                <a:ea typeface="Calibri (MS)"/>
                <a:cs typeface="Calibri (MS)"/>
                <a:sym typeface="Calibri (MS)"/>
              </a:rPr>
              <a:t>SafeTO</a:t>
            </a:r>
            <a:r>
              <a:rPr lang="en-US" sz="1700" dirty="0">
                <a:solidFill>
                  <a:srgbClr val="000000"/>
                </a:solidFill>
                <a:latin typeface="Calibri" panose="020F0502020204030204" pitchFamily="34" charset="0"/>
                <a:ea typeface="Calibri (MS)"/>
                <a:cs typeface="Calibri (MS)"/>
                <a:sym typeface="Calibri (MS)"/>
              </a:rPr>
              <a:t> Plan's Goal #5.1 (Community Engagement)</a:t>
            </a:r>
          </a:p>
        </p:txBody>
      </p:sp>
      <p:sp>
        <p:nvSpPr>
          <p:cNvPr id="13" name="TextBox 13"/>
          <p:cNvSpPr txBox="1"/>
          <p:nvPr/>
        </p:nvSpPr>
        <p:spPr>
          <a:xfrm>
            <a:off x="10167933" y="2745745"/>
            <a:ext cx="8050359" cy="320601"/>
          </a:xfrm>
          <a:prstGeom prst="rect">
            <a:avLst/>
          </a:prstGeom>
        </p:spPr>
        <p:txBody>
          <a:bodyPr wrap="square" lIns="0" tIns="0" rIns="0" bIns="0" rtlCol="0" anchor="t">
            <a:spAutoFit/>
          </a:bodyPr>
          <a:lstStyle/>
          <a:p>
            <a:pPr marL="0" lvl="0" indent="0" algn="l">
              <a:lnSpc>
                <a:spcPts val="2528"/>
              </a:lnSpc>
              <a:spcBef>
                <a:spcPct val="0"/>
              </a:spcBef>
            </a:pPr>
            <a:r>
              <a:rPr lang="en-US" sz="2400" b="1" spc="70" dirty="0">
                <a:solidFill>
                  <a:srgbClr val="000000"/>
                </a:solidFill>
                <a:latin typeface="Calibri" panose="020F0502020204030204" pitchFamily="34" charset="0"/>
                <a:ea typeface="Calibri (MS) Bold Italics"/>
                <a:cs typeface="Calibri (MS) Bold Italics"/>
                <a:sym typeface="Calibri (MS) Bold Italics"/>
              </a:rPr>
              <a:t>1. </a:t>
            </a:r>
            <a:r>
              <a:rPr lang="en-US" sz="2400" b="1" u="none" strike="noStrike" spc="70" dirty="0">
                <a:solidFill>
                  <a:srgbClr val="000000"/>
                </a:solidFill>
                <a:latin typeface="Calibri" panose="020F0502020204030204" pitchFamily="34" charset="0"/>
                <a:ea typeface="Calibri (MS) Bold Italics"/>
                <a:cs typeface="Calibri (MS) Bold Italics"/>
                <a:sym typeface="Calibri (MS) Bold Italics"/>
              </a:rPr>
              <a:t>Increase Community Engagement</a:t>
            </a:r>
          </a:p>
        </p:txBody>
      </p:sp>
      <p:sp>
        <p:nvSpPr>
          <p:cNvPr id="14" name="AutoShape 14"/>
          <p:cNvSpPr/>
          <p:nvPr/>
        </p:nvSpPr>
        <p:spPr>
          <a:xfrm>
            <a:off x="9799026" y="2662108"/>
            <a:ext cx="114137" cy="1417671"/>
          </a:xfrm>
          <a:prstGeom prst="rect">
            <a:avLst/>
          </a:prstGeom>
          <a:solidFill>
            <a:srgbClr val="E7A823"/>
          </a:solidFill>
        </p:spPr>
        <p:txBody>
          <a:bodyPr/>
          <a:lstStyle/>
          <a:p>
            <a:endParaRPr lang="en-US" dirty="0">
              <a:latin typeface="Calibri" panose="020F0502020204030204" pitchFamily="34" charset="0"/>
            </a:endParaRPr>
          </a:p>
        </p:txBody>
      </p:sp>
      <p:sp>
        <p:nvSpPr>
          <p:cNvPr id="15" name="AutoShape 15"/>
          <p:cNvSpPr/>
          <p:nvPr/>
        </p:nvSpPr>
        <p:spPr>
          <a:xfrm>
            <a:off x="9900243" y="4355315"/>
            <a:ext cx="7359057" cy="1515179"/>
          </a:xfrm>
          <a:prstGeom prst="rect">
            <a:avLst/>
          </a:prstGeom>
          <a:solidFill>
            <a:srgbClr val="C27878">
              <a:alpha val="9804"/>
            </a:srgbClr>
          </a:solidFill>
        </p:spPr>
        <p:txBody>
          <a:bodyPr/>
          <a:lstStyle/>
          <a:p>
            <a:endParaRPr lang="en-US" dirty="0">
              <a:latin typeface="Calibri" panose="020F0502020204030204" pitchFamily="34" charset="0"/>
            </a:endParaRPr>
          </a:p>
        </p:txBody>
      </p:sp>
      <p:sp>
        <p:nvSpPr>
          <p:cNvPr id="16" name="TextBox 16"/>
          <p:cNvSpPr txBox="1"/>
          <p:nvPr/>
        </p:nvSpPr>
        <p:spPr>
          <a:xfrm>
            <a:off x="10042050" y="4735114"/>
            <a:ext cx="6914690" cy="992505"/>
          </a:xfrm>
          <a:prstGeom prst="rect">
            <a:avLst/>
          </a:prstGeom>
        </p:spPr>
        <p:txBody>
          <a:bodyPr lIns="0" tIns="0" rIns="0" bIns="0" rtlCol="0" anchor="t">
            <a:spAutoFit/>
          </a:bodyPr>
          <a:lstStyle/>
          <a:p>
            <a:pPr marL="367031" lvl="1" indent="-183515" algn="l">
              <a:lnSpc>
                <a:spcPts val="2550"/>
              </a:lnSpc>
              <a:buFont typeface="Arial"/>
              <a:buChar char="•"/>
            </a:pPr>
            <a:r>
              <a:rPr lang="en-US" sz="1700" dirty="0">
                <a:solidFill>
                  <a:srgbClr val="000000"/>
                </a:solidFill>
                <a:latin typeface="Calibri" panose="020F0502020204030204" pitchFamily="34" charset="0"/>
                <a:ea typeface="Calibri (MS)"/>
                <a:cs typeface="Calibri (MS)"/>
                <a:sym typeface="Calibri (MS)"/>
              </a:rPr>
              <a:t>Increased safety measure adoption may lead to improved outcomes, like fewer non-urgent calls, simplified investigation processes, better resource allocation, etc.</a:t>
            </a:r>
          </a:p>
        </p:txBody>
      </p:sp>
      <p:sp>
        <p:nvSpPr>
          <p:cNvPr id="17" name="TextBox 17"/>
          <p:cNvSpPr txBox="1"/>
          <p:nvPr/>
        </p:nvSpPr>
        <p:spPr>
          <a:xfrm>
            <a:off x="10121420" y="4446307"/>
            <a:ext cx="6423307" cy="282257"/>
          </a:xfrm>
          <a:prstGeom prst="rect">
            <a:avLst/>
          </a:prstGeom>
        </p:spPr>
        <p:txBody>
          <a:bodyPr wrap="square" lIns="0" tIns="0" rIns="0" bIns="0" rtlCol="0" anchor="t">
            <a:spAutoFit/>
          </a:bodyPr>
          <a:lstStyle/>
          <a:p>
            <a:pPr marL="0" lvl="0" indent="0" algn="l">
              <a:lnSpc>
                <a:spcPts val="2248"/>
              </a:lnSpc>
              <a:spcBef>
                <a:spcPct val="0"/>
              </a:spcBef>
            </a:pPr>
            <a:r>
              <a:rPr lang="en-US" sz="2000" b="1" spc="62" dirty="0">
                <a:solidFill>
                  <a:srgbClr val="000000"/>
                </a:solidFill>
                <a:latin typeface="Calibri" panose="020F0502020204030204" pitchFamily="34" charset="0"/>
                <a:ea typeface="Calibri (MS) Bold Italics"/>
                <a:cs typeface="Calibri (MS) Bold Italics"/>
                <a:sym typeface="Calibri (MS) Bold Italics"/>
              </a:rPr>
              <a:t>2. </a:t>
            </a:r>
            <a:r>
              <a:rPr lang="en-US" sz="2000" b="1" u="none" strike="noStrike" spc="62" dirty="0">
                <a:solidFill>
                  <a:srgbClr val="000000"/>
                </a:solidFill>
                <a:latin typeface="Calibri" panose="020F0502020204030204" pitchFamily="34" charset="0"/>
                <a:ea typeface="Calibri (MS) Bold Italics"/>
                <a:cs typeface="Calibri (MS) Bold Italics"/>
                <a:sym typeface="Calibri (MS) Bold Italics"/>
              </a:rPr>
              <a:t>Reduce Crime and Improve Efficiency</a:t>
            </a:r>
          </a:p>
        </p:txBody>
      </p:sp>
      <p:sp>
        <p:nvSpPr>
          <p:cNvPr id="18" name="AutoShape 18"/>
          <p:cNvSpPr/>
          <p:nvPr/>
        </p:nvSpPr>
        <p:spPr>
          <a:xfrm>
            <a:off x="9946170" y="6146719"/>
            <a:ext cx="7313130" cy="1581443"/>
          </a:xfrm>
          <a:prstGeom prst="rect">
            <a:avLst/>
          </a:prstGeom>
          <a:solidFill>
            <a:srgbClr val="6299E4">
              <a:alpha val="9804"/>
            </a:srgbClr>
          </a:solidFill>
        </p:spPr>
        <p:txBody>
          <a:bodyPr/>
          <a:lstStyle/>
          <a:p>
            <a:endParaRPr lang="en-US" dirty="0">
              <a:latin typeface="Calibri" panose="020F0502020204030204" pitchFamily="34" charset="0"/>
            </a:endParaRPr>
          </a:p>
        </p:txBody>
      </p:sp>
      <p:sp>
        <p:nvSpPr>
          <p:cNvPr id="19" name="AutoShape 19"/>
          <p:cNvSpPr/>
          <p:nvPr/>
        </p:nvSpPr>
        <p:spPr>
          <a:xfrm>
            <a:off x="9799026" y="6156244"/>
            <a:ext cx="138928" cy="1571918"/>
          </a:xfrm>
          <a:prstGeom prst="rect">
            <a:avLst/>
          </a:prstGeom>
          <a:solidFill>
            <a:srgbClr val="00285C"/>
          </a:solidFill>
        </p:spPr>
        <p:txBody>
          <a:bodyPr/>
          <a:lstStyle/>
          <a:p>
            <a:endParaRPr lang="en-US" dirty="0">
              <a:latin typeface="Calibri" panose="020F0502020204030204" pitchFamily="34" charset="0"/>
            </a:endParaRPr>
          </a:p>
        </p:txBody>
      </p:sp>
      <p:sp>
        <p:nvSpPr>
          <p:cNvPr id="20" name="TextBox 20"/>
          <p:cNvSpPr txBox="1"/>
          <p:nvPr/>
        </p:nvSpPr>
        <p:spPr>
          <a:xfrm>
            <a:off x="10121420" y="6648165"/>
            <a:ext cx="7073693" cy="641073"/>
          </a:xfrm>
          <a:prstGeom prst="rect">
            <a:avLst/>
          </a:prstGeom>
        </p:spPr>
        <p:txBody>
          <a:bodyPr wrap="square" lIns="0" tIns="0" rIns="0" bIns="0" rtlCol="0" anchor="t">
            <a:spAutoFit/>
          </a:bodyPr>
          <a:lstStyle/>
          <a:p>
            <a:pPr marL="367031" lvl="1" indent="-183515" algn="l">
              <a:lnSpc>
                <a:spcPts val="2550"/>
              </a:lnSpc>
              <a:buFont typeface="Arial"/>
              <a:buChar char="•"/>
            </a:pPr>
            <a:r>
              <a:rPr lang="en-US" sz="1700" dirty="0">
                <a:solidFill>
                  <a:srgbClr val="000000"/>
                </a:solidFill>
                <a:latin typeface="Calibri" panose="020F0502020204030204" pitchFamily="34" charset="0"/>
                <a:ea typeface="Calibri (MS)"/>
                <a:cs typeface="Calibri (MS)"/>
                <a:sym typeface="Calibri (MS)"/>
              </a:rPr>
              <a:t>How can MCI data categorize </a:t>
            </a:r>
            <a:r>
              <a:rPr lang="en-US" sz="1700" dirty="0" err="1">
                <a:solidFill>
                  <a:srgbClr val="000000"/>
                </a:solidFill>
                <a:latin typeface="Calibri" panose="020F0502020204030204" pitchFamily="34" charset="0"/>
                <a:ea typeface="Calibri (MS)"/>
                <a:cs typeface="Calibri (MS)"/>
                <a:sym typeface="Calibri (MS)"/>
              </a:rPr>
              <a:t>neighbourhoods</a:t>
            </a:r>
            <a:r>
              <a:rPr lang="en-US" sz="1700" dirty="0">
                <a:solidFill>
                  <a:srgbClr val="000000"/>
                </a:solidFill>
                <a:latin typeface="Calibri" panose="020F0502020204030204" pitchFamily="34" charset="0"/>
                <a:ea typeface="Calibri (MS)"/>
                <a:cs typeface="Calibri (MS)"/>
                <a:sym typeface="Calibri (MS)"/>
              </a:rPr>
              <a:t> by crime risk?</a:t>
            </a:r>
          </a:p>
          <a:p>
            <a:pPr marL="367031" lvl="1" indent="-183515" algn="l">
              <a:lnSpc>
                <a:spcPts val="2550"/>
              </a:lnSpc>
              <a:buFont typeface="Arial"/>
              <a:buChar char="•"/>
            </a:pPr>
            <a:r>
              <a:rPr lang="en-US" sz="1700" dirty="0">
                <a:solidFill>
                  <a:srgbClr val="000000"/>
                </a:solidFill>
                <a:latin typeface="Calibri" panose="020F0502020204030204" pitchFamily="34" charset="0"/>
                <a:ea typeface="Calibri (MS)"/>
                <a:cs typeface="Calibri (MS)"/>
                <a:sym typeface="Calibri (MS)"/>
              </a:rPr>
              <a:t>How could user adoption of safety plans reduce major crime rates?</a:t>
            </a:r>
          </a:p>
        </p:txBody>
      </p:sp>
      <p:sp>
        <p:nvSpPr>
          <p:cNvPr id="21" name="TextBox 21"/>
          <p:cNvSpPr txBox="1"/>
          <p:nvPr/>
        </p:nvSpPr>
        <p:spPr>
          <a:xfrm>
            <a:off x="10121421" y="6232444"/>
            <a:ext cx="7480779" cy="302455"/>
          </a:xfrm>
          <a:prstGeom prst="rect">
            <a:avLst/>
          </a:prstGeom>
        </p:spPr>
        <p:txBody>
          <a:bodyPr wrap="square" lIns="0" tIns="0" rIns="0" bIns="0" rtlCol="0" anchor="t">
            <a:spAutoFit/>
          </a:bodyPr>
          <a:lstStyle/>
          <a:p>
            <a:pPr algn="l">
              <a:lnSpc>
                <a:spcPts val="2250"/>
              </a:lnSpc>
            </a:pPr>
            <a:r>
              <a:rPr lang="en-US" sz="2000" b="1" spc="63" dirty="0">
                <a:solidFill>
                  <a:srgbClr val="000000"/>
                </a:solidFill>
                <a:latin typeface="Calibri" panose="020F0502020204030204" pitchFamily="34" charset="0"/>
                <a:ea typeface="Calibri (MS) Bold Italics"/>
                <a:cs typeface="Calibri (MS) Bold Italics"/>
                <a:sym typeface="Calibri (MS) Bold Italics"/>
              </a:rPr>
              <a:t>3. Develop Risk Index and Measure Safety Impact</a:t>
            </a:r>
          </a:p>
        </p:txBody>
      </p:sp>
      <p:sp>
        <p:nvSpPr>
          <p:cNvPr id="22" name="AutoShape 22"/>
          <p:cNvSpPr/>
          <p:nvPr/>
        </p:nvSpPr>
        <p:spPr>
          <a:xfrm>
            <a:off x="9799026" y="4355315"/>
            <a:ext cx="114137" cy="1515179"/>
          </a:xfrm>
          <a:prstGeom prst="rect">
            <a:avLst/>
          </a:prstGeom>
          <a:solidFill>
            <a:srgbClr val="E7A823"/>
          </a:solidFill>
        </p:spPr>
        <p:txBody>
          <a:bodyPr/>
          <a:lstStyle/>
          <a:p>
            <a:endParaRPr lang="en-US" dirty="0">
              <a:latin typeface="Calibri" panose="020F0502020204030204" pitchFamily="34" charset="0"/>
            </a:endParaRPr>
          </a:p>
        </p:txBody>
      </p:sp>
      <p:sp>
        <p:nvSpPr>
          <p:cNvPr id="23" name="AutoShape 23"/>
          <p:cNvSpPr/>
          <p:nvPr/>
        </p:nvSpPr>
        <p:spPr>
          <a:xfrm>
            <a:off x="9900243" y="7985337"/>
            <a:ext cx="7359057" cy="1637954"/>
          </a:xfrm>
          <a:prstGeom prst="rect">
            <a:avLst/>
          </a:prstGeom>
          <a:solidFill>
            <a:srgbClr val="6299E4">
              <a:alpha val="9804"/>
            </a:srgbClr>
          </a:solidFill>
        </p:spPr>
        <p:txBody>
          <a:bodyPr/>
          <a:lstStyle/>
          <a:p>
            <a:endParaRPr lang="en-US" dirty="0">
              <a:latin typeface="Calibri" panose="020F0502020204030204" pitchFamily="34" charset="0"/>
            </a:endParaRPr>
          </a:p>
        </p:txBody>
      </p:sp>
      <p:sp>
        <p:nvSpPr>
          <p:cNvPr id="24" name="AutoShape 24"/>
          <p:cNvSpPr/>
          <p:nvPr/>
        </p:nvSpPr>
        <p:spPr>
          <a:xfrm>
            <a:off x="9799026" y="7985337"/>
            <a:ext cx="138928" cy="1637954"/>
          </a:xfrm>
          <a:prstGeom prst="rect">
            <a:avLst/>
          </a:prstGeom>
          <a:solidFill>
            <a:srgbClr val="00285C"/>
          </a:solidFill>
        </p:spPr>
        <p:txBody>
          <a:bodyPr/>
          <a:lstStyle/>
          <a:p>
            <a:endParaRPr lang="en-US" dirty="0">
              <a:latin typeface="Calibri" panose="020F0502020204030204" pitchFamily="34" charset="0"/>
            </a:endParaRPr>
          </a:p>
        </p:txBody>
      </p:sp>
      <p:sp>
        <p:nvSpPr>
          <p:cNvPr id="25" name="TextBox 25"/>
          <p:cNvSpPr txBox="1"/>
          <p:nvPr/>
        </p:nvSpPr>
        <p:spPr>
          <a:xfrm>
            <a:off x="10167932" y="8450397"/>
            <a:ext cx="7091367" cy="893450"/>
          </a:xfrm>
          <a:prstGeom prst="rect">
            <a:avLst/>
          </a:prstGeom>
        </p:spPr>
        <p:txBody>
          <a:bodyPr wrap="square" lIns="0" tIns="0" rIns="0" bIns="0" rtlCol="0" anchor="t">
            <a:spAutoFit/>
          </a:bodyPr>
          <a:lstStyle/>
          <a:p>
            <a:pPr marL="345439" lvl="1" indent="-172720" algn="l">
              <a:lnSpc>
                <a:spcPts val="2399"/>
              </a:lnSpc>
              <a:buFont typeface="Arial"/>
              <a:buChar char="•"/>
            </a:pPr>
            <a:r>
              <a:rPr lang="en-US" sz="1599" dirty="0">
                <a:solidFill>
                  <a:srgbClr val="000000"/>
                </a:solidFill>
                <a:latin typeface="Calibri" panose="020F0502020204030204" pitchFamily="34" charset="0"/>
                <a:ea typeface="Calibri (MS)"/>
                <a:cs typeface="Calibri (MS)"/>
                <a:sym typeface="Calibri (MS)"/>
              </a:rPr>
              <a:t>How can we iteratively fine-tune an LLM and safety knowledge base?</a:t>
            </a:r>
          </a:p>
          <a:p>
            <a:pPr marL="345439" lvl="1" indent="-172720" algn="l">
              <a:lnSpc>
                <a:spcPts val="2399"/>
              </a:lnSpc>
              <a:buFont typeface="Arial"/>
              <a:buChar char="•"/>
            </a:pPr>
            <a:r>
              <a:rPr lang="en-US" sz="1599" dirty="0">
                <a:solidFill>
                  <a:srgbClr val="000000"/>
                </a:solidFill>
                <a:latin typeface="Calibri" panose="020F0502020204030204" pitchFamily="34" charset="0"/>
                <a:ea typeface="Calibri (MS)"/>
                <a:cs typeface="Calibri (MS)"/>
                <a:sym typeface="Calibri (MS)"/>
              </a:rPr>
              <a:t>What metrics could support Toronto Police Services’ goals, and demonstrate community engagement and safety?</a:t>
            </a:r>
          </a:p>
        </p:txBody>
      </p:sp>
      <p:sp>
        <p:nvSpPr>
          <p:cNvPr id="26" name="TextBox 26"/>
          <p:cNvSpPr txBox="1"/>
          <p:nvPr/>
        </p:nvSpPr>
        <p:spPr>
          <a:xfrm>
            <a:off x="10218398" y="8099637"/>
            <a:ext cx="7602671" cy="292837"/>
          </a:xfrm>
          <a:prstGeom prst="rect">
            <a:avLst/>
          </a:prstGeom>
        </p:spPr>
        <p:txBody>
          <a:bodyPr wrap="square" lIns="0" tIns="0" rIns="0" bIns="0" rtlCol="0" anchor="t">
            <a:spAutoFit/>
          </a:bodyPr>
          <a:lstStyle/>
          <a:p>
            <a:pPr algn="l">
              <a:lnSpc>
                <a:spcPts val="2202"/>
              </a:lnSpc>
            </a:pPr>
            <a:r>
              <a:rPr lang="en-US" sz="2000" b="1" spc="61" dirty="0">
                <a:solidFill>
                  <a:srgbClr val="000000"/>
                </a:solidFill>
                <a:latin typeface="Calibri" panose="020F0502020204030204" pitchFamily="34" charset="0"/>
                <a:ea typeface="Calibri (MS) Bold Italics"/>
                <a:cs typeface="Calibri (MS) Bold Italics"/>
                <a:sym typeface="Calibri (MS) Bold Italics"/>
              </a:rPr>
              <a:t>4. Build a Safety Recommendation Engine</a:t>
            </a:r>
          </a:p>
        </p:txBody>
      </p:sp>
      <p:sp>
        <p:nvSpPr>
          <p:cNvPr id="27" name="TextBox 27"/>
          <p:cNvSpPr txBox="1"/>
          <p:nvPr/>
        </p:nvSpPr>
        <p:spPr>
          <a:xfrm rot="-5400000">
            <a:off x="8784714" y="3218340"/>
            <a:ext cx="1504115" cy="372603"/>
          </a:xfrm>
          <a:prstGeom prst="rect">
            <a:avLst/>
          </a:prstGeom>
        </p:spPr>
        <p:txBody>
          <a:bodyPr lIns="0" tIns="0" rIns="0" bIns="0" rtlCol="0" anchor="t">
            <a:spAutoFit/>
          </a:bodyPr>
          <a:lstStyle/>
          <a:p>
            <a:pPr algn="ctr">
              <a:lnSpc>
                <a:spcPts val="3079"/>
              </a:lnSpc>
              <a:spcBef>
                <a:spcPct val="0"/>
              </a:spcBef>
            </a:pPr>
            <a:r>
              <a:rPr lang="en-US" sz="2199" b="1" dirty="0">
                <a:solidFill>
                  <a:srgbClr val="000000"/>
                </a:solidFill>
                <a:latin typeface="Calibri" panose="020F0502020204030204" pitchFamily="34" charset="0"/>
                <a:ea typeface="Calibri (MS) Bold"/>
                <a:cs typeface="Calibri (MS) Bold"/>
                <a:sym typeface="Calibri (MS) Bold"/>
              </a:rPr>
              <a:t>Business</a:t>
            </a:r>
          </a:p>
        </p:txBody>
      </p:sp>
      <p:sp>
        <p:nvSpPr>
          <p:cNvPr id="28" name="TextBox 28"/>
          <p:cNvSpPr txBox="1"/>
          <p:nvPr/>
        </p:nvSpPr>
        <p:spPr>
          <a:xfrm rot="-5400000">
            <a:off x="8784714" y="4921072"/>
            <a:ext cx="1504115" cy="372603"/>
          </a:xfrm>
          <a:prstGeom prst="rect">
            <a:avLst/>
          </a:prstGeom>
        </p:spPr>
        <p:txBody>
          <a:bodyPr lIns="0" tIns="0" rIns="0" bIns="0" rtlCol="0" anchor="t">
            <a:spAutoFit/>
          </a:bodyPr>
          <a:lstStyle/>
          <a:p>
            <a:pPr algn="ctr">
              <a:lnSpc>
                <a:spcPts val="3079"/>
              </a:lnSpc>
              <a:spcBef>
                <a:spcPct val="0"/>
              </a:spcBef>
            </a:pPr>
            <a:r>
              <a:rPr lang="en-US" sz="2199" b="1" dirty="0">
                <a:solidFill>
                  <a:srgbClr val="000000"/>
                </a:solidFill>
                <a:latin typeface="Calibri" panose="020F0502020204030204" pitchFamily="34" charset="0"/>
                <a:ea typeface="Calibri (MS) Bold"/>
                <a:cs typeface="Calibri (MS) Bold"/>
                <a:sym typeface="Calibri (MS) Bold"/>
              </a:rPr>
              <a:t>Business</a:t>
            </a:r>
          </a:p>
        </p:txBody>
      </p:sp>
      <p:sp>
        <p:nvSpPr>
          <p:cNvPr id="29" name="TextBox 29"/>
          <p:cNvSpPr txBox="1"/>
          <p:nvPr/>
        </p:nvSpPr>
        <p:spPr>
          <a:xfrm rot="-5400000">
            <a:off x="8784714" y="6751140"/>
            <a:ext cx="1504115" cy="372603"/>
          </a:xfrm>
          <a:prstGeom prst="rect">
            <a:avLst/>
          </a:prstGeom>
        </p:spPr>
        <p:txBody>
          <a:bodyPr lIns="0" tIns="0" rIns="0" bIns="0" rtlCol="0" anchor="t">
            <a:spAutoFit/>
          </a:bodyPr>
          <a:lstStyle/>
          <a:p>
            <a:pPr algn="ctr">
              <a:lnSpc>
                <a:spcPts val="3079"/>
              </a:lnSpc>
              <a:spcBef>
                <a:spcPct val="0"/>
              </a:spcBef>
            </a:pPr>
            <a:r>
              <a:rPr lang="en-US" sz="2199" b="1" dirty="0">
                <a:solidFill>
                  <a:srgbClr val="000000"/>
                </a:solidFill>
                <a:latin typeface="Calibri" panose="020F0502020204030204" pitchFamily="34" charset="0"/>
                <a:ea typeface="Calibri (MS) Bold"/>
                <a:cs typeface="Calibri (MS) Bold"/>
                <a:sym typeface="Calibri (MS) Bold"/>
              </a:rPr>
              <a:t>Analytical</a:t>
            </a:r>
          </a:p>
        </p:txBody>
      </p:sp>
      <p:sp>
        <p:nvSpPr>
          <p:cNvPr id="30" name="TextBox 30"/>
          <p:cNvSpPr txBox="1"/>
          <p:nvPr/>
        </p:nvSpPr>
        <p:spPr>
          <a:xfrm rot="-5400000">
            <a:off x="8836784" y="8589194"/>
            <a:ext cx="1504115" cy="372603"/>
          </a:xfrm>
          <a:prstGeom prst="rect">
            <a:avLst/>
          </a:prstGeom>
        </p:spPr>
        <p:txBody>
          <a:bodyPr lIns="0" tIns="0" rIns="0" bIns="0" rtlCol="0" anchor="t">
            <a:spAutoFit/>
          </a:bodyPr>
          <a:lstStyle/>
          <a:p>
            <a:pPr algn="ctr">
              <a:lnSpc>
                <a:spcPts val="3079"/>
              </a:lnSpc>
              <a:spcBef>
                <a:spcPct val="0"/>
              </a:spcBef>
            </a:pPr>
            <a:r>
              <a:rPr lang="en-US" sz="2199" b="1" dirty="0">
                <a:solidFill>
                  <a:srgbClr val="000000"/>
                </a:solidFill>
                <a:latin typeface="Calibri" panose="020F0502020204030204" pitchFamily="34" charset="0"/>
                <a:ea typeface="Calibri (MS) Bold"/>
                <a:cs typeface="Calibri (MS) Bold"/>
                <a:sym typeface="Calibri (MS) Bold"/>
              </a:rPr>
              <a:t>Analytical</a:t>
            </a:r>
          </a:p>
        </p:txBody>
      </p:sp>
      <p:sp>
        <p:nvSpPr>
          <p:cNvPr id="31" name="Freeform 31"/>
          <p:cNvSpPr/>
          <p:nvPr/>
        </p:nvSpPr>
        <p:spPr>
          <a:xfrm>
            <a:off x="1354426" y="5772863"/>
            <a:ext cx="6060099" cy="3965182"/>
          </a:xfrm>
          <a:prstGeom prst="roundRect">
            <a:avLst>
              <a:gd name="adj" fmla="val 4012"/>
            </a:avLst>
          </a:prstGeom>
          <a:blipFill>
            <a:blip r:embed="rId7"/>
            <a:stretch>
              <a:fillRect l="-1919" t="-624" b="-624"/>
            </a:stretch>
          </a:blipFill>
        </p:spPr>
        <p:txBody>
          <a:bodyPr/>
          <a:lstStyle/>
          <a:p>
            <a:endParaRPr lang="en-US" dirty="0">
              <a:latin typeface="Calibri" panose="020F0502020204030204" pitchFamily="34" charset="0"/>
            </a:endParaRPr>
          </a:p>
        </p:txBody>
      </p:sp>
      <p:sp>
        <p:nvSpPr>
          <p:cNvPr id="32" name="Freeform 32"/>
          <p:cNvSpPr/>
          <p:nvPr/>
        </p:nvSpPr>
        <p:spPr>
          <a:xfrm>
            <a:off x="1449238" y="7658536"/>
            <a:ext cx="5870477" cy="3066559"/>
          </a:xfrm>
          <a:custGeom>
            <a:avLst/>
            <a:gdLst/>
            <a:ahLst/>
            <a:cxnLst/>
            <a:rect l="l" t="t" r="r" b="b"/>
            <a:pathLst>
              <a:path w="5870477" h="3066559">
                <a:moveTo>
                  <a:pt x="0" y="0"/>
                </a:moveTo>
                <a:lnTo>
                  <a:pt x="5870476" y="0"/>
                </a:lnTo>
                <a:lnTo>
                  <a:pt x="5870476" y="3066559"/>
                </a:lnTo>
                <a:lnTo>
                  <a:pt x="0" y="3066559"/>
                </a:lnTo>
                <a:lnTo>
                  <a:pt x="0" y="0"/>
                </a:lnTo>
                <a:close/>
              </a:path>
            </a:pathLst>
          </a:custGeom>
          <a:blipFill>
            <a:blip r:embed="rId8">
              <a:alphaModFix amt="35000"/>
            </a:blip>
            <a:stretch>
              <a:fillRect t="-10498" b="-26348"/>
            </a:stretch>
          </a:blipFill>
        </p:spPr>
        <p:txBody>
          <a:bodyPr/>
          <a:lstStyle/>
          <a:p>
            <a:endParaRPr lang="en-US" dirty="0">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57190" y="2280245"/>
            <a:ext cx="1675288" cy="1671099"/>
          </a:xfrm>
          <a:custGeom>
            <a:avLst/>
            <a:gdLst/>
            <a:ahLst/>
            <a:cxnLst/>
            <a:rect l="l" t="t" r="r" b="b"/>
            <a:pathLst>
              <a:path w="1675288" h="1671099">
                <a:moveTo>
                  <a:pt x="0" y="0"/>
                </a:moveTo>
                <a:lnTo>
                  <a:pt x="1675287" y="0"/>
                </a:lnTo>
                <a:lnTo>
                  <a:pt x="1675287" y="1671099"/>
                </a:lnTo>
                <a:lnTo>
                  <a:pt x="0" y="167109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dirty="0">
              <a:latin typeface="Calibri" panose="020F0502020204030204" pitchFamily="34" charset="0"/>
            </a:endParaRPr>
          </a:p>
        </p:txBody>
      </p:sp>
      <p:sp>
        <p:nvSpPr>
          <p:cNvPr id="3" name="Freeform 3"/>
          <p:cNvSpPr/>
          <p:nvPr/>
        </p:nvSpPr>
        <p:spPr>
          <a:xfrm>
            <a:off x="7977153" y="2280245"/>
            <a:ext cx="1759876" cy="1619086"/>
          </a:xfrm>
          <a:custGeom>
            <a:avLst/>
            <a:gdLst/>
            <a:ahLst/>
            <a:cxnLst/>
            <a:rect l="l" t="t" r="r" b="b"/>
            <a:pathLst>
              <a:path w="1759876" h="1619086">
                <a:moveTo>
                  <a:pt x="0" y="0"/>
                </a:moveTo>
                <a:lnTo>
                  <a:pt x="1759876" y="0"/>
                </a:lnTo>
                <a:lnTo>
                  <a:pt x="1759876" y="1619086"/>
                </a:lnTo>
                <a:lnTo>
                  <a:pt x="0" y="161908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dirty="0">
              <a:latin typeface="Calibri" panose="020F0502020204030204" pitchFamily="34" charset="0"/>
            </a:endParaRPr>
          </a:p>
        </p:txBody>
      </p:sp>
      <p:grpSp>
        <p:nvGrpSpPr>
          <p:cNvPr id="4" name="Group 4"/>
          <p:cNvGrpSpPr/>
          <p:nvPr/>
        </p:nvGrpSpPr>
        <p:grpSpPr>
          <a:xfrm>
            <a:off x="1472439" y="8264943"/>
            <a:ext cx="15325113" cy="1374357"/>
            <a:chOff x="-1" y="0"/>
            <a:chExt cx="20433483" cy="3114592"/>
          </a:xfrm>
        </p:grpSpPr>
        <p:sp>
          <p:nvSpPr>
            <p:cNvPr id="5" name="AutoShape 5"/>
            <p:cNvSpPr/>
            <p:nvPr/>
          </p:nvSpPr>
          <p:spPr>
            <a:xfrm>
              <a:off x="-1" y="0"/>
              <a:ext cx="20433483" cy="3114592"/>
            </a:xfrm>
            <a:prstGeom prst="rect">
              <a:avLst/>
            </a:prstGeom>
            <a:solidFill>
              <a:srgbClr val="C27878">
                <a:alpha val="9804"/>
              </a:srgbClr>
            </a:solidFill>
          </p:spPr>
          <p:txBody>
            <a:bodyPr/>
            <a:lstStyle/>
            <a:p>
              <a:endParaRPr lang="en-US" sz="2400" dirty="0">
                <a:latin typeface="Calibri" panose="020F0502020204030204" pitchFamily="34" charset="0"/>
              </a:endParaRPr>
            </a:p>
          </p:txBody>
        </p:sp>
        <p:sp>
          <p:nvSpPr>
            <p:cNvPr id="6" name="TextBox 6"/>
            <p:cNvSpPr txBox="1"/>
            <p:nvPr/>
          </p:nvSpPr>
          <p:spPr>
            <a:xfrm>
              <a:off x="506274" y="272855"/>
              <a:ext cx="19420932" cy="2510960"/>
            </a:xfrm>
            <a:prstGeom prst="rect">
              <a:avLst/>
            </a:prstGeom>
          </p:spPr>
          <p:txBody>
            <a:bodyPr lIns="0" tIns="0" rIns="0" bIns="0" rtlCol="0" anchor="t">
              <a:spAutoFit/>
            </a:bodyPr>
            <a:lstStyle/>
            <a:p>
              <a:pPr algn="ctr">
                <a:spcBef>
                  <a:spcPct val="0"/>
                </a:spcBef>
              </a:pPr>
              <a:r>
                <a:rPr lang="en-US" sz="3600" dirty="0">
                  <a:solidFill>
                    <a:srgbClr val="000000"/>
                  </a:solidFill>
                  <a:latin typeface="Calibri" panose="020F0502020204030204" pitchFamily="34" charset="0"/>
                  <a:ea typeface="Calibri (MS)"/>
                  <a:cs typeface="Calibri (MS)"/>
                  <a:sym typeface="Calibri (MS)"/>
                </a:rPr>
                <a:t>Toronto Police must address challenges of resource constraints and varying levels of public trust.</a:t>
              </a:r>
            </a:p>
          </p:txBody>
        </p:sp>
      </p:grpSp>
      <p:sp>
        <p:nvSpPr>
          <p:cNvPr id="7" name="Freeform 7"/>
          <p:cNvSpPr/>
          <p:nvPr/>
        </p:nvSpPr>
        <p:spPr>
          <a:xfrm>
            <a:off x="2002601" y="2280245"/>
            <a:ext cx="1703219" cy="1703219"/>
          </a:xfrm>
          <a:custGeom>
            <a:avLst/>
            <a:gdLst/>
            <a:ahLst/>
            <a:cxnLst/>
            <a:rect l="l" t="t" r="r" b="b"/>
            <a:pathLst>
              <a:path w="1703219" h="1703219">
                <a:moveTo>
                  <a:pt x="0" y="0"/>
                </a:moveTo>
                <a:lnTo>
                  <a:pt x="1703219" y="0"/>
                </a:lnTo>
                <a:lnTo>
                  <a:pt x="1703219" y="1703219"/>
                </a:lnTo>
                <a:lnTo>
                  <a:pt x="0" y="170321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dirty="0">
              <a:latin typeface="Calibri" panose="020F0502020204030204" pitchFamily="34" charset="0"/>
            </a:endParaRPr>
          </a:p>
        </p:txBody>
      </p:sp>
      <p:sp>
        <p:nvSpPr>
          <p:cNvPr id="8" name="TextBox 8"/>
          <p:cNvSpPr txBox="1"/>
          <p:nvPr/>
        </p:nvSpPr>
        <p:spPr>
          <a:xfrm>
            <a:off x="639514" y="4964030"/>
            <a:ext cx="4602090" cy="2231765"/>
          </a:xfrm>
          <a:prstGeom prst="rect">
            <a:avLst/>
          </a:prstGeom>
        </p:spPr>
        <p:txBody>
          <a:bodyPr wrap="square" lIns="0" tIns="0" rIns="0" bIns="0" rtlCol="0" anchor="t">
            <a:spAutoFit/>
          </a:bodyPr>
          <a:lstStyle/>
          <a:p>
            <a:pPr marL="388620" lvl="1" indent="-194310" algn="l">
              <a:lnSpc>
                <a:spcPts val="2520"/>
              </a:lnSpc>
              <a:buFont typeface="Arial"/>
              <a:buChar char="•"/>
            </a:pPr>
            <a:r>
              <a:rPr lang="en-US" sz="2000" dirty="0">
                <a:solidFill>
                  <a:srgbClr val="000000"/>
                </a:solidFill>
                <a:latin typeface="Calibri" panose="020F0502020204030204" pitchFamily="34" charset="0"/>
                <a:ea typeface="Calibri (MS)"/>
                <a:cs typeface="Calibri (MS)"/>
                <a:sym typeface="Calibri (MS)"/>
              </a:rPr>
              <a:t>The Toronto Police Service’s 2024 budget is $1.18 billion, but a </a:t>
            </a:r>
            <a:r>
              <a:rPr lang="en-US" sz="2000" b="1" dirty="0">
                <a:solidFill>
                  <a:schemeClr val="tx2"/>
                </a:solidFill>
                <a:latin typeface="Calibri" panose="020F0502020204030204" pitchFamily="34" charset="0"/>
                <a:ea typeface="Calibri (MS) Bold"/>
                <a:cs typeface="Calibri (MS) Bold"/>
                <a:sym typeface="Calibri (MS) Bold"/>
              </a:rPr>
              <a:t>$1.8 billion citywide deficit </a:t>
            </a:r>
            <a:r>
              <a:rPr lang="en-US" sz="2000" dirty="0">
                <a:solidFill>
                  <a:srgbClr val="000000"/>
                </a:solidFill>
                <a:latin typeface="Calibri" panose="020F0502020204030204" pitchFamily="34" charset="0"/>
                <a:ea typeface="Calibri (MS)"/>
                <a:cs typeface="Calibri (MS)"/>
                <a:sym typeface="Calibri (MS)"/>
              </a:rPr>
              <a:t>intensifies pressure for efficient resource allocation. </a:t>
            </a:r>
          </a:p>
          <a:p>
            <a:pPr marL="388620" lvl="1" indent="-194310" algn="l">
              <a:lnSpc>
                <a:spcPts val="2520"/>
              </a:lnSpc>
              <a:buFont typeface="Arial"/>
              <a:buChar char="•"/>
            </a:pPr>
            <a:endParaRPr lang="en-US" sz="2000" dirty="0">
              <a:solidFill>
                <a:srgbClr val="000000"/>
              </a:solidFill>
              <a:latin typeface="Calibri" panose="020F0502020204030204" pitchFamily="34" charset="0"/>
              <a:ea typeface="Calibri (MS)"/>
              <a:cs typeface="Calibri (MS)"/>
              <a:sym typeface="Calibri (MS)"/>
            </a:endParaRPr>
          </a:p>
          <a:p>
            <a:pPr marL="388620" lvl="1" indent="-194310" algn="l">
              <a:lnSpc>
                <a:spcPts val="2520"/>
              </a:lnSpc>
              <a:buFont typeface="Arial"/>
              <a:buChar char="•"/>
            </a:pPr>
            <a:r>
              <a:rPr lang="en-US" sz="2000" b="1" dirty="0">
                <a:solidFill>
                  <a:schemeClr val="tx2"/>
                </a:solidFill>
                <a:latin typeface="Calibri" panose="020F0502020204030204" pitchFamily="34" charset="0"/>
                <a:ea typeface="Calibri (MS) Bold"/>
                <a:cs typeface="Calibri (MS) Bold"/>
                <a:sym typeface="Calibri (MS) Bold"/>
              </a:rPr>
              <a:t>Effective deployment is critical </a:t>
            </a:r>
            <a:r>
              <a:rPr lang="en-US" sz="2000" dirty="0">
                <a:solidFill>
                  <a:srgbClr val="000000"/>
                </a:solidFill>
                <a:latin typeface="Calibri" panose="020F0502020204030204" pitchFamily="34" charset="0"/>
                <a:ea typeface="Calibri (MS)"/>
                <a:cs typeface="Calibri (MS)"/>
                <a:sym typeface="Calibri (MS)"/>
              </a:rPr>
              <a:t>as scrutiny over public spending grows.</a:t>
            </a:r>
          </a:p>
        </p:txBody>
      </p:sp>
      <p:sp>
        <p:nvSpPr>
          <p:cNvPr id="9" name="TextBox 9"/>
          <p:cNvSpPr txBox="1"/>
          <p:nvPr/>
        </p:nvSpPr>
        <p:spPr>
          <a:xfrm>
            <a:off x="729691" y="4059728"/>
            <a:ext cx="4422531" cy="434221"/>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Calibri" panose="020F0502020204030204" pitchFamily="34" charset="0"/>
                <a:ea typeface="Calibri (MS)"/>
                <a:cs typeface="Calibri (MS)"/>
                <a:sym typeface="Calibri (MS)"/>
              </a:rPr>
              <a:t>RESOURCE CONSTRAINTS</a:t>
            </a:r>
          </a:p>
        </p:txBody>
      </p:sp>
      <p:sp>
        <p:nvSpPr>
          <p:cNvPr id="10" name="TextBox 10"/>
          <p:cNvSpPr txBox="1"/>
          <p:nvPr/>
        </p:nvSpPr>
        <p:spPr>
          <a:xfrm>
            <a:off x="6324600" y="4059728"/>
            <a:ext cx="4860374" cy="434221"/>
          </a:xfrm>
          <a:prstGeom prst="rect">
            <a:avLst/>
          </a:prstGeom>
        </p:spPr>
        <p:txBody>
          <a:bodyPr wrap="square" lIns="0" tIns="0" rIns="0" bIns="0" rtlCol="0" anchor="t">
            <a:spAutoFit/>
          </a:bodyPr>
          <a:lstStyle/>
          <a:p>
            <a:pPr algn="ctr">
              <a:lnSpc>
                <a:spcPts val="3639"/>
              </a:lnSpc>
              <a:spcBef>
                <a:spcPct val="0"/>
              </a:spcBef>
            </a:pPr>
            <a:r>
              <a:rPr lang="en-US" sz="2599" dirty="0">
                <a:solidFill>
                  <a:srgbClr val="000000"/>
                </a:solidFill>
                <a:latin typeface="Calibri" panose="020F0502020204030204" pitchFamily="34" charset="0"/>
                <a:ea typeface="Calibri (MS)"/>
                <a:cs typeface="Calibri (MS)"/>
                <a:sym typeface="Calibri (MS)"/>
              </a:rPr>
              <a:t>TECHNOLOGICAL CONSTRAINTS</a:t>
            </a:r>
          </a:p>
        </p:txBody>
      </p:sp>
      <p:sp>
        <p:nvSpPr>
          <p:cNvPr id="11" name="TextBox 11"/>
          <p:cNvSpPr txBox="1"/>
          <p:nvPr/>
        </p:nvSpPr>
        <p:spPr>
          <a:xfrm>
            <a:off x="12883568" y="4059728"/>
            <a:ext cx="4422531" cy="434221"/>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Calibri" panose="020F0502020204030204" pitchFamily="34" charset="0"/>
                <a:ea typeface="Calibri (MS)"/>
                <a:cs typeface="Calibri (MS)"/>
                <a:sym typeface="Calibri (MS)"/>
              </a:rPr>
              <a:t>COMUNITY TRUST</a:t>
            </a:r>
          </a:p>
        </p:txBody>
      </p:sp>
      <p:sp>
        <p:nvSpPr>
          <p:cNvPr id="12" name="TextBox 12"/>
          <p:cNvSpPr txBox="1"/>
          <p:nvPr/>
        </p:nvSpPr>
        <p:spPr>
          <a:xfrm>
            <a:off x="6111709" y="4910483"/>
            <a:ext cx="5575418" cy="2543581"/>
          </a:xfrm>
          <a:prstGeom prst="rect">
            <a:avLst/>
          </a:prstGeom>
        </p:spPr>
        <p:txBody>
          <a:bodyPr wrap="square" lIns="0" tIns="0" rIns="0" bIns="0" rtlCol="0" anchor="t">
            <a:spAutoFit/>
          </a:bodyPr>
          <a:lstStyle/>
          <a:p>
            <a:pPr marL="388620" lvl="1" indent="-194310" algn="l">
              <a:lnSpc>
                <a:spcPts val="2520"/>
              </a:lnSpc>
              <a:buFont typeface="Arial"/>
              <a:buChar char="•"/>
            </a:pPr>
            <a:r>
              <a:rPr lang="en-US" sz="2000" dirty="0">
                <a:solidFill>
                  <a:srgbClr val="000000"/>
                </a:solidFill>
                <a:latin typeface="Calibri" panose="020F0502020204030204" pitchFamily="34" charset="0"/>
                <a:ea typeface="Calibri (MS)"/>
                <a:cs typeface="Calibri (MS)"/>
                <a:sym typeface="Calibri (MS)"/>
              </a:rPr>
              <a:t>Advances in AI offer opportunities for crime reduction and faster response times, with studies suggesting a potential </a:t>
            </a:r>
            <a:r>
              <a:rPr lang="en-US" sz="2000" b="1" dirty="0">
                <a:solidFill>
                  <a:schemeClr val="tx2"/>
                </a:solidFill>
                <a:latin typeface="Calibri" panose="020F0502020204030204" pitchFamily="34" charset="0"/>
                <a:ea typeface="Calibri (MS) Bold"/>
                <a:cs typeface="Calibri (MS) Bold"/>
                <a:sym typeface="Calibri (MS) Bold"/>
              </a:rPr>
              <a:t>30-40% decrease in crime </a:t>
            </a:r>
            <a:r>
              <a:rPr lang="en-US" sz="2000" b="1" dirty="0">
                <a:solidFill>
                  <a:schemeClr val="tx2"/>
                </a:solidFill>
                <a:latin typeface="Calibri" panose="020F0502020204030204" pitchFamily="34" charset="0"/>
                <a:ea typeface="Calibri (MS)"/>
                <a:cs typeface="Calibri (MS)"/>
                <a:sym typeface="Calibri (MS)"/>
              </a:rPr>
              <a:t>and up to </a:t>
            </a:r>
            <a:r>
              <a:rPr lang="en-US" sz="2000" b="1" dirty="0">
                <a:solidFill>
                  <a:schemeClr val="tx2"/>
                </a:solidFill>
                <a:latin typeface="Calibri" panose="020F0502020204030204" pitchFamily="34" charset="0"/>
                <a:ea typeface="Calibri (MS) Bold"/>
                <a:cs typeface="Calibri (MS) Bold"/>
                <a:sym typeface="Calibri (MS) Bold"/>
              </a:rPr>
              <a:t>35% faster response times</a:t>
            </a:r>
            <a:r>
              <a:rPr lang="en-US" sz="2000" dirty="0">
                <a:solidFill>
                  <a:schemeClr val="tx2"/>
                </a:solidFill>
                <a:latin typeface="Calibri" panose="020F0502020204030204" pitchFamily="34" charset="0"/>
                <a:ea typeface="Calibri (MS)"/>
                <a:cs typeface="Calibri (MS)"/>
                <a:sym typeface="Calibri (MS)"/>
              </a:rPr>
              <a:t>. </a:t>
            </a:r>
          </a:p>
          <a:p>
            <a:pPr marL="388620" lvl="1" indent="-194310" algn="l">
              <a:lnSpc>
                <a:spcPts val="2520"/>
              </a:lnSpc>
              <a:buFont typeface="Arial"/>
              <a:buChar char="•"/>
            </a:pPr>
            <a:endParaRPr lang="en-US" sz="2000" dirty="0">
              <a:solidFill>
                <a:schemeClr val="tx2"/>
              </a:solidFill>
              <a:latin typeface="Calibri" panose="020F0502020204030204" pitchFamily="34" charset="0"/>
              <a:ea typeface="Calibri (MS)"/>
              <a:cs typeface="Calibri (MS)"/>
              <a:sym typeface="Calibri (MS)"/>
            </a:endParaRPr>
          </a:p>
          <a:p>
            <a:pPr marL="388620" lvl="1" indent="-194310" algn="l">
              <a:lnSpc>
                <a:spcPts val="2520"/>
              </a:lnSpc>
              <a:buFont typeface="Arial"/>
              <a:buChar char="•"/>
            </a:pPr>
            <a:r>
              <a:rPr lang="en-US" sz="2000" dirty="0">
                <a:solidFill>
                  <a:srgbClr val="000000"/>
                </a:solidFill>
                <a:latin typeface="Calibri" panose="020F0502020204030204" pitchFamily="34" charset="0"/>
                <a:ea typeface="Calibri (MS)"/>
                <a:cs typeface="Calibri (MS)"/>
                <a:sym typeface="Calibri (MS)"/>
              </a:rPr>
              <a:t>However, </a:t>
            </a:r>
            <a:r>
              <a:rPr lang="en-US" sz="2000" b="1" dirty="0">
                <a:solidFill>
                  <a:schemeClr val="tx2"/>
                </a:solidFill>
                <a:latin typeface="Calibri" panose="020F0502020204030204" pitchFamily="34" charset="0"/>
                <a:ea typeface="Calibri (MS) Bold"/>
                <a:cs typeface="Calibri (MS) Bold"/>
                <a:sym typeface="Calibri (MS) Bold"/>
              </a:rPr>
              <a:t>ethical and privacy concerns</a:t>
            </a:r>
            <a:r>
              <a:rPr lang="en-US" sz="2000" dirty="0">
                <a:solidFill>
                  <a:srgbClr val="000000"/>
                </a:solidFill>
                <a:latin typeface="Calibri" panose="020F0502020204030204" pitchFamily="34" charset="0"/>
                <a:ea typeface="Calibri (MS)"/>
                <a:cs typeface="Calibri (MS)"/>
                <a:sym typeface="Calibri (MS)"/>
              </a:rPr>
              <a:t>, such as past issues with </a:t>
            </a:r>
            <a:r>
              <a:rPr lang="en-US" sz="2000" dirty="0" err="1">
                <a:solidFill>
                  <a:srgbClr val="000000"/>
                </a:solidFill>
                <a:latin typeface="Calibri" panose="020F0502020204030204" pitchFamily="34" charset="0"/>
                <a:ea typeface="Calibri (MS)"/>
                <a:cs typeface="Calibri (MS)"/>
                <a:sym typeface="Calibri (MS)"/>
              </a:rPr>
              <a:t>ClearView</a:t>
            </a:r>
            <a:r>
              <a:rPr lang="en-US" sz="2000" dirty="0">
                <a:solidFill>
                  <a:srgbClr val="000000"/>
                </a:solidFill>
                <a:latin typeface="Calibri" panose="020F0502020204030204" pitchFamily="34" charset="0"/>
                <a:ea typeface="Calibri (MS)"/>
                <a:cs typeface="Calibri (MS)"/>
                <a:sym typeface="Calibri (MS)"/>
              </a:rPr>
              <a:t> AI, require careful consideration.</a:t>
            </a:r>
          </a:p>
        </p:txBody>
      </p:sp>
      <p:sp>
        <p:nvSpPr>
          <p:cNvPr id="13" name="TextBox 13"/>
          <p:cNvSpPr txBox="1"/>
          <p:nvPr/>
        </p:nvSpPr>
        <p:spPr>
          <a:xfrm>
            <a:off x="12434804" y="4812554"/>
            <a:ext cx="5208882" cy="2543581"/>
          </a:xfrm>
          <a:prstGeom prst="rect">
            <a:avLst/>
          </a:prstGeom>
        </p:spPr>
        <p:txBody>
          <a:bodyPr wrap="square" lIns="0" tIns="0" rIns="0" bIns="0" rtlCol="0" anchor="t">
            <a:spAutoFit/>
          </a:bodyPr>
          <a:lstStyle/>
          <a:p>
            <a:pPr marL="388620" lvl="1" indent="-194310" algn="l">
              <a:lnSpc>
                <a:spcPts val="2520"/>
              </a:lnSpc>
              <a:buFont typeface="Arial"/>
              <a:buChar char="•"/>
            </a:pPr>
            <a:r>
              <a:rPr lang="en-US" sz="2000" dirty="0">
                <a:solidFill>
                  <a:srgbClr val="000000"/>
                </a:solidFill>
                <a:latin typeface="Calibri" panose="020F0502020204030204" pitchFamily="34" charset="0"/>
                <a:ea typeface="Calibri (MS)"/>
                <a:cs typeface="Calibri (MS)"/>
                <a:sym typeface="Calibri (MS)"/>
              </a:rPr>
              <a:t>Trust in policing varies across demographics, with younger and </a:t>
            </a:r>
            <a:r>
              <a:rPr lang="en-US" sz="2000" b="1" dirty="0">
                <a:solidFill>
                  <a:schemeClr val="tx2"/>
                </a:solidFill>
                <a:latin typeface="Calibri" panose="020F0502020204030204" pitchFamily="34" charset="0"/>
                <a:ea typeface="Calibri (MS) Bold"/>
                <a:cs typeface="Calibri (MS) Bold"/>
                <a:sym typeface="Calibri (MS) Bold"/>
              </a:rPr>
              <a:t>minority communities expressing more skepticism</a:t>
            </a:r>
            <a:r>
              <a:rPr lang="en-US" sz="2000" dirty="0">
                <a:solidFill>
                  <a:schemeClr val="tx2"/>
                </a:solidFill>
                <a:latin typeface="Calibri" panose="020F0502020204030204" pitchFamily="34" charset="0"/>
                <a:ea typeface="Calibri (MS)"/>
                <a:cs typeface="Calibri (MS)"/>
                <a:sym typeface="Calibri (MS)"/>
              </a:rPr>
              <a:t>.</a:t>
            </a:r>
          </a:p>
          <a:p>
            <a:pPr marL="194310" lvl="1" algn="l">
              <a:lnSpc>
                <a:spcPts val="2520"/>
              </a:lnSpc>
            </a:pPr>
            <a:r>
              <a:rPr lang="en-US" sz="2000" dirty="0">
                <a:solidFill>
                  <a:schemeClr val="tx2"/>
                </a:solidFill>
                <a:latin typeface="Calibri" panose="020F0502020204030204" pitchFamily="34" charset="0"/>
                <a:ea typeface="Calibri (MS)"/>
                <a:cs typeface="Calibri (MS)"/>
                <a:sym typeface="Calibri (MS)"/>
              </a:rPr>
              <a:t> </a:t>
            </a:r>
          </a:p>
          <a:p>
            <a:pPr marL="388620" lvl="1" indent="-194310" algn="l">
              <a:lnSpc>
                <a:spcPts val="2520"/>
              </a:lnSpc>
              <a:buFont typeface="Arial"/>
              <a:buChar char="•"/>
            </a:pPr>
            <a:r>
              <a:rPr lang="en-US" sz="2000" dirty="0">
                <a:solidFill>
                  <a:srgbClr val="000000"/>
                </a:solidFill>
                <a:latin typeface="Calibri" panose="020F0502020204030204" pitchFamily="34" charset="0"/>
                <a:ea typeface="Calibri (MS)"/>
                <a:cs typeface="Calibri (MS)"/>
                <a:sym typeface="Calibri (MS)"/>
              </a:rPr>
              <a:t>Rising crime rates and public expectations for transparency emphasize the</a:t>
            </a:r>
            <a:r>
              <a:rPr lang="en-US" sz="2000" b="1" dirty="0">
                <a:solidFill>
                  <a:srgbClr val="000000"/>
                </a:solidFill>
                <a:latin typeface="Calibri" panose="020F0502020204030204" pitchFamily="34" charset="0"/>
                <a:ea typeface="Calibri (MS) Bold"/>
                <a:cs typeface="Calibri (MS) Bold"/>
                <a:sym typeface="Calibri (MS) Bold"/>
              </a:rPr>
              <a:t> </a:t>
            </a:r>
            <a:r>
              <a:rPr lang="en-US" sz="2000" b="1" dirty="0">
                <a:solidFill>
                  <a:schemeClr val="tx2"/>
                </a:solidFill>
                <a:latin typeface="Calibri" panose="020F0502020204030204" pitchFamily="34" charset="0"/>
                <a:ea typeface="Calibri (MS) Bold"/>
                <a:cs typeface="Calibri (MS) Bold"/>
                <a:sym typeface="Calibri (MS) Bold"/>
              </a:rPr>
              <a:t>importance of community engagement</a:t>
            </a:r>
            <a:r>
              <a:rPr lang="en-US" sz="2000" dirty="0">
                <a:solidFill>
                  <a:schemeClr val="tx2"/>
                </a:solidFill>
                <a:latin typeface="Calibri" panose="020F0502020204030204" pitchFamily="34" charset="0"/>
                <a:ea typeface="Calibri (MS)"/>
                <a:cs typeface="Calibri (MS)"/>
                <a:sym typeface="Calibri (MS)"/>
              </a:rPr>
              <a:t> </a:t>
            </a:r>
            <a:r>
              <a:rPr lang="en-US" sz="2000" dirty="0">
                <a:solidFill>
                  <a:srgbClr val="000000"/>
                </a:solidFill>
                <a:latin typeface="Calibri" panose="020F0502020204030204" pitchFamily="34" charset="0"/>
                <a:ea typeface="Calibri (MS)"/>
                <a:cs typeface="Calibri (MS)"/>
                <a:sym typeface="Calibri (MS)"/>
              </a:rPr>
              <a:t>in public safety initiatives.</a:t>
            </a:r>
          </a:p>
        </p:txBody>
      </p:sp>
      <p:sp>
        <p:nvSpPr>
          <p:cNvPr id="14" name="AutoShape 14"/>
          <p:cNvSpPr/>
          <p:nvPr/>
        </p:nvSpPr>
        <p:spPr>
          <a:xfrm>
            <a:off x="489612" y="1612092"/>
            <a:ext cx="6492240" cy="0"/>
          </a:xfrm>
          <a:prstGeom prst="line">
            <a:avLst/>
          </a:prstGeom>
          <a:ln w="19050" cap="flat">
            <a:solidFill>
              <a:srgbClr val="F9F9F9"/>
            </a:solidFill>
            <a:prstDash val="solid"/>
            <a:headEnd type="none" w="sm" len="sm"/>
            <a:tailEnd type="none" w="sm" len="sm"/>
          </a:ln>
        </p:spPr>
        <p:txBody>
          <a:bodyPr/>
          <a:lstStyle/>
          <a:p>
            <a:endParaRPr lang="en-US" dirty="0">
              <a:latin typeface="Calibri" panose="020F0502020204030204" pitchFamily="34" charset="0"/>
            </a:endParaRPr>
          </a:p>
        </p:txBody>
      </p:sp>
      <p:grpSp>
        <p:nvGrpSpPr>
          <p:cNvPr id="15" name="Group 15"/>
          <p:cNvGrpSpPr/>
          <p:nvPr/>
        </p:nvGrpSpPr>
        <p:grpSpPr>
          <a:xfrm>
            <a:off x="489451" y="52398"/>
            <a:ext cx="4844549" cy="1328727"/>
            <a:chOff x="0" y="-304800"/>
            <a:chExt cx="6535858" cy="1771637"/>
          </a:xfrm>
        </p:grpSpPr>
        <p:sp>
          <p:nvSpPr>
            <p:cNvPr id="16" name="TextBox 16"/>
            <p:cNvSpPr txBox="1"/>
            <p:nvPr/>
          </p:nvSpPr>
          <p:spPr>
            <a:xfrm>
              <a:off x="0" y="-304800"/>
              <a:ext cx="6535858" cy="1685078"/>
            </a:xfrm>
            <a:prstGeom prst="rect">
              <a:avLst/>
            </a:prstGeom>
          </p:spPr>
          <p:txBody>
            <a:bodyPr lIns="0" tIns="0" rIns="0" bIns="0" rtlCol="0" anchor="t">
              <a:spAutoFit/>
            </a:bodyPr>
            <a:lstStyle/>
            <a:p>
              <a:pPr marL="0" lvl="0" indent="0" algn="ctr">
                <a:lnSpc>
                  <a:spcPts val="10500"/>
                </a:lnSpc>
                <a:spcBef>
                  <a:spcPct val="0"/>
                </a:spcBef>
              </a:pPr>
              <a:r>
                <a:rPr lang="en-US" sz="7500" b="1" dirty="0">
                  <a:solidFill>
                    <a:srgbClr val="00285C"/>
                  </a:solidFill>
                  <a:latin typeface="Calibri" panose="020F0502020204030204" pitchFamily="34" charset="0"/>
                  <a:ea typeface="Calibri (MS) Bold"/>
                  <a:cs typeface="Calibri (MS) Bold"/>
                  <a:sym typeface="Calibri (MS) Bold"/>
                </a:rPr>
                <a:t>Background</a:t>
              </a:r>
            </a:p>
          </p:txBody>
        </p:sp>
        <p:sp>
          <p:nvSpPr>
            <p:cNvPr id="17" name="AutoShape 17"/>
            <p:cNvSpPr/>
            <p:nvPr/>
          </p:nvSpPr>
          <p:spPr>
            <a:xfrm>
              <a:off x="0" y="1466837"/>
              <a:ext cx="6535858" cy="0"/>
            </a:xfrm>
            <a:prstGeom prst="line">
              <a:avLst/>
            </a:prstGeom>
            <a:ln w="11430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grpSp>
        <p:nvGrpSpPr>
          <p:cNvPr id="18" name="Group 18"/>
          <p:cNvGrpSpPr/>
          <p:nvPr/>
        </p:nvGrpSpPr>
        <p:grpSpPr>
          <a:xfrm>
            <a:off x="15334118" y="186030"/>
            <a:ext cx="2758142" cy="1334436"/>
            <a:chOff x="0" y="0"/>
            <a:chExt cx="3677523" cy="1779248"/>
          </a:xfrm>
        </p:grpSpPr>
        <p:sp>
          <p:nvSpPr>
            <p:cNvPr id="19" name="Freeform 19"/>
            <p:cNvSpPr/>
            <p:nvPr/>
          </p:nvSpPr>
          <p:spPr>
            <a:xfrm>
              <a:off x="2481327" y="151546"/>
              <a:ext cx="1196196" cy="1362555"/>
            </a:xfrm>
            <a:custGeom>
              <a:avLst/>
              <a:gdLst/>
              <a:ahLst/>
              <a:cxnLst/>
              <a:rect l="l" t="t" r="r" b="b"/>
              <a:pathLst>
                <a:path w="1196196" h="1362555">
                  <a:moveTo>
                    <a:pt x="0" y="0"/>
                  </a:moveTo>
                  <a:lnTo>
                    <a:pt x="1196196" y="0"/>
                  </a:lnTo>
                  <a:lnTo>
                    <a:pt x="1196196" y="1362554"/>
                  </a:lnTo>
                  <a:lnTo>
                    <a:pt x="0" y="1362554"/>
                  </a:lnTo>
                  <a:lnTo>
                    <a:pt x="0" y="0"/>
                  </a:lnTo>
                  <a:close/>
                </a:path>
              </a:pathLst>
            </a:custGeom>
            <a:blipFill>
              <a:blip r:embed="rId8"/>
              <a:stretch>
                <a:fillRect/>
              </a:stretch>
            </a:blipFill>
          </p:spPr>
          <p:txBody>
            <a:bodyPr/>
            <a:lstStyle/>
            <a:p>
              <a:endParaRPr lang="en-US" dirty="0">
                <a:latin typeface="Calibri" panose="020F0502020204030204" pitchFamily="34" charset="0"/>
              </a:endParaRPr>
            </a:p>
          </p:txBody>
        </p:sp>
        <p:sp>
          <p:nvSpPr>
            <p:cNvPr id="20" name="Freeform 20"/>
            <p:cNvSpPr/>
            <p:nvPr/>
          </p:nvSpPr>
          <p:spPr>
            <a:xfrm>
              <a:off x="0" y="0"/>
              <a:ext cx="1334436" cy="1779248"/>
            </a:xfrm>
            <a:custGeom>
              <a:avLst/>
              <a:gdLst/>
              <a:ahLst/>
              <a:cxnLst/>
              <a:rect l="l" t="t" r="r" b="b"/>
              <a:pathLst>
                <a:path w="1334436" h="1779248">
                  <a:moveTo>
                    <a:pt x="0" y="0"/>
                  </a:moveTo>
                  <a:lnTo>
                    <a:pt x="1334436" y="0"/>
                  </a:lnTo>
                  <a:lnTo>
                    <a:pt x="1334436" y="1779248"/>
                  </a:lnTo>
                  <a:lnTo>
                    <a:pt x="0" y="1779248"/>
                  </a:lnTo>
                  <a:lnTo>
                    <a:pt x="0" y="0"/>
                  </a:lnTo>
                  <a:close/>
                </a:path>
              </a:pathLst>
            </a:custGeom>
            <a:blipFill>
              <a:blip r:embed="rId9"/>
              <a:stretch>
                <a:fillRect l="-49055" t="-22322" r="-47527" b="-25115"/>
              </a:stretch>
            </a:blipFill>
          </p:spPr>
          <p:txBody>
            <a:bodyPr/>
            <a:lstStyle/>
            <a:p>
              <a:endParaRPr lang="en-US" dirty="0">
                <a:latin typeface="Calibri" panose="020F0502020204030204" pitchFamily="34" charset="0"/>
              </a:endParaRPr>
            </a:p>
          </p:txBody>
        </p:sp>
        <p:sp>
          <p:nvSpPr>
            <p:cNvPr id="21" name="Freeform 21"/>
            <p:cNvSpPr/>
            <p:nvPr/>
          </p:nvSpPr>
          <p:spPr>
            <a:xfrm>
              <a:off x="1614146" y="496334"/>
              <a:ext cx="674204" cy="672979"/>
            </a:xfrm>
            <a:custGeom>
              <a:avLst/>
              <a:gdLst/>
              <a:ahLst/>
              <a:cxnLst/>
              <a:rect l="l" t="t" r="r" b="b"/>
              <a:pathLst>
                <a:path w="674204" h="672979">
                  <a:moveTo>
                    <a:pt x="0" y="0"/>
                  </a:moveTo>
                  <a:lnTo>
                    <a:pt x="674204" y="0"/>
                  </a:lnTo>
                  <a:lnTo>
                    <a:pt x="674204" y="672978"/>
                  </a:lnTo>
                  <a:lnTo>
                    <a:pt x="0" y="6729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latin typeface="Calibri" panose="020F0502020204030204" pitchFamily="34" charset="0"/>
              </a:endParaRPr>
            </a:p>
          </p:txBody>
        </p:sp>
      </p:grpSp>
      <p:sp>
        <p:nvSpPr>
          <p:cNvPr id="22" name="AutoShape 22"/>
          <p:cNvSpPr/>
          <p:nvPr/>
        </p:nvSpPr>
        <p:spPr>
          <a:xfrm>
            <a:off x="12108637" y="3911126"/>
            <a:ext cx="98803" cy="3744592"/>
          </a:xfrm>
          <a:prstGeom prst="rect">
            <a:avLst/>
          </a:prstGeom>
          <a:solidFill>
            <a:srgbClr val="051D40"/>
          </a:solidFill>
        </p:spPr>
        <p:txBody>
          <a:bodyPr/>
          <a:lstStyle/>
          <a:p>
            <a:endParaRPr lang="en-US" dirty="0">
              <a:latin typeface="Calibri" panose="020F0502020204030204" pitchFamily="34" charset="0"/>
            </a:endParaRPr>
          </a:p>
        </p:txBody>
      </p:sp>
      <p:sp>
        <p:nvSpPr>
          <p:cNvPr id="23" name="AutoShape 23"/>
          <p:cNvSpPr/>
          <p:nvPr/>
        </p:nvSpPr>
        <p:spPr>
          <a:xfrm>
            <a:off x="5506741" y="3911126"/>
            <a:ext cx="98803" cy="3744592"/>
          </a:xfrm>
          <a:prstGeom prst="rect">
            <a:avLst/>
          </a:prstGeom>
          <a:solidFill>
            <a:srgbClr val="051D40"/>
          </a:solidFill>
        </p:spPr>
        <p:txBody>
          <a:bodyPr/>
          <a:lstStyle/>
          <a:p>
            <a:endParaRPr lang="en-US" dirty="0">
              <a:latin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61931" y="2941299"/>
            <a:ext cx="7151051" cy="6865218"/>
            <a:chOff x="0" y="0"/>
            <a:chExt cx="9534735" cy="9153623"/>
          </a:xfrm>
        </p:grpSpPr>
        <p:sp>
          <p:nvSpPr>
            <p:cNvPr id="3" name="Freeform 3"/>
            <p:cNvSpPr/>
            <p:nvPr/>
          </p:nvSpPr>
          <p:spPr>
            <a:xfrm>
              <a:off x="0" y="0"/>
              <a:ext cx="9534779" cy="9153652"/>
            </a:xfrm>
            <a:custGeom>
              <a:avLst/>
              <a:gdLst/>
              <a:ahLst/>
              <a:cxnLst/>
              <a:rect l="l" t="t" r="r" b="b"/>
              <a:pathLst>
                <a:path w="9534779" h="9153652">
                  <a:moveTo>
                    <a:pt x="0" y="4576826"/>
                  </a:moveTo>
                  <a:cubicBezTo>
                    <a:pt x="0" y="2049145"/>
                    <a:pt x="2134362" y="0"/>
                    <a:pt x="4767326" y="0"/>
                  </a:cubicBezTo>
                  <a:cubicBezTo>
                    <a:pt x="7400290" y="0"/>
                    <a:pt x="9534779" y="2049145"/>
                    <a:pt x="9534779" y="4576826"/>
                  </a:cubicBezTo>
                  <a:cubicBezTo>
                    <a:pt x="9534779" y="7104507"/>
                    <a:pt x="7400290" y="9153652"/>
                    <a:pt x="4767326" y="9153652"/>
                  </a:cubicBezTo>
                  <a:cubicBezTo>
                    <a:pt x="2134362" y="9153652"/>
                    <a:pt x="0" y="7104507"/>
                    <a:pt x="0" y="4576826"/>
                  </a:cubicBezTo>
                  <a:close/>
                </a:path>
              </a:pathLst>
            </a:custGeom>
            <a:gradFill rotWithShape="1">
              <a:gsLst>
                <a:gs pos="0">
                  <a:srgbClr val="F3B32B">
                    <a:alpha val="100000"/>
                  </a:srgbClr>
                </a:gs>
                <a:gs pos="100000">
                  <a:srgbClr val="6F3500">
                    <a:alpha val="100000"/>
                  </a:srgbClr>
                </a:gs>
              </a:gsLst>
              <a:lin ang="2700000"/>
            </a:gradFill>
          </p:spPr>
          <p:txBody>
            <a:bodyPr/>
            <a:lstStyle/>
            <a:p>
              <a:endParaRPr lang="en-US" dirty="0">
                <a:latin typeface="Calibri" panose="020F0502020204030204" pitchFamily="34" charset="0"/>
              </a:endParaRPr>
            </a:p>
          </p:txBody>
        </p:sp>
      </p:grpSp>
      <p:grpSp>
        <p:nvGrpSpPr>
          <p:cNvPr id="4" name="Group 4"/>
          <p:cNvGrpSpPr/>
          <p:nvPr/>
        </p:nvGrpSpPr>
        <p:grpSpPr>
          <a:xfrm>
            <a:off x="7550879" y="3009476"/>
            <a:ext cx="7253640" cy="6730808"/>
            <a:chOff x="0" y="0"/>
            <a:chExt cx="9671520" cy="8974410"/>
          </a:xfrm>
        </p:grpSpPr>
        <p:sp>
          <p:nvSpPr>
            <p:cNvPr id="5" name="Freeform 5"/>
            <p:cNvSpPr/>
            <p:nvPr/>
          </p:nvSpPr>
          <p:spPr>
            <a:xfrm>
              <a:off x="0" y="0"/>
              <a:ext cx="9671558" cy="8974455"/>
            </a:xfrm>
            <a:custGeom>
              <a:avLst/>
              <a:gdLst/>
              <a:ahLst/>
              <a:cxnLst/>
              <a:rect l="l" t="t" r="r" b="b"/>
              <a:pathLst>
                <a:path w="9671558" h="8974455">
                  <a:moveTo>
                    <a:pt x="0" y="4487164"/>
                  </a:moveTo>
                  <a:cubicBezTo>
                    <a:pt x="0" y="2009013"/>
                    <a:pt x="2165096" y="0"/>
                    <a:pt x="4835779" y="0"/>
                  </a:cubicBezTo>
                  <a:cubicBezTo>
                    <a:pt x="7506462" y="0"/>
                    <a:pt x="9671558" y="2009013"/>
                    <a:pt x="9671558" y="4487164"/>
                  </a:cubicBezTo>
                  <a:cubicBezTo>
                    <a:pt x="9671558" y="6965315"/>
                    <a:pt x="7506462" y="8974455"/>
                    <a:pt x="4835779" y="8974455"/>
                  </a:cubicBezTo>
                  <a:cubicBezTo>
                    <a:pt x="2165096" y="8974455"/>
                    <a:pt x="0" y="6965442"/>
                    <a:pt x="0" y="4487164"/>
                  </a:cubicBezTo>
                  <a:close/>
                </a:path>
              </a:pathLst>
            </a:custGeom>
            <a:gradFill rotWithShape="1">
              <a:gsLst>
                <a:gs pos="0">
                  <a:srgbClr val="00285C">
                    <a:alpha val="100000"/>
                  </a:srgbClr>
                </a:gs>
                <a:gs pos="100000">
                  <a:srgbClr val="000000">
                    <a:alpha val="100000"/>
                  </a:srgbClr>
                </a:gs>
              </a:gsLst>
              <a:path path="circle">
                <a:fillToRect l="50000" t="50000" r="50000" b="50000"/>
              </a:path>
            </a:gradFill>
          </p:spPr>
          <p:txBody>
            <a:bodyPr/>
            <a:lstStyle/>
            <a:p>
              <a:endParaRPr lang="en-US" dirty="0">
                <a:latin typeface="Calibri" panose="020F0502020204030204" pitchFamily="34" charset="0"/>
              </a:endParaRPr>
            </a:p>
          </p:txBody>
        </p:sp>
      </p:grpSp>
      <p:sp>
        <p:nvSpPr>
          <p:cNvPr id="6" name="Freeform 6"/>
          <p:cNvSpPr/>
          <p:nvPr/>
        </p:nvSpPr>
        <p:spPr>
          <a:xfrm rot="-5400000">
            <a:off x="4155035" y="5377611"/>
            <a:ext cx="6791687" cy="1323961"/>
          </a:xfrm>
          <a:custGeom>
            <a:avLst/>
            <a:gdLst/>
            <a:ahLst/>
            <a:cxnLst/>
            <a:rect l="l" t="t" r="r" b="b"/>
            <a:pathLst>
              <a:path w="6791687" h="1323961">
                <a:moveTo>
                  <a:pt x="0" y="0"/>
                </a:moveTo>
                <a:lnTo>
                  <a:pt x="6791687" y="0"/>
                </a:lnTo>
                <a:lnTo>
                  <a:pt x="6791687" y="1323961"/>
                </a:lnTo>
                <a:lnTo>
                  <a:pt x="0" y="1323961"/>
                </a:lnTo>
                <a:lnTo>
                  <a:pt x="0" y="0"/>
                </a:lnTo>
                <a:close/>
              </a:path>
            </a:pathLst>
          </a:custGeom>
          <a:blipFill>
            <a:blip r:embed="rId2">
              <a:alphaModFix amt="35000"/>
            </a:blip>
            <a:stretch>
              <a:fillRect t="-133353" b="-133353"/>
            </a:stretch>
          </a:blipFill>
        </p:spPr>
        <p:txBody>
          <a:bodyPr/>
          <a:lstStyle/>
          <a:p>
            <a:endParaRPr lang="en-US" dirty="0">
              <a:latin typeface="Calibri" panose="020F0502020204030204" pitchFamily="34" charset="0"/>
            </a:endParaRPr>
          </a:p>
        </p:txBody>
      </p:sp>
      <p:sp>
        <p:nvSpPr>
          <p:cNvPr id="7" name="Freeform 7"/>
          <p:cNvSpPr/>
          <p:nvPr/>
        </p:nvSpPr>
        <p:spPr>
          <a:xfrm rot="5400000">
            <a:off x="7661003" y="5669409"/>
            <a:ext cx="6791687" cy="1323961"/>
          </a:xfrm>
          <a:custGeom>
            <a:avLst/>
            <a:gdLst/>
            <a:ahLst/>
            <a:cxnLst/>
            <a:rect l="l" t="t" r="r" b="b"/>
            <a:pathLst>
              <a:path w="6791687" h="1323961">
                <a:moveTo>
                  <a:pt x="0" y="0"/>
                </a:moveTo>
                <a:lnTo>
                  <a:pt x="6791687" y="0"/>
                </a:lnTo>
                <a:lnTo>
                  <a:pt x="6791687" y="1323961"/>
                </a:lnTo>
                <a:lnTo>
                  <a:pt x="0" y="1323961"/>
                </a:lnTo>
                <a:lnTo>
                  <a:pt x="0" y="0"/>
                </a:lnTo>
                <a:close/>
              </a:path>
            </a:pathLst>
          </a:custGeom>
          <a:blipFill>
            <a:blip r:embed="rId2">
              <a:alphaModFix amt="35000"/>
            </a:blip>
            <a:stretch>
              <a:fillRect t="-133353" b="-133353"/>
            </a:stretch>
          </a:blipFill>
        </p:spPr>
        <p:txBody>
          <a:bodyPr/>
          <a:lstStyle/>
          <a:p>
            <a:endParaRPr lang="en-US" dirty="0">
              <a:latin typeface="Calibri" panose="020F0502020204030204" pitchFamily="34" charset="0"/>
            </a:endParaRPr>
          </a:p>
        </p:txBody>
      </p:sp>
      <p:grpSp>
        <p:nvGrpSpPr>
          <p:cNvPr id="8" name="Group 8"/>
          <p:cNvGrpSpPr/>
          <p:nvPr/>
        </p:nvGrpSpPr>
        <p:grpSpPr>
          <a:xfrm>
            <a:off x="13373369" y="6719850"/>
            <a:ext cx="3541850" cy="963986"/>
            <a:chOff x="0" y="0"/>
            <a:chExt cx="4722467" cy="1285315"/>
          </a:xfrm>
        </p:grpSpPr>
        <p:sp>
          <p:nvSpPr>
            <p:cNvPr id="9" name="Freeform 9"/>
            <p:cNvSpPr/>
            <p:nvPr/>
          </p:nvSpPr>
          <p:spPr>
            <a:xfrm>
              <a:off x="63500" y="63500"/>
              <a:ext cx="4595368" cy="1158367"/>
            </a:xfrm>
            <a:custGeom>
              <a:avLst/>
              <a:gdLst/>
              <a:ahLst/>
              <a:cxnLst/>
              <a:rect l="l" t="t" r="r" b="b"/>
              <a:pathLst>
                <a:path w="4595368" h="1158367">
                  <a:moveTo>
                    <a:pt x="0" y="193040"/>
                  </a:moveTo>
                  <a:cubicBezTo>
                    <a:pt x="0" y="86487"/>
                    <a:pt x="93345" y="0"/>
                    <a:pt x="208407" y="0"/>
                  </a:cubicBezTo>
                  <a:lnTo>
                    <a:pt x="4386961" y="0"/>
                  </a:lnTo>
                  <a:cubicBezTo>
                    <a:pt x="4502150" y="0"/>
                    <a:pt x="4595368" y="86487"/>
                    <a:pt x="4595368" y="193040"/>
                  </a:cubicBezTo>
                  <a:lnTo>
                    <a:pt x="4595368" y="965200"/>
                  </a:lnTo>
                  <a:cubicBezTo>
                    <a:pt x="4595368" y="1071880"/>
                    <a:pt x="4502023" y="1158240"/>
                    <a:pt x="4386961" y="1158240"/>
                  </a:cubicBezTo>
                  <a:lnTo>
                    <a:pt x="208407" y="1158240"/>
                  </a:lnTo>
                  <a:cubicBezTo>
                    <a:pt x="93345" y="1158367"/>
                    <a:pt x="0" y="1071880"/>
                    <a:pt x="0" y="965200"/>
                  </a:cubicBezTo>
                  <a:close/>
                </a:path>
              </a:pathLst>
            </a:custGeom>
            <a:solidFill>
              <a:srgbClr val="FFFFFF"/>
            </a:solidFill>
          </p:spPr>
          <p:txBody>
            <a:bodyPr/>
            <a:lstStyle/>
            <a:p>
              <a:endParaRPr lang="en-US" dirty="0">
                <a:latin typeface="Calibri" panose="020F0502020204030204" pitchFamily="34" charset="0"/>
              </a:endParaRPr>
            </a:p>
          </p:txBody>
        </p:sp>
        <p:sp>
          <p:nvSpPr>
            <p:cNvPr id="10" name="Freeform 10"/>
            <p:cNvSpPr/>
            <p:nvPr/>
          </p:nvSpPr>
          <p:spPr>
            <a:xfrm>
              <a:off x="0" y="0"/>
              <a:ext cx="4722368" cy="1285367"/>
            </a:xfrm>
            <a:custGeom>
              <a:avLst/>
              <a:gdLst/>
              <a:ahLst/>
              <a:cxnLst/>
              <a:rect l="l" t="t" r="r" b="b"/>
              <a:pathLst>
                <a:path w="4722368" h="1285367">
                  <a:moveTo>
                    <a:pt x="0" y="256540"/>
                  </a:moveTo>
                  <a:cubicBezTo>
                    <a:pt x="0" y="110363"/>
                    <a:pt x="126492" y="0"/>
                    <a:pt x="271907" y="0"/>
                  </a:cubicBezTo>
                  <a:lnTo>
                    <a:pt x="4450461" y="0"/>
                  </a:lnTo>
                  <a:lnTo>
                    <a:pt x="4450461" y="63500"/>
                  </a:lnTo>
                  <a:lnTo>
                    <a:pt x="4450461" y="0"/>
                  </a:lnTo>
                  <a:cubicBezTo>
                    <a:pt x="4596003" y="0"/>
                    <a:pt x="4722368" y="110363"/>
                    <a:pt x="4722368" y="256540"/>
                  </a:cubicBezTo>
                  <a:lnTo>
                    <a:pt x="4658868" y="256540"/>
                  </a:lnTo>
                  <a:lnTo>
                    <a:pt x="4722368" y="256540"/>
                  </a:lnTo>
                  <a:lnTo>
                    <a:pt x="4722368" y="1028700"/>
                  </a:lnTo>
                  <a:lnTo>
                    <a:pt x="4658868" y="1028700"/>
                  </a:lnTo>
                  <a:lnTo>
                    <a:pt x="4722368" y="1028700"/>
                  </a:lnTo>
                  <a:cubicBezTo>
                    <a:pt x="4722368" y="1174877"/>
                    <a:pt x="4595876" y="1285240"/>
                    <a:pt x="4450461" y="1285240"/>
                  </a:cubicBezTo>
                  <a:lnTo>
                    <a:pt x="4450461" y="1221740"/>
                  </a:lnTo>
                  <a:lnTo>
                    <a:pt x="4450461" y="1285240"/>
                  </a:lnTo>
                  <a:lnTo>
                    <a:pt x="271907" y="1285240"/>
                  </a:lnTo>
                  <a:lnTo>
                    <a:pt x="271907" y="1221740"/>
                  </a:lnTo>
                  <a:lnTo>
                    <a:pt x="271907" y="1285240"/>
                  </a:lnTo>
                  <a:cubicBezTo>
                    <a:pt x="126492" y="1285367"/>
                    <a:pt x="0" y="1175004"/>
                    <a:pt x="0" y="1028700"/>
                  </a:cubicBezTo>
                  <a:lnTo>
                    <a:pt x="0" y="256540"/>
                  </a:lnTo>
                  <a:lnTo>
                    <a:pt x="63500" y="256540"/>
                  </a:lnTo>
                  <a:lnTo>
                    <a:pt x="0" y="256540"/>
                  </a:lnTo>
                  <a:moveTo>
                    <a:pt x="127000" y="256540"/>
                  </a:moveTo>
                  <a:lnTo>
                    <a:pt x="127000" y="1028700"/>
                  </a:lnTo>
                  <a:lnTo>
                    <a:pt x="63500" y="1028700"/>
                  </a:lnTo>
                  <a:lnTo>
                    <a:pt x="127000" y="1028700"/>
                  </a:lnTo>
                  <a:cubicBezTo>
                    <a:pt x="127000" y="1095756"/>
                    <a:pt x="187198" y="1158240"/>
                    <a:pt x="271907" y="1158240"/>
                  </a:cubicBezTo>
                  <a:lnTo>
                    <a:pt x="4450461" y="1158240"/>
                  </a:lnTo>
                  <a:cubicBezTo>
                    <a:pt x="4535170" y="1158240"/>
                    <a:pt x="4595368" y="1095756"/>
                    <a:pt x="4595368" y="1028700"/>
                  </a:cubicBezTo>
                  <a:lnTo>
                    <a:pt x="4595368" y="256540"/>
                  </a:lnTo>
                  <a:cubicBezTo>
                    <a:pt x="4595368" y="189484"/>
                    <a:pt x="4535170" y="127000"/>
                    <a:pt x="4450461" y="127000"/>
                  </a:cubicBezTo>
                  <a:lnTo>
                    <a:pt x="271907" y="127000"/>
                  </a:lnTo>
                  <a:lnTo>
                    <a:pt x="271907" y="63500"/>
                  </a:lnTo>
                  <a:lnTo>
                    <a:pt x="271907" y="127000"/>
                  </a:lnTo>
                  <a:cubicBezTo>
                    <a:pt x="187198" y="127000"/>
                    <a:pt x="127000" y="189484"/>
                    <a:pt x="127000" y="256540"/>
                  </a:cubicBezTo>
                  <a:close/>
                </a:path>
              </a:pathLst>
            </a:custGeom>
            <a:solidFill>
              <a:srgbClr val="0A2A5E"/>
            </a:solidFill>
          </p:spPr>
          <p:txBody>
            <a:bodyPr/>
            <a:lstStyle/>
            <a:p>
              <a:endParaRPr lang="en-US" dirty="0">
                <a:latin typeface="Calibri" panose="020F0502020204030204" pitchFamily="34" charset="0"/>
              </a:endParaRPr>
            </a:p>
          </p:txBody>
        </p:sp>
      </p:grpSp>
      <p:sp>
        <p:nvSpPr>
          <p:cNvPr id="11" name="TextBox 11"/>
          <p:cNvSpPr txBox="1"/>
          <p:nvPr/>
        </p:nvSpPr>
        <p:spPr>
          <a:xfrm>
            <a:off x="13649165" y="6896966"/>
            <a:ext cx="2990258" cy="615553"/>
          </a:xfrm>
          <a:prstGeom prst="rect">
            <a:avLst/>
          </a:prstGeom>
        </p:spPr>
        <p:txBody>
          <a:bodyPr lIns="0" tIns="0" rIns="0" bIns="0" rtlCol="0" anchor="t">
            <a:spAutoFit/>
          </a:bodyPr>
          <a:lstStyle/>
          <a:p>
            <a:pPr algn="ctr">
              <a:lnSpc>
                <a:spcPts val="4800"/>
              </a:lnSpc>
            </a:pPr>
            <a:r>
              <a:rPr lang="en-US" sz="4000" b="1" dirty="0">
                <a:solidFill>
                  <a:srgbClr val="000000"/>
                </a:solidFill>
                <a:latin typeface="Calibri" panose="020F0502020204030204" pitchFamily="34" charset="0"/>
                <a:ea typeface="Calibri (MS) Bold"/>
                <a:cs typeface="Calibri (MS) Bold"/>
                <a:sym typeface="Calibri (MS) Bold"/>
              </a:rPr>
              <a:t>Safety Plan</a:t>
            </a:r>
          </a:p>
        </p:txBody>
      </p:sp>
      <p:grpSp>
        <p:nvGrpSpPr>
          <p:cNvPr id="12" name="Group 12"/>
          <p:cNvGrpSpPr/>
          <p:nvPr/>
        </p:nvGrpSpPr>
        <p:grpSpPr>
          <a:xfrm>
            <a:off x="1372781" y="6719850"/>
            <a:ext cx="4204830" cy="963986"/>
            <a:chOff x="0" y="0"/>
            <a:chExt cx="5606440" cy="1285315"/>
          </a:xfrm>
        </p:grpSpPr>
        <p:sp>
          <p:nvSpPr>
            <p:cNvPr id="13" name="Freeform 13"/>
            <p:cNvSpPr/>
            <p:nvPr/>
          </p:nvSpPr>
          <p:spPr>
            <a:xfrm>
              <a:off x="75386" y="63500"/>
              <a:ext cx="5455550" cy="1158367"/>
            </a:xfrm>
            <a:custGeom>
              <a:avLst/>
              <a:gdLst/>
              <a:ahLst/>
              <a:cxnLst/>
              <a:rect l="l" t="t" r="r" b="b"/>
              <a:pathLst>
                <a:path w="5455550" h="1158367">
                  <a:moveTo>
                    <a:pt x="0" y="193040"/>
                  </a:moveTo>
                  <a:cubicBezTo>
                    <a:pt x="0" y="86487"/>
                    <a:pt x="110818" y="0"/>
                    <a:pt x="247418" y="0"/>
                  </a:cubicBezTo>
                  <a:lnTo>
                    <a:pt x="5208133" y="0"/>
                  </a:lnTo>
                  <a:cubicBezTo>
                    <a:pt x="5344884" y="0"/>
                    <a:pt x="5455550" y="86487"/>
                    <a:pt x="5455550" y="193040"/>
                  </a:cubicBezTo>
                  <a:lnTo>
                    <a:pt x="5455550" y="965200"/>
                  </a:lnTo>
                  <a:cubicBezTo>
                    <a:pt x="5455550" y="1071880"/>
                    <a:pt x="5344733" y="1158240"/>
                    <a:pt x="5208133" y="1158240"/>
                  </a:cubicBezTo>
                  <a:lnTo>
                    <a:pt x="247418" y="1158240"/>
                  </a:lnTo>
                  <a:cubicBezTo>
                    <a:pt x="110818" y="1158367"/>
                    <a:pt x="0" y="1071880"/>
                    <a:pt x="0" y="965200"/>
                  </a:cubicBezTo>
                  <a:close/>
                </a:path>
              </a:pathLst>
            </a:custGeom>
            <a:solidFill>
              <a:srgbClr val="FFFFFF"/>
            </a:solidFill>
          </p:spPr>
          <p:txBody>
            <a:bodyPr/>
            <a:lstStyle/>
            <a:p>
              <a:endParaRPr lang="en-US" dirty="0">
                <a:latin typeface="Calibri" panose="020F0502020204030204" pitchFamily="34" charset="0"/>
              </a:endParaRPr>
            </a:p>
          </p:txBody>
        </p:sp>
        <p:sp>
          <p:nvSpPr>
            <p:cNvPr id="14" name="Freeform 14"/>
            <p:cNvSpPr/>
            <p:nvPr/>
          </p:nvSpPr>
          <p:spPr>
            <a:xfrm>
              <a:off x="0" y="0"/>
              <a:ext cx="5606323" cy="1285367"/>
            </a:xfrm>
            <a:custGeom>
              <a:avLst/>
              <a:gdLst/>
              <a:ahLst/>
              <a:cxnLst/>
              <a:rect l="l" t="t" r="r" b="b"/>
              <a:pathLst>
                <a:path w="5606323" h="1285367">
                  <a:moveTo>
                    <a:pt x="0" y="256540"/>
                  </a:moveTo>
                  <a:cubicBezTo>
                    <a:pt x="0" y="110363"/>
                    <a:pt x="150169" y="0"/>
                    <a:pt x="322804" y="0"/>
                  </a:cubicBezTo>
                  <a:lnTo>
                    <a:pt x="5283519" y="0"/>
                  </a:lnTo>
                  <a:lnTo>
                    <a:pt x="5283519" y="63500"/>
                  </a:lnTo>
                  <a:lnTo>
                    <a:pt x="5283519" y="0"/>
                  </a:lnTo>
                  <a:cubicBezTo>
                    <a:pt x="5456304" y="0"/>
                    <a:pt x="5606323" y="110363"/>
                    <a:pt x="5606323" y="256540"/>
                  </a:cubicBezTo>
                  <a:lnTo>
                    <a:pt x="5530936" y="256540"/>
                  </a:lnTo>
                  <a:lnTo>
                    <a:pt x="5606323" y="256540"/>
                  </a:lnTo>
                  <a:lnTo>
                    <a:pt x="5606323" y="1028700"/>
                  </a:lnTo>
                  <a:lnTo>
                    <a:pt x="5530936" y="1028700"/>
                  </a:lnTo>
                  <a:lnTo>
                    <a:pt x="5606323" y="1028700"/>
                  </a:lnTo>
                  <a:cubicBezTo>
                    <a:pt x="5606323" y="1174877"/>
                    <a:pt x="5456153" y="1285240"/>
                    <a:pt x="5283519" y="1285240"/>
                  </a:cubicBezTo>
                  <a:lnTo>
                    <a:pt x="5283519" y="1221740"/>
                  </a:lnTo>
                  <a:lnTo>
                    <a:pt x="5283519" y="1285240"/>
                  </a:lnTo>
                  <a:lnTo>
                    <a:pt x="322804" y="1285240"/>
                  </a:lnTo>
                  <a:lnTo>
                    <a:pt x="322804" y="1221740"/>
                  </a:lnTo>
                  <a:lnTo>
                    <a:pt x="322804" y="1285240"/>
                  </a:lnTo>
                  <a:cubicBezTo>
                    <a:pt x="150169" y="1285367"/>
                    <a:pt x="0" y="1175004"/>
                    <a:pt x="0" y="1028700"/>
                  </a:cubicBezTo>
                  <a:lnTo>
                    <a:pt x="0" y="256540"/>
                  </a:lnTo>
                  <a:lnTo>
                    <a:pt x="75386" y="256540"/>
                  </a:lnTo>
                  <a:lnTo>
                    <a:pt x="0" y="256540"/>
                  </a:lnTo>
                  <a:moveTo>
                    <a:pt x="150772" y="256540"/>
                  </a:moveTo>
                  <a:lnTo>
                    <a:pt x="150772" y="1028700"/>
                  </a:lnTo>
                  <a:lnTo>
                    <a:pt x="75386" y="1028700"/>
                  </a:lnTo>
                  <a:lnTo>
                    <a:pt x="150772" y="1028700"/>
                  </a:lnTo>
                  <a:cubicBezTo>
                    <a:pt x="150772" y="1095756"/>
                    <a:pt x="222239" y="1158240"/>
                    <a:pt x="322804" y="1158240"/>
                  </a:cubicBezTo>
                  <a:lnTo>
                    <a:pt x="5283519" y="1158240"/>
                  </a:lnTo>
                  <a:cubicBezTo>
                    <a:pt x="5384084" y="1158240"/>
                    <a:pt x="5455550" y="1095756"/>
                    <a:pt x="5455550" y="1028700"/>
                  </a:cubicBezTo>
                  <a:lnTo>
                    <a:pt x="5455550" y="256540"/>
                  </a:lnTo>
                  <a:cubicBezTo>
                    <a:pt x="5455550" y="189484"/>
                    <a:pt x="5384084" y="127000"/>
                    <a:pt x="5283519" y="127000"/>
                  </a:cubicBezTo>
                  <a:lnTo>
                    <a:pt x="322804" y="127000"/>
                  </a:lnTo>
                  <a:lnTo>
                    <a:pt x="322804" y="63500"/>
                  </a:lnTo>
                  <a:lnTo>
                    <a:pt x="322804" y="127000"/>
                  </a:lnTo>
                  <a:cubicBezTo>
                    <a:pt x="222239" y="127000"/>
                    <a:pt x="150772" y="189484"/>
                    <a:pt x="150772" y="256540"/>
                  </a:cubicBezTo>
                  <a:close/>
                </a:path>
              </a:pathLst>
            </a:custGeom>
            <a:solidFill>
              <a:srgbClr val="0A2A5E"/>
            </a:solidFill>
          </p:spPr>
          <p:txBody>
            <a:bodyPr/>
            <a:lstStyle/>
            <a:p>
              <a:endParaRPr lang="en-US" dirty="0">
                <a:latin typeface="Calibri" panose="020F0502020204030204" pitchFamily="34" charset="0"/>
              </a:endParaRPr>
            </a:p>
          </p:txBody>
        </p:sp>
      </p:grpSp>
      <p:sp>
        <p:nvSpPr>
          <p:cNvPr id="15" name="TextBox 15"/>
          <p:cNvSpPr txBox="1"/>
          <p:nvPr/>
        </p:nvSpPr>
        <p:spPr>
          <a:xfrm>
            <a:off x="1553057" y="6896966"/>
            <a:ext cx="3844277" cy="615553"/>
          </a:xfrm>
          <a:prstGeom prst="rect">
            <a:avLst/>
          </a:prstGeom>
        </p:spPr>
        <p:txBody>
          <a:bodyPr lIns="0" tIns="0" rIns="0" bIns="0" rtlCol="0" anchor="t">
            <a:spAutoFit/>
          </a:bodyPr>
          <a:lstStyle/>
          <a:p>
            <a:pPr algn="ctr">
              <a:lnSpc>
                <a:spcPts val="4800"/>
              </a:lnSpc>
            </a:pPr>
            <a:r>
              <a:rPr lang="en-US" sz="4000" b="1" dirty="0">
                <a:solidFill>
                  <a:srgbClr val="000000"/>
                </a:solidFill>
                <a:latin typeface="Calibri" panose="020F0502020204030204" pitchFamily="34" charset="0"/>
                <a:ea typeface="Calibri (MS) Bold"/>
                <a:cs typeface="Calibri (MS) Bold"/>
                <a:sym typeface="Calibri (MS) Bold"/>
              </a:rPr>
              <a:t>Risk Analysis</a:t>
            </a:r>
          </a:p>
        </p:txBody>
      </p:sp>
      <p:grpSp>
        <p:nvGrpSpPr>
          <p:cNvPr id="16" name="Group 16"/>
          <p:cNvGrpSpPr/>
          <p:nvPr/>
        </p:nvGrpSpPr>
        <p:grpSpPr>
          <a:xfrm>
            <a:off x="2052048" y="4002648"/>
            <a:ext cx="4182715" cy="963986"/>
            <a:chOff x="0" y="0"/>
            <a:chExt cx="5576953" cy="1285315"/>
          </a:xfrm>
        </p:grpSpPr>
        <p:sp>
          <p:nvSpPr>
            <p:cNvPr id="17" name="Freeform 17"/>
            <p:cNvSpPr/>
            <p:nvPr/>
          </p:nvSpPr>
          <p:spPr>
            <a:xfrm>
              <a:off x="74990" y="63500"/>
              <a:ext cx="5426857" cy="1158367"/>
            </a:xfrm>
            <a:custGeom>
              <a:avLst/>
              <a:gdLst/>
              <a:ahLst/>
              <a:cxnLst/>
              <a:rect l="l" t="t" r="r" b="b"/>
              <a:pathLst>
                <a:path w="5426857" h="1158367">
                  <a:moveTo>
                    <a:pt x="0" y="193040"/>
                  </a:moveTo>
                  <a:cubicBezTo>
                    <a:pt x="0" y="86487"/>
                    <a:pt x="110235" y="0"/>
                    <a:pt x="246116" y="0"/>
                  </a:cubicBezTo>
                  <a:lnTo>
                    <a:pt x="5180740" y="0"/>
                  </a:lnTo>
                  <a:cubicBezTo>
                    <a:pt x="5316772" y="0"/>
                    <a:pt x="5426857" y="86487"/>
                    <a:pt x="5426857" y="193040"/>
                  </a:cubicBezTo>
                  <a:lnTo>
                    <a:pt x="5426857" y="965200"/>
                  </a:lnTo>
                  <a:cubicBezTo>
                    <a:pt x="5426857" y="1071880"/>
                    <a:pt x="5316622" y="1158240"/>
                    <a:pt x="5180740" y="1158240"/>
                  </a:cubicBezTo>
                  <a:lnTo>
                    <a:pt x="246116" y="1158240"/>
                  </a:lnTo>
                  <a:cubicBezTo>
                    <a:pt x="110235" y="1158367"/>
                    <a:pt x="0" y="1071880"/>
                    <a:pt x="0" y="965200"/>
                  </a:cubicBezTo>
                  <a:close/>
                </a:path>
              </a:pathLst>
            </a:custGeom>
            <a:solidFill>
              <a:srgbClr val="FFFFFF"/>
            </a:solidFill>
          </p:spPr>
          <p:txBody>
            <a:bodyPr/>
            <a:lstStyle/>
            <a:p>
              <a:endParaRPr lang="en-US" dirty="0">
                <a:latin typeface="Calibri" panose="020F0502020204030204" pitchFamily="34" charset="0"/>
              </a:endParaRPr>
            </a:p>
          </p:txBody>
        </p:sp>
        <p:sp>
          <p:nvSpPr>
            <p:cNvPr id="18" name="Freeform 18"/>
            <p:cNvSpPr/>
            <p:nvPr/>
          </p:nvSpPr>
          <p:spPr>
            <a:xfrm>
              <a:off x="0" y="0"/>
              <a:ext cx="5576836" cy="1285367"/>
            </a:xfrm>
            <a:custGeom>
              <a:avLst/>
              <a:gdLst/>
              <a:ahLst/>
              <a:cxnLst/>
              <a:rect l="l" t="t" r="r" b="b"/>
              <a:pathLst>
                <a:path w="5576836" h="1285367">
                  <a:moveTo>
                    <a:pt x="0" y="256540"/>
                  </a:moveTo>
                  <a:cubicBezTo>
                    <a:pt x="0" y="110363"/>
                    <a:pt x="149380" y="0"/>
                    <a:pt x="321106" y="0"/>
                  </a:cubicBezTo>
                  <a:lnTo>
                    <a:pt x="5255730" y="0"/>
                  </a:lnTo>
                  <a:lnTo>
                    <a:pt x="5255730" y="63500"/>
                  </a:lnTo>
                  <a:lnTo>
                    <a:pt x="5255730" y="0"/>
                  </a:lnTo>
                  <a:cubicBezTo>
                    <a:pt x="5427607" y="0"/>
                    <a:pt x="5576836" y="110363"/>
                    <a:pt x="5576836" y="256540"/>
                  </a:cubicBezTo>
                  <a:lnTo>
                    <a:pt x="5501847" y="256540"/>
                  </a:lnTo>
                  <a:lnTo>
                    <a:pt x="5576836" y="256540"/>
                  </a:lnTo>
                  <a:lnTo>
                    <a:pt x="5576836" y="1028700"/>
                  </a:lnTo>
                  <a:lnTo>
                    <a:pt x="5501847" y="1028700"/>
                  </a:lnTo>
                  <a:lnTo>
                    <a:pt x="5576836" y="1028700"/>
                  </a:lnTo>
                  <a:cubicBezTo>
                    <a:pt x="5576836" y="1174877"/>
                    <a:pt x="5427457" y="1285240"/>
                    <a:pt x="5255730" y="1285240"/>
                  </a:cubicBezTo>
                  <a:lnTo>
                    <a:pt x="5255730" y="1221740"/>
                  </a:lnTo>
                  <a:lnTo>
                    <a:pt x="5255730" y="1285240"/>
                  </a:lnTo>
                  <a:lnTo>
                    <a:pt x="321106" y="1285240"/>
                  </a:lnTo>
                  <a:lnTo>
                    <a:pt x="321106" y="1221740"/>
                  </a:lnTo>
                  <a:lnTo>
                    <a:pt x="321106" y="1285240"/>
                  </a:lnTo>
                  <a:cubicBezTo>
                    <a:pt x="149380" y="1285367"/>
                    <a:pt x="0" y="1175004"/>
                    <a:pt x="0" y="1028700"/>
                  </a:cubicBezTo>
                  <a:lnTo>
                    <a:pt x="0" y="256540"/>
                  </a:lnTo>
                  <a:lnTo>
                    <a:pt x="74990" y="256540"/>
                  </a:lnTo>
                  <a:lnTo>
                    <a:pt x="0" y="256540"/>
                  </a:lnTo>
                  <a:moveTo>
                    <a:pt x="149979" y="256540"/>
                  </a:moveTo>
                  <a:lnTo>
                    <a:pt x="149979" y="1028700"/>
                  </a:lnTo>
                  <a:lnTo>
                    <a:pt x="74990" y="1028700"/>
                  </a:lnTo>
                  <a:lnTo>
                    <a:pt x="149979" y="1028700"/>
                  </a:lnTo>
                  <a:cubicBezTo>
                    <a:pt x="149979" y="1095756"/>
                    <a:pt x="221070" y="1158240"/>
                    <a:pt x="321106" y="1158240"/>
                  </a:cubicBezTo>
                  <a:lnTo>
                    <a:pt x="5255730" y="1158240"/>
                  </a:lnTo>
                  <a:cubicBezTo>
                    <a:pt x="5355767" y="1158240"/>
                    <a:pt x="5426857" y="1095756"/>
                    <a:pt x="5426857" y="1028700"/>
                  </a:cubicBezTo>
                  <a:lnTo>
                    <a:pt x="5426857" y="256540"/>
                  </a:lnTo>
                  <a:cubicBezTo>
                    <a:pt x="5426857" y="189484"/>
                    <a:pt x="5355767" y="127000"/>
                    <a:pt x="5255730" y="127000"/>
                  </a:cubicBezTo>
                  <a:lnTo>
                    <a:pt x="321106" y="127000"/>
                  </a:lnTo>
                  <a:lnTo>
                    <a:pt x="321106" y="63500"/>
                  </a:lnTo>
                  <a:lnTo>
                    <a:pt x="321106" y="127000"/>
                  </a:lnTo>
                  <a:cubicBezTo>
                    <a:pt x="221070" y="127000"/>
                    <a:pt x="149979" y="189484"/>
                    <a:pt x="149979" y="256540"/>
                  </a:cubicBezTo>
                  <a:close/>
                </a:path>
              </a:pathLst>
            </a:custGeom>
            <a:solidFill>
              <a:srgbClr val="0A2A5E"/>
            </a:solidFill>
          </p:spPr>
          <p:txBody>
            <a:bodyPr/>
            <a:lstStyle/>
            <a:p>
              <a:endParaRPr lang="en-US" dirty="0">
                <a:latin typeface="Calibri" panose="020F0502020204030204" pitchFamily="34" charset="0"/>
              </a:endParaRPr>
            </a:p>
          </p:txBody>
        </p:sp>
      </p:grpSp>
      <p:sp>
        <p:nvSpPr>
          <p:cNvPr id="19" name="TextBox 19"/>
          <p:cNvSpPr txBox="1"/>
          <p:nvPr/>
        </p:nvSpPr>
        <p:spPr>
          <a:xfrm>
            <a:off x="2253730" y="4188313"/>
            <a:ext cx="3779351" cy="615553"/>
          </a:xfrm>
          <a:prstGeom prst="rect">
            <a:avLst/>
          </a:prstGeom>
        </p:spPr>
        <p:txBody>
          <a:bodyPr lIns="0" tIns="0" rIns="0" bIns="0" rtlCol="0" anchor="t">
            <a:spAutoFit/>
          </a:bodyPr>
          <a:lstStyle/>
          <a:p>
            <a:pPr algn="ctr">
              <a:lnSpc>
                <a:spcPts val="4800"/>
              </a:lnSpc>
            </a:pPr>
            <a:r>
              <a:rPr lang="en-US" sz="4000" b="1" dirty="0">
                <a:solidFill>
                  <a:srgbClr val="000000"/>
                </a:solidFill>
                <a:latin typeface="Calibri" panose="020F0502020204030204" pitchFamily="34" charset="0"/>
                <a:ea typeface="Calibri (MS) Bold"/>
                <a:cs typeface="Calibri (MS) Bold"/>
                <a:sym typeface="Calibri (MS) Bold"/>
              </a:rPr>
              <a:t>Personalization</a:t>
            </a:r>
          </a:p>
        </p:txBody>
      </p:sp>
      <p:grpSp>
        <p:nvGrpSpPr>
          <p:cNvPr id="20" name="Group 20"/>
          <p:cNvGrpSpPr/>
          <p:nvPr/>
        </p:nvGrpSpPr>
        <p:grpSpPr>
          <a:xfrm>
            <a:off x="7125505" y="2438585"/>
            <a:ext cx="4361235" cy="963986"/>
            <a:chOff x="0" y="0"/>
            <a:chExt cx="5814980" cy="1285315"/>
          </a:xfrm>
        </p:grpSpPr>
        <p:sp>
          <p:nvSpPr>
            <p:cNvPr id="21" name="Freeform 21"/>
            <p:cNvSpPr/>
            <p:nvPr/>
          </p:nvSpPr>
          <p:spPr>
            <a:xfrm>
              <a:off x="63500" y="63500"/>
              <a:ext cx="5687949" cy="1158367"/>
            </a:xfrm>
            <a:custGeom>
              <a:avLst/>
              <a:gdLst/>
              <a:ahLst/>
              <a:cxnLst/>
              <a:rect l="l" t="t" r="r" b="b"/>
              <a:pathLst>
                <a:path w="5687949" h="1158367">
                  <a:moveTo>
                    <a:pt x="0" y="193040"/>
                  </a:moveTo>
                  <a:cubicBezTo>
                    <a:pt x="0" y="86487"/>
                    <a:pt x="93853" y="0"/>
                    <a:pt x="209550" y="0"/>
                  </a:cubicBezTo>
                  <a:lnTo>
                    <a:pt x="5478399" y="0"/>
                  </a:lnTo>
                  <a:cubicBezTo>
                    <a:pt x="5594096" y="0"/>
                    <a:pt x="5687949" y="86487"/>
                    <a:pt x="5687949" y="193040"/>
                  </a:cubicBezTo>
                  <a:lnTo>
                    <a:pt x="5687949" y="965200"/>
                  </a:lnTo>
                  <a:cubicBezTo>
                    <a:pt x="5687949" y="1071880"/>
                    <a:pt x="5594096" y="1158240"/>
                    <a:pt x="5478399" y="1158240"/>
                  </a:cubicBezTo>
                  <a:lnTo>
                    <a:pt x="209550" y="1158240"/>
                  </a:lnTo>
                  <a:cubicBezTo>
                    <a:pt x="93853" y="1158367"/>
                    <a:pt x="0" y="1071880"/>
                    <a:pt x="0" y="965200"/>
                  </a:cubicBezTo>
                  <a:close/>
                </a:path>
              </a:pathLst>
            </a:custGeom>
            <a:solidFill>
              <a:srgbClr val="FFFFFF"/>
            </a:solidFill>
          </p:spPr>
          <p:txBody>
            <a:bodyPr/>
            <a:lstStyle/>
            <a:p>
              <a:endParaRPr lang="en-US" dirty="0">
                <a:latin typeface="Calibri" panose="020F0502020204030204" pitchFamily="34" charset="0"/>
              </a:endParaRPr>
            </a:p>
          </p:txBody>
        </p:sp>
        <p:sp>
          <p:nvSpPr>
            <p:cNvPr id="22" name="Freeform 22"/>
            <p:cNvSpPr/>
            <p:nvPr/>
          </p:nvSpPr>
          <p:spPr>
            <a:xfrm>
              <a:off x="0" y="0"/>
              <a:ext cx="5814949" cy="1285367"/>
            </a:xfrm>
            <a:custGeom>
              <a:avLst/>
              <a:gdLst/>
              <a:ahLst/>
              <a:cxnLst/>
              <a:rect l="l" t="t" r="r" b="b"/>
              <a:pathLst>
                <a:path w="5814949" h="1285367">
                  <a:moveTo>
                    <a:pt x="0" y="256540"/>
                  </a:moveTo>
                  <a:cubicBezTo>
                    <a:pt x="0" y="110109"/>
                    <a:pt x="127254" y="0"/>
                    <a:pt x="273050" y="0"/>
                  </a:cubicBezTo>
                  <a:lnTo>
                    <a:pt x="5541899" y="0"/>
                  </a:lnTo>
                  <a:lnTo>
                    <a:pt x="5541899" y="63500"/>
                  </a:lnTo>
                  <a:lnTo>
                    <a:pt x="5541899" y="0"/>
                  </a:lnTo>
                  <a:cubicBezTo>
                    <a:pt x="5687695" y="0"/>
                    <a:pt x="5814949" y="110109"/>
                    <a:pt x="5814949" y="256540"/>
                  </a:cubicBezTo>
                  <a:lnTo>
                    <a:pt x="5751449" y="256540"/>
                  </a:lnTo>
                  <a:lnTo>
                    <a:pt x="5814949" y="256540"/>
                  </a:lnTo>
                  <a:lnTo>
                    <a:pt x="5814949" y="1028700"/>
                  </a:lnTo>
                  <a:lnTo>
                    <a:pt x="5751449" y="1028700"/>
                  </a:lnTo>
                  <a:lnTo>
                    <a:pt x="5814949" y="1028700"/>
                  </a:lnTo>
                  <a:cubicBezTo>
                    <a:pt x="5814949" y="1175131"/>
                    <a:pt x="5687695" y="1285240"/>
                    <a:pt x="5541899" y="1285240"/>
                  </a:cubicBezTo>
                  <a:lnTo>
                    <a:pt x="5541899" y="1221740"/>
                  </a:lnTo>
                  <a:lnTo>
                    <a:pt x="5541899" y="1285240"/>
                  </a:lnTo>
                  <a:lnTo>
                    <a:pt x="273050" y="1285240"/>
                  </a:lnTo>
                  <a:lnTo>
                    <a:pt x="273050" y="1221740"/>
                  </a:lnTo>
                  <a:lnTo>
                    <a:pt x="273050" y="1285240"/>
                  </a:lnTo>
                  <a:cubicBezTo>
                    <a:pt x="127254" y="1285367"/>
                    <a:pt x="0" y="1175258"/>
                    <a:pt x="0" y="1028700"/>
                  </a:cubicBezTo>
                  <a:lnTo>
                    <a:pt x="0" y="256540"/>
                  </a:lnTo>
                  <a:lnTo>
                    <a:pt x="63500" y="256540"/>
                  </a:lnTo>
                  <a:lnTo>
                    <a:pt x="0" y="256540"/>
                  </a:lnTo>
                  <a:moveTo>
                    <a:pt x="127000" y="256540"/>
                  </a:moveTo>
                  <a:lnTo>
                    <a:pt x="127000" y="1028700"/>
                  </a:lnTo>
                  <a:lnTo>
                    <a:pt x="63500" y="1028700"/>
                  </a:lnTo>
                  <a:lnTo>
                    <a:pt x="127000" y="1028700"/>
                  </a:lnTo>
                  <a:cubicBezTo>
                    <a:pt x="127000" y="1095502"/>
                    <a:pt x="187325" y="1158240"/>
                    <a:pt x="273050" y="1158240"/>
                  </a:cubicBezTo>
                  <a:lnTo>
                    <a:pt x="5541899" y="1158240"/>
                  </a:lnTo>
                  <a:cubicBezTo>
                    <a:pt x="5627497" y="1158240"/>
                    <a:pt x="5687949" y="1095375"/>
                    <a:pt x="5687949" y="1028700"/>
                  </a:cubicBezTo>
                  <a:lnTo>
                    <a:pt x="5687949" y="256540"/>
                  </a:lnTo>
                  <a:cubicBezTo>
                    <a:pt x="5687949" y="189738"/>
                    <a:pt x="5627624" y="127000"/>
                    <a:pt x="5541899" y="127000"/>
                  </a:cubicBezTo>
                  <a:lnTo>
                    <a:pt x="273050" y="127000"/>
                  </a:lnTo>
                  <a:lnTo>
                    <a:pt x="273050" y="63500"/>
                  </a:lnTo>
                  <a:lnTo>
                    <a:pt x="273050" y="127000"/>
                  </a:lnTo>
                  <a:cubicBezTo>
                    <a:pt x="187325" y="127000"/>
                    <a:pt x="127000" y="189865"/>
                    <a:pt x="127000" y="256540"/>
                  </a:cubicBezTo>
                  <a:close/>
                </a:path>
              </a:pathLst>
            </a:custGeom>
            <a:solidFill>
              <a:srgbClr val="0A2A5E"/>
            </a:solidFill>
          </p:spPr>
          <p:txBody>
            <a:bodyPr/>
            <a:lstStyle/>
            <a:p>
              <a:endParaRPr lang="en-US" dirty="0">
                <a:latin typeface="Calibri" panose="020F0502020204030204" pitchFamily="34" charset="0"/>
              </a:endParaRPr>
            </a:p>
          </p:txBody>
        </p:sp>
      </p:grpSp>
      <p:sp>
        <p:nvSpPr>
          <p:cNvPr id="23" name="TextBox 23"/>
          <p:cNvSpPr txBox="1"/>
          <p:nvPr/>
        </p:nvSpPr>
        <p:spPr>
          <a:xfrm>
            <a:off x="7401264" y="2616148"/>
            <a:ext cx="3946571" cy="615553"/>
          </a:xfrm>
          <a:prstGeom prst="rect">
            <a:avLst/>
          </a:prstGeom>
        </p:spPr>
        <p:txBody>
          <a:bodyPr lIns="0" tIns="0" rIns="0" bIns="0" rtlCol="0" anchor="t">
            <a:spAutoFit/>
          </a:bodyPr>
          <a:lstStyle/>
          <a:p>
            <a:pPr algn="ctr">
              <a:lnSpc>
                <a:spcPts val="4800"/>
              </a:lnSpc>
            </a:pPr>
            <a:r>
              <a:rPr lang="en-US" sz="4000" b="1" dirty="0">
                <a:solidFill>
                  <a:srgbClr val="000000"/>
                </a:solidFill>
                <a:latin typeface="Calibri" panose="020F0502020204030204" pitchFamily="34" charset="0"/>
                <a:ea typeface="Calibri (MS) Bold"/>
                <a:cs typeface="Calibri (MS) Bold"/>
                <a:sym typeface="Calibri (MS) Bold"/>
              </a:rPr>
              <a:t>Reliable Sources</a:t>
            </a:r>
          </a:p>
        </p:txBody>
      </p:sp>
      <p:grpSp>
        <p:nvGrpSpPr>
          <p:cNvPr id="24" name="Group 24"/>
          <p:cNvGrpSpPr/>
          <p:nvPr/>
        </p:nvGrpSpPr>
        <p:grpSpPr>
          <a:xfrm>
            <a:off x="3145167" y="6351068"/>
            <a:ext cx="670928" cy="695753"/>
            <a:chOff x="0" y="0"/>
            <a:chExt cx="894570" cy="927671"/>
          </a:xfrm>
        </p:grpSpPr>
        <p:sp>
          <p:nvSpPr>
            <p:cNvPr id="25" name="Freeform 25"/>
            <p:cNvSpPr/>
            <p:nvPr/>
          </p:nvSpPr>
          <p:spPr>
            <a:xfrm>
              <a:off x="31750" y="37502"/>
              <a:ext cx="831088" cy="852643"/>
            </a:xfrm>
            <a:custGeom>
              <a:avLst/>
              <a:gdLst/>
              <a:ahLst/>
              <a:cxnLst/>
              <a:rect l="l" t="t" r="r" b="b"/>
              <a:pathLst>
                <a:path w="831088" h="852643">
                  <a:moveTo>
                    <a:pt x="0" y="426321"/>
                  </a:moveTo>
                  <a:cubicBezTo>
                    <a:pt x="0" y="190810"/>
                    <a:pt x="186055" y="0"/>
                    <a:pt x="415544" y="0"/>
                  </a:cubicBezTo>
                  <a:cubicBezTo>
                    <a:pt x="645033" y="0"/>
                    <a:pt x="831088" y="190810"/>
                    <a:pt x="831088" y="426321"/>
                  </a:cubicBezTo>
                  <a:cubicBezTo>
                    <a:pt x="831088" y="661833"/>
                    <a:pt x="645033" y="852643"/>
                    <a:pt x="415544" y="852643"/>
                  </a:cubicBezTo>
                  <a:cubicBezTo>
                    <a:pt x="186055" y="852643"/>
                    <a:pt x="0" y="661833"/>
                    <a:pt x="0" y="426321"/>
                  </a:cubicBezTo>
                  <a:close/>
                </a:path>
              </a:pathLst>
            </a:custGeom>
            <a:solidFill>
              <a:srgbClr val="073154"/>
            </a:solidFill>
          </p:spPr>
          <p:txBody>
            <a:bodyPr/>
            <a:lstStyle/>
            <a:p>
              <a:endParaRPr lang="en-US" dirty="0">
                <a:latin typeface="Calibri" panose="020F0502020204030204" pitchFamily="34" charset="0"/>
              </a:endParaRPr>
            </a:p>
          </p:txBody>
        </p:sp>
        <p:sp>
          <p:nvSpPr>
            <p:cNvPr id="26" name="Freeform 26"/>
            <p:cNvSpPr/>
            <p:nvPr/>
          </p:nvSpPr>
          <p:spPr>
            <a:xfrm>
              <a:off x="0" y="0"/>
              <a:ext cx="894588" cy="927647"/>
            </a:xfrm>
            <a:custGeom>
              <a:avLst/>
              <a:gdLst/>
              <a:ahLst/>
              <a:cxnLst/>
              <a:rect l="l" t="t" r="r" b="b"/>
              <a:pathLst>
                <a:path w="894588" h="927647">
                  <a:moveTo>
                    <a:pt x="0" y="463823"/>
                  </a:moveTo>
                  <a:cubicBezTo>
                    <a:pt x="0" y="202810"/>
                    <a:pt x="204597" y="0"/>
                    <a:pt x="447294" y="0"/>
                  </a:cubicBezTo>
                  <a:cubicBezTo>
                    <a:pt x="689991" y="0"/>
                    <a:pt x="894588" y="202810"/>
                    <a:pt x="894588" y="463823"/>
                  </a:cubicBezTo>
                  <a:lnTo>
                    <a:pt x="862838" y="463823"/>
                  </a:lnTo>
                  <a:lnTo>
                    <a:pt x="894588" y="463823"/>
                  </a:lnTo>
                  <a:cubicBezTo>
                    <a:pt x="894588" y="724837"/>
                    <a:pt x="689991" y="927647"/>
                    <a:pt x="447294" y="927647"/>
                  </a:cubicBezTo>
                  <a:lnTo>
                    <a:pt x="447294" y="890145"/>
                  </a:lnTo>
                  <a:lnTo>
                    <a:pt x="447294" y="927647"/>
                  </a:lnTo>
                  <a:cubicBezTo>
                    <a:pt x="204597" y="927647"/>
                    <a:pt x="0" y="724837"/>
                    <a:pt x="0" y="463823"/>
                  </a:cubicBezTo>
                  <a:lnTo>
                    <a:pt x="31750" y="463823"/>
                  </a:lnTo>
                  <a:lnTo>
                    <a:pt x="63500" y="463823"/>
                  </a:lnTo>
                  <a:lnTo>
                    <a:pt x="31750" y="463823"/>
                  </a:lnTo>
                  <a:lnTo>
                    <a:pt x="0" y="463823"/>
                  </a:lnTo>
                  <a:moveTo>
                    <a:pt x="63500" y="463823"/>
                  </a:moveTo>
                  <a:cubicBezTo>
                    <a:pt x="63500" y="484524"/>
                    <a:pt x="49276" y="501325"/>
                    <a:pt x="31750" y="501325"/>
                  </a:cubicBezTo>
                  <a:cubicBezTo>
                    <a:pt x="14224" y="501325"/>
                    <a:pt x="0" y="484524"/>
                    <a:pt x="0" y="463823"/>
                  </a:cubicBezTo>
                  <a:cubicBezTo>
                    <a:pt x="0" y="443122"/>
                    <a:pt x="14224" y="426322"/>
                    <a:pt x="31750" y="426322"/>
                  </a:cubicBezTo>
                  <a:cubicBezTo>
                    <a:pt x="49276" y="426322"/>
                    <a:pt x="63500" y="443122"/>
                    <a:pt x="63500" y="463823"/>
                  </a:cubicBezTo>
                  <a:cubicBezTo>
                    <a:pt x="63500" y="673834"/>
                    <a:pt x="231013" y="852643"/>
                    <a:pt x="447294" y="852643"/>
                  </a:cubicBezTo>
                  <a:cubicBezTo>
                    <a:pt x="663575" y="852643"/>
                    <a:pt x="831088" y="673834"/>
                    <a:pt x="831088" y="463823"/>
                  </a:cubicBezTo>
                  <a:cubicBezTo>
                    <a:pt x="831088" y="253813"/>
                    <a:pt x="663575" y="75004"/>
                    <a:pt x="447294" y="75004"/>
                  </a:cubicBezTo>
                  <a:lnTo>
                    <a:pt x="447294" y="37502"/>
                  </a:lnTo>
                  <a:lnTo>
                    <a:pt x="447294" y="75004"/>
                  </a:lnTo>
                  <a:cubicBezTo>
                    <a:pt x="231013" y="75004"/>
                    <a:pt x="63500" y="253813"/>
                    <a:pt x="63500" y="463823"/>
                  </a:cubicBezTo>
                  <a:close/>
                </a:path>
              </a:pathLst>
            </a:custGeom>
            <a:solidFill>
              <a:srgbClr val="FFFFFF"/>
            </a:solidFill>
          </p:spPr>
          <p:txBody>
            <a:bodyPr/>
            <a:lstStyle/>
            <a:p>
              <a:endParaRPr lang="en-US" dirty="0">
                <a:latin typeface="Calibri" panose="020F0502020204030204" pitchFamily="34" charset="0"/>
              </a:endParaRPr>
            </a:p>
          </p:txBody>
        </p:sp>
        <p:sp>
          <p:nvSpPr>
            <p:cNvPr id="27" name="TextBox 27"/>
            <p:cNvSpPr txBox="1"/>
            <p:nvPr/>
          </p:nvSpPr>
          <p:spPr>
            <a:xfrm>
              <a:off x="0" y="-66675"/>
              <a:ext cx="894570" cy="994346"/>
            </a:xfrm>
            <a:prstGeom prst="rect">
              <a:avLst/>
            </a:prstGeom>
          </p:spPr>
          <p:txBody>
            <a:bodyPr lIns="50800" tIns="50800" rIns="50800" bIns="50800" rtlCol="0" anchor="ctr"/>
            <a:lstStyle/>
            <a:p>
              <a:pPr algn="ctr">
                <a:lnSpc>
                  <a:spcPts val="3720"/>
                </a:lnSpc>
              </a:pPr>
              <a:r>
                <a:rPr lang="en-US" sz="3100" dirty="0">
                  <a:solidFill>
                    <a:srgbClr val="FFFFFF"/>
                  </a:solidFill>
                  <a:latin typeface="Calibri" panose="020F0502020204030204" pitchFamily="34" charset="0"/>
                  <a:ea typeface="Calibri (MS)"/>
                  <a:cs typeface="Calibri (MS)"/>
                  <a:sym typeface="Calibri (MS)"/>
                </a:rPr>
                <a:t>1</a:t>
              </a:r>
            </a:p>
          </p:txBody>
        </p:sp>
      </p:grpSp>
      <p:grpSp>
        <p:nvGrpSpPr>
          <p:cNvPr id="28" name="Group 28"/>
          <p:cNvGrpSpPr/>
          <p:nvPr/>
        </p:nvGrpSpPr>
        <p:grpSpPr>
          <a:xfrm>
            <a:off x="3798929" y="3647331"/>
            <a:ext cx="670928" cy="695753"/>
            <a:chOff x="0" y="0"/>
            <a:chExt cx="894570" cy="927671"/>
          </a:xfrm>
        </p:grpSpPr>
        <p:sp>
          <p:nvSpPr>
            <p:cNvPr id="29" name="Freeform 29"/>
            <p:cNvSpPr/>
            <p:nvPr/>
          </p:nvSpPr>
          <p:spPr>
            <a:xfrm>
              <a:off x="31750" y="37502"/>
              <a:ext cx="831088" cy="852643"/>
            </a:xfrm>
            <a:custGeom>
              <a:avLst/>
              <a:gdLst/>
              <a:ahLst/>
              <a:cxnLst/>
              <a:rect l="l" t="t" r="r" b="b"/>
              <a:pathLst>
                <a:path w="831088" h="852643">
                  <a:moveTo>
                    <a:pt x="0" y="426321"/>
                  </a:moveTo>
                  <a:cubicBezTo>
                    <a:pt x="0" y="190810"/>
                    <a:pt x="186055" y="0"/>
                    <a:pt x="415544" y="0"/>
                  </a:cubicBezTo>
                  <a:cubicBezTo>
                    <a:pt x="645033" y="0"/>
                    <a:pt x="831088" y="190810"/>
                    <a:pt x="831088" y="426321"/>
                  </a:cubicBezTo>
                  <a:cubicBezTo>
                    <a:pt x="831088" y="661833"/>
                    <a:pt x="645033" y="852643"/>
                    <a:pt x="415544" y="852643"/>
                  </a:cubicBezTo>
                  <a:cubicBezTo>
                    <a:pt x="186055" y="852643"/>
                    <a:pt x="0" y="661833"/>
                    <a:pt x="0" y="426321"/>
                  </a:cubicBezTo>
                  <a:close/>
                </a:path>
              </a:pathLst>
            </a:custGeom>
            <a:solidFill>
              <a:srgbClr val="073154"/>
            </a:solidFill>
          </p:spPr>
          <p:txBody>
            <a:bodyPr/>
            <a:lstStyle/>
            <a:p>
              <a:endParaRPr lang="en-US" dirty="0">
                <a:latin typeface="Calibri" panose="020F0502020204030204" pitchFamily="34" charset="0"/>
              </a:endParaRPr>
            </a:p>
          </p:txBody>
        </p:sp>
        <p:sp>
          <p:nvSpPr>
            <p:cNvPr id="30" name="Freeform 30"/>
            <p:cNvSpPr/>
            <p:nvPr/>
          </p:nvSpPr>
          <p:spPr>
            <a:xfrm>
              <a:off x="0" y="0"/>
              <a:ext cx="894588" cy="927647"/>
            </a:xfrm>
            <a:custGeom>
              <a:avLst/>
              <a:gdLst/>
              <a:ahLst/>
              <a:cxnLst/>
              <a:rect l="l" t="t" r="r" b="b"/>
              <a:pathLst>
                <a:path w="894588" h="927647">
                  <a:moveTo>
                    <a:pt x="0" y="463823"/>
                  </a:moveTo>
                  <a:cubicBezTo>
                    <a:pt x="0" y="202810"/>
                    <a:pt x="204597" y="0"/>
                    <a:pt x="447294" y="0"/>
                  </a:cubicBezTo>
                  <a:cubicBezTo>
                    <a:pt x="689991" y="0"/>
                    <a:pt x="894588" y="202810"/>
                    <a:pt x="894588" y="463823"/>
                  </a:cubicBezTo>
                  <a:lnTo>
                    <a:pt x="862838" y="463823"/>
                  </a:lnTo>
                  <a:lnTo>
                    <a:pt x="894588" y="463823"/>
                  </a:lnTo>
                  <a:cubicBezTo>
                    <a:pt x="894588" y="724837"/>
                    <a:pt x="689991" y="927647"/>
                    <a:pt x="447294" y="927647"/>
                  </a:cubicBezTo>
                  <a:lnTo>
                    <a:pt x="447294" y="890145"/>
                  </a:lnTo>
                  <a:lnTo>
                    <a:pt x="447294" y="927647"/>
                  </a:lnTo>
                  <a:cubicBezTo>
                    <a:pt x="204597" y="927647"/>
                    <a:pt x="0" y="724837"/>
                    <a:pt x="0" y="463823"/>
                  </a:cubicBezTo>
                  <a:lnTo>
                    <a:pt x="31750" y="463823"/>
                  </a:lnTo>
                  <a:lnTo>
                    <a:pt x="63500" y="463823"/>
                  </a:lnTo>
                  <a:lnTo>
                    <a:pt x="31750" y="463823"/>
                  </a:lnTo>
                  <a:lnTo>
                    <a:pt x="0" y="463823"/>
                  </a:lnTo>
                  <a:moveTo>
                    <a:pt x="63500" y="463823"/>
                  </a:moveTo>
                  <a:cubicBezTo>
                    <a:pt x="63500" y="484524"/>
                    <a:pt x="49276" y="501325"/>
                    <a:pt x="31750" y="501325"/>
                  </a:cubicBezTo>
                  <a:cubicBezTo>
                    <a:pt x="14224" y="501325"/>
                    <a:pt x="0" y="484524"/>
                    <a:pt x="0" y="463823"/>
                  </a:cubicBezTo>
                  <a:cubicBezTo>
                    <a:pt x="0" y="443122"/>
                    <a:pt x="14224" y="426322"/>
                    <a:pt x="31750" y="426322"/>
                  </a:cubicBezTo>
                  <a:cubicBezTo>
                    <a:pt x="49276" y="426322"/>
                    <a:pt x="63500" y="443122"/>
                    <a:pt x="63500" y="463823"/>
                  </a:cubicBezTo>
                  <a:cubicBezTo>
                    <a:pt x="63500" y="673834"/>
                    <a:pt x="231013" y="852643"/>
                    <a:pt x="447294" y="852643"/>
                  </a:cubicBezTo>
                  <a:cubicBezTo>
                    <a:pt x="663575" y="852643"/>
                    <a:pt x="831088" y="673834"/>
                    <a:pt x="831088" y="463823"/>
                  </a:cubicBezTo>
                  <a:cubicBezTo>
                    <a:pt x="831088" y="253813"/>
                    <a:pt x="663575" y="75004"/>
                    <a:pt x="447294" y="75004"/>
                  </a:cubicBezTo>
                  <a:lnTo>
                    <a:pt x="447294" y="37502"/>
                  </a:lnTo>
                  <a:lnTo>
                    <a:pt x="447294" y="75004"/>
                  </a:lnTo>
                  <a:cubicBezTo>
                    <a:pt x="231013" y="75004"/>
                    <a:pt x="63500" y="253813"/>
                    <a:pt x="63500" y="463823"/>
                  </a:cubicBezTo>
                  <a:close/>
                </a:path>
              </a:pathLst>
            </a:custGeom>
            <a:solidFill>
              <a:srgbClr val="FFFFFF"/>
            </a:solidFill>
          </p:spPr>
          <p:txBody>
            <a:bodyPr/>
            <a:lstStyle/>
            <a:p>
              <a:endParaRPr lang="en-US" dirty="0">
                <a:latin typeface="Calibri" panose="020F0502020204030204" pitchFamily="34" charset="0"/>
              </a:endParaRPr>
            </a:p>
          </p:txBody>
        </p:sp>
        <p:sp>
          <p:nvSpPr>
            <p:cNvPr id="31" name="TextBox 31"/>
            <p:cNvSpPr txBox="1"/>
            <p:nvPr/>
          </p:nvSpPr>
          <p:spPr>
            <a:xfrm>
              <a:off x="0" y="-66675"/>
              <a:ext cx="894570" cy="994346"/>
            </a:xfrm>
            <a:prstGeom prst="rect">
              <a:avLst/>
            </a:prstGeom>
          </p:spPr>
          <p:txBody>
            <a:bodyPr lIns="50800" tIns="50800" rIns="50800" bIns="50800" rtlCol="0" anchor="ctr"/>
            <a:lstStyle/>
            <a:p>
              <a:pPr algn="ctr">
                <a:lnSpc>
                  <a:spcPts val="3720"/>
                </a:lnSpc>
              </a:pPr>
              <a:r>
                <a:rPr lang="en-US" sz="3100" dirty="0">
                  <a:solidFill>
                    <a:srgbClr val="FFFFFF"/>
                  </a:solidFill>
                  <a:latin typeface="Calibri" panose="020F0502020204030204" pitchFamily="34" charset="0"/>
                  <a:ea typeface="Calibri (MS)"/>
                  <a:cs typeface="Calibri (MS)"/>
                  <a:sym typeface="Calibri (MS)"/>
                </a:rPr>
                <a:t>2</a:t>
              </a:r>
            </a:p>
          </p:txBody>
        </p:sp>
      </p:grpSp>
      <p:grpSp>
        <p:nvGrpSpPr>
          <p:cNvPr id="32" name="Group 32"/>
          <p:cNvGrpSpPr/>
          <p:nvPr/>
        </p:nvGrpSpPr>
        <p:grpSpPr>
          <a:xfrm>
            <a:off x="8907029" y="2069888"/>
            <a:ext cx="670928" cy="695753"/>
            <a:chOff x="0" y="0"/>
            <a:chExt cx="894570" cy="927671"/>
          </a:xfrm>
        </p:grpSpPr>
        <p:sp>
          <p:nvSpPr>
            <p:cNvPr id="33" name="Freeform 33"/>
            <p:cNvSpPr/>
            <p:nvPr/>
          </p:nvSpPr>
          <p:spPr>
            <a:xfrm>
              <a:off x="31750" y="37502"/>
              <a:ext cx="831088" cy="852643"/>
            </a:xfrm>
            <a:custGeom>
              <a:avLst/>
              <a:gdLst/>
              <a:ahLst/>
              <a:cxnLst/>
              <a:rect l="l" t="t" r="r" b="b"/>
              <a:pathLst>
                <a:path w="831088" h="852643">
                  <a:moveTo>
                    <a:pt x="0" y="426321"/>
                  </a:moveTo>
                  <a:cubicBezTo>
                    <a:pt x="0" y="190810"/>
                    <a:pt x="186055" y="0"/>
                    <a:pt x="415544" y="0"/>
                  </a:cubicBezTo>
                  <a:cubicBezTo>
                    <a:pt x="645033" y="0"/>
                    <a:pt x="831088" y="190810"/>
                    <a:pt x="831088" y="426321"/>
                  </a:cubicBezTo>
                  <a:cubicBezTo>
                    <a:pt x="831088" y="661833"/>
                    <a:pt x="645033" y="852643"/>
                    <a:pt x="415544" y="852643"/>
                  </a:cubicBezTo>
                  <a:cubicBezTo>
                    <a:pt x="186055" y="852643"/>
                    <a:pt x="0" y="661833"/>
                    <a:pt x="0" y="426321"/>
                  </a:cubicBezTo>
                  <a:close/>
                </a:path>
              </a:pathLst>
            </a:custGeom>
            <a:solidFill>
              <a:srgbClr val="073154"/>
            </a:solidFill>
          </p:spPr>
          <p:txBody>
            <a:bodyPr/>
            <a:lstStyle/>
            <a:p>
              <a:endParaRPr lang="en-US" dirty="0">
                <a:latin typeface="Calibri" panose="020F0502020204030204" pitchFamily="34" charset="0"/>
              </a:endParaRPr>
            </a:p>
          </p:txBody>
        </p:sp>
        <p:sp>
          <p:nvSpPr>
            <p:cNvPr id="34" name="Freeform 34"/>
            <p:cNvSpPr/>
            <p:nvPr/>
          </p:nvSpPr>
          <p:spPr>
            <a:xfrm>
              <a:off x="0" y="0"/>
              <a:ext cx="894588" cy="927647"/>
            </a:xfrm>
            <a:custGeom>
              <a:avLst/>
              <a:gdLst/>
              <a:ahLst/>
              <a:cxnLst/>
              <a:rect l="l" t="t" r="r" b="b"/>
              <a:pathLst>
                <a:path w="894588" h="927647">
                  <a:moveTo>
                    <a:pt x="0" y="463823"/>
                  </a:moveTo>
                  <a:cubicBezTo>
                    <a:pt x="0" y="202810"/>
                    <a:pt x="204597" y="0"/>
                    <a:pt x="447294" y="0"/>
                  </a:cubicBezTo>
                  <a:cubicBezTo>
                    <a:pt x="689991" y="0"/>
                    <a:pt x="894588" y="202810"/>
                    <a:pt x="894588" y="463823"/>
                  </a:cubicBezTo>
                  <a:lnTo>
                    <a:pt x="862838" y="463823"/>
                  </a:lnTo>
                  <a:lnTo>
                    <a:pt x="894588" y="463823"/>
                  </a:lnTo>
                  <a:cubicBezTo>
                    <a:pt x="894588" y="724837"/>
                    <a:pt x="689991" y="927647"/>
                    <a:pt x="447294" y="927647"/>
                  </a:cubicBezTo>
                  <a:lnTo>
                    <a:pt x="447294" y="890145"/>
                  </a:lnTo>
                  <a:lnTo>
                    <a:pt x="447294" y="927647"/>
                  </a:lnTo>
                  <a:cubicBezTo>
                    <a:pt x="204597" y="927647"/>
                    <a:pt x="0" y="724837"/>
                    <a:pt x="0" y="463823"/>
                  </a:cubicBezTo>
                  <a:lnTo>
                    <a:pt x="31750" y="463823"/>
                  </a:lnTo>
                  <a:lnTo>
                    <a:pt x="63500" y="463823"/>
                  </a:lnTo>
                  <a:lnTo>
                    <a:pt x="31750" y="463823"/>
                  </a:lnTo>
                  <a:lnTo>
                    <a:pt x="0" y="463823"/>
                  </a:lnTo>
                  <a:moveTo>
                    <a:pt x="63500" y="463823"/>
                  </a:moveTo>
                  <a:cubicBezTo>
                    <a:pt x="63500" y="484524"/>
                    <a:pt x="49276" y="501325"/>
                    <a:pt x="31750" y="501325"/>
                  </a:cubicBezTo>
                  <a:cubicBezTo>
                    <a:pt x="14224" y="501325"/>
                    <a:pt x="0" y="484524"/>
                    <a:pt x="0" y="463823"/>
                  </a:cubicBezTo>
                  <a:cubicBezTo>
                    <a:pt x="0" y="443122"/>
                    <a:pt x="14224" y="426322"/>
                    <a:pt x="31750" y="426322"/>
                  </a:cubicBezTo>
                  <a:cubicBezTo>
                    <a:pt x="49276" y="426322"/>
                    <a:pt x="63500" y="443122"/>
                    <a:pt x="63500" y="463823"/>
                  </a:cubicBezTo>
                  <a:cubicBezTo>
                    <a:pt x="63500" y="673834"/>
                    <a:pt x="231013" y="852643"/>
                    <a:pt x="447294" y="852643"/>
                  </a:cubicBezTo>
                  <a:cubicBezTo>
                    <a:pt x="663575" y="852643"/>
                    <a:pt x="831088" y="673834"/>
                    <a:pt x="831088" y="463823"/>
                  </a:cubicBezTo>
                  <a:cubicBezTo>
                    <a:pt x="831088" y="253813"/>
                    <a:pt x="663575" y="75004"/>
                    <a:pt x="447294" y="75004"/>
                  </a:cubicBezTo>
                  <a:lnTo>
                    <a:pt x="447294" y="37502"/>
                  </a:lnTo>
                  <a:lnTo>
                    <a:pt x="447294" y="75004"/>
                  </a:lnTo>
                  <a:cubicBezTo>
                    <a:pt x="231013" y="75004"/>
                    <a:pt x="63500" y="253813"/>
                    <a:pt x="63500" y="463823"/>
                  </a:cubicBezTo>
                  <a:close/>
                </a:path>
              </a:pathLst>
            </a:custGeom>
            <a:solidFill>
              <a:srgbClr val="FFFFFF"/>
            </a:solidFill>
          </p:spPr>
          <p:txBody>
            <a:bodyPr/>
            <a:lstStyle/>
            <a:p>
              <a:endParaRPr lang="en-US" dirty="0">
                <a:latin typeface="Calibri" panose="020F0502020204030204" pitchFamily="34" charset="0"/>
              </a:endParaRPr>
            </a:p>
          </p:txBody>
        </p:sp>
        <p:sp>
          <p:nvSpPr>
            <p:cNvPr id="35" name="TextBox 35"/>
            <p:cNvSpPr txBox="1"/>
            <p:nvPr/>
          </p:nvSpPr>
          <p:spPr>
            <a:xfrm>
              <a:off x="0" y="-66675"/>
              <a:ext cx="894570" cy="994346"/>
            </a:xfrm>
            <a:prstGeom prst="rect">
              <a:avLst/>
            </a:prstGeom>
          </p:spPr>
          <p:txBody>
            <a:bodyPr lIns="50800" tIns="50800" rIns="50800" bIns="50800" rtlCol="0" anchor="ctr"/>
            <a:lstStyle/>
            <a:p>
              <a:pPr algn="ctr">
                <a:lnSpc>
                  <a:spcPts val="3720"/>
                </a:lnSpc>
              </a:pPr>
              <a:r>
                <a:rPr lang="en-US" sz="3100" dirty="0">
                  <a:solidFill>
                    <a:srgbClr val="FFFFFF"/>
                  </a:solidFill>
                  <a:latin typeface="Calibri" panose="020F0502020204030204" pitchFamily="34" charset="0"/>
                  <a:ea typeface="Calibri (MS)"/>
                  <a:cs typeface="Calibri (MS)"/>
                  <a:sym typeface="Calibri (MS)"/>
                </a:rPr>
                <a:t>3</a:t>
              </a:r>
            </a:p>
          </p:txBody>
        </p:sp>
      </p:grpSp>
      <p:grpSp>
        <p:nvGrpSpPr>
          <p:cNvPr id="36" name="Group 36"/>
          <p:cNvGrpSpPr/>
          <p:nvPr/>
        </p:nvGrpSpPr>
        <p:grpSpPr>
          <a:xfrm>
            <a:off x="14808800" y="6351068"/>
            <a:ext cx="670928" cy="695753"/>
            <a:chOff x="0" y="0"/>
            <a:chExt cx="894570" cy="927671"/>
          </a:xfrm>
        </p:grpSpPr>
        <p:sp>
          <p:nvSpPr>
            <p:cNvPr id="37" name="Freeform 37"/>
            <p:cNvSpPr/>
            <p:nvPr/>
          </p:nvSpPr>
          <p:spPr>
            <a:xfrm>
              <a:off x="31750" y="37502"/>
              <a:ext cx="831088" cy="852643"/>
            </a:xfrm>
            <a:custGeom>
              <a:avLst/>
              <a:gdLst/>
              <a:ahLst/>
              <a:cxnLst/>
              <a:rect l="l" t="t" r="r" b="b"/>
              <a:pathLst>
                <a:path w="831088" h="852643">
                  <a:moveTo>
                    <a:pt x="0" y="426321"/>
                  </a:moveTo>
                  <a:cubicBezTo>
                    <a:pt x="0" y="190810"/>
                    <a:pt x="186055" y="0"/>
                    <a:pt x="415544" y="0"/>
                  </a:cubicBezTo>
                  <a:cubicBezTo>
                    <a:pt x="645033" y="0"/>
                    <a:pt x="831088" y="190810"/>
                    <a:pt x="831088" y="426321"/>
                  </a:cubicBezTo>
                  <a:cubicBezTo>
                    <a:pt x="831088" y="661833"/>
                    <a:pt x="645033" y="852643"/>
                    <a:pt x="415544" y="852643"/>
                  </a:cubicBezTo>
                  <a:cubicBezTo>
                    <a:pt x="186055" y="852643"/>
                    <a:pt x="0" y="661833"/>
                    <a:pt x="0" y="426321"/>
                  </a:cubicBezTo>
                  <a:close/>
                </a:path>
              </a:pathLst>
            </a:custGeom>
            <a:solidFill>
              <a:srgbClr val="073154"/>
            </a:solidFill>
          </p:spPr>
          <p:txBody>
            <a:bodyPr/>
            <a:lstStyle/>
            <a:p>
              <a:endParaRPr lang="en-US" dirty="0">
                <a:latin typeface="Calibri" panose="020F0502020204030204" pitchFamily="34" charset="0"/>
              </a:endParaRPr>
            </a:p>
          </p:txBody>
        </p:sp>
        <p:sp>
          <p:nvSpPr>
            <p:cNvPr id="38" name="Freeform 38"/>
            <p:cNvSpPr/>
            <p:nvPr/>
          </p:nvSpPr>
          <p:spPr>
            <a:xfrm>
              <a:off x="0" y="0"/>
              <a:ext cx="894588" cy="927647"/>
            </a:xfrm>
            <a:custGeom>
              <a:avLst/>
              <a:gdLst/>
              <a:ahLst/>
              <a:cxnLst/>
              <a:rect l="l" t="t" r="r" b="b"/>
              <a:pathLst>
                <a:path w="894588" h="927647">
                  <a:moveTo>
                    <a:pt x="0" y="463823"/>
                  </a:moveTo>
                  <a:cubicBezTo>
                    <a:pt x="0" y="202810"/>
                    <a:pt x="204597" y="0"/>
                    <a:pt x="447294" y="0"/>
                  </a:cubicBezTo>
                  <a:cubicBezTo>
                    <a:pt x="689991" y="0"/>
                    <a:pt x="894588" y="202810"/>
                    <a:pt x="894588" y="463823"/>
                  </a:cubicBezTo>
                  <a:lnTo>
                    <a:pt x="862838" y="463823"/>
                  </a:lnTo>
                  <a:lnTo>
                    <a:pt x="894588" y="463823"/>
                  </a:lnTo>
                  <a:cubicBezTo>
                    <a:pt x="894588" y="724837"/>
                    <a:pt x="689991" y="927647"/>
                    <a:pt x="447294" y="927647"/>
                  </a:cubicBezTo>
                  <a:lnTo>
                    <a:pt x="447294" y="890145"/>
                  </a:lnTo>
                  <a:lnTo>
                    <a:pt x="447294" y="927647"/>
                  </a:lnTo>
                  <a:cubicBezTo>
                    <a:pt x="204597" y="927647"/>
                    <a:pt x="0" y="724837"/>
                    <a:pt x="0" y="463823"/>
                  </a:cubicBezTo>
                  <a:lnTo>
                    <a:pt x="31750" y="463823"/>
                  </a:lnTo>
                  <a:lnTo>
                    <a:pt x="63500" y="463823"/>
                  </a:lnTo>
                  <a:lnTo>
                    <a:pt x="31750" y="463823"/>
                  </a:lnTo>
                  <a:lnTo>
                    <a:pt x="0" y="463823"/>
                  </a:lnTo>
                  <a:moveTo>
                    <a:pt x="63500" y="463823"/>
                  </a:moveTo>
                  <a:cubicBezTo>
                    <a:pt x="63500" y="484524"/>
                    <a:pt x="49276" y="501325"/>
                    <a:pt x="31750" y="501325"/>
                  </a:cubicBezTo>
                  <a:cubicBezTo>
                    <a:pt x="14224" y="501325"/>
                    <a:pt x="0" y="484524"/>
                    <a:pt x="0" y="463823"/>
                  </a:cubicBezTo>
                  <a:cubicBezTo>
                    <a:pt x="0" y="443122"/>
                    <a:pt x="14224" y="426322"/>
                    <a:pt x="31750" y="426322"/>
                  </a:cubicBezTo>
                  <a:cubicBezTo>
                    <a:pt x="49276" y="426322"/>
                    <a:pt x="63500" y="443122"/>
                    <a:pt x="63500" y="463823"/>
                  </a:cubicBezTo>
                  <a:cubicBezTo>
                    <a:pt x="63500" y="673834"/>
                    <a:pt x="231013" y="852643"/>
                    <a:pt x="447294" y="852643"/>
                  </a:cubicBezTo>
                  <a:cubicBezTo>
                    <a:pt x="663575" y="852643"/>
                    <a:pt x="831088" y="673834"/>
                    <a:pt x="831088" y="463823"/>
                  </a:cubicBezTo>
                  <a:cubicBezTo>
                    <a:pt x="831088" y="253813"/>
                    <a:pt x="663575" y="75004"/>
                    <a:pt x="447294" y="75004"/>
                  </a:cubicBezTo>
                  <a:lnTo>
                    <a:pt x="447294" y="37502"/>
                  </a:lnTo>
                  <a:lnTo>
                    <a:pt x="447294" y="75004"/>
                  </a:lnTo>
                  <a:cubicBezTo>
                    <a:pt x="231013" y="75004"/>
                    <a:pt x="63500" y="253813"/>
                    <a:pt x="63500" y="463823"/>
                  </a:cubicBezTo>
                  <a:close/>
                </a:path>
              </a:pathLst>
            </a:custGeom>
            <a:solidFill>
              <a:srgbClr val="FFFFFF"/>
            </a:solidFill>
          </p:spPr>
          <p:txBody>
            <a:bodyPr/>
            <a:lstStyle/>
            <a:p>
              <a:endParaRPr lang="en-US" dirty="0">
                <a:latin typeface="Calibri" panose="020F0502020204030204" pitchFamily="34" charset="0"/>
              </a:endParaRPr>
            </a:p>
          </p:txBody>
        </p:sp>
        <p:sp>
          <p:nvSpPr>
            <p:cNvPr id="39" name="TextBox 39"/>
            <p:cNvSpPr txBox="1"/>
            <p:nvPr/>
          </p:nvSpPr>
          <p:spPr>
            <a:xfrm>
              <a:off x="0" y="-66675"/>
              <a:ext cx="894570" cy="994346"/>
            </a:xfrm>
            <a:prstGeom prst="rect">
              <a:avLst/>
            </a:prstGeom>
          </p:spPr>
          <p:txBody>
            <a:bodyPr lIns="50800" tIns="50800" rIns="50800" bIns="50800" rtlCol="0" anchor="ctr"/>
            <a:lstStyle/>
            <a:p>
              <a:pPr algn="ctr">
                <a:lnSpc>
                  <a:spcPts val="3720"/>
                </a:lnSpc>
              </a:pPr>
              <a:r>
                <a:rPr lang="en-US" sz="3100" dirty="0">
                  <a:solidFill>
                    <a:srgbClr val="FFFFFF"/>
                  </a:solidFill>
                  <a:latin typeface="Calibri" panose="020F0502020204030204" pitchFamily="34" charset="0"/>
                  <a:ea typeface="Calibri (MS)"/>
                  <a:cs typeface="Calibri (MS)"/>
                  <a:sym typeface="Calibri (MS)"/>
                </a:rPr>
                <a:t>5</a:t>
              </a:r>
            </a:p>
          </p:txBody>
        </p:sp>
      </p:grpSp>
      <p:grpSp>
        <p:nvGrpSpPr>
          <p:cNvPr id="40" name="Group 40"/>
          <p:cNvGrpSpPr/>
          <p:nvPr/>
        </p:nvGrpSpPr>
        <p:grpSpPr>
          <a:xfrm>
            <a:off x="12502266" y="4002648"/>
            <a:ext cx="3630872" cy="963986"/>
            <a:chOff x="0" y="0"/>
            <a:chExt cx="4841162" cy="1285315"/>
          </a:xfrm>
        </p:grpSpPr>
        <p:sp>
          <p:nvSpPr>
            <p:cNvPr id="41" name="Freeform 41"/>
            <p:cNvSpPr/>
            <p:nvPr/>
          </p:nvSpPr>
          <p:spPr>
            <a:xfrm>
              <a:off x="55765" y="63500"/>
              <a:ext cx="4729675" cy="1158367"/>
            </a:xfrm>
            <a:custGeom>
              <a:avLst/>
              <a:gdLst/>
              <a:ahLst/>
              <a:cxnLst/>
              <a:rect l="l" t="t" r="r" b="b"/>
              <a:pathLst>
                <a:path w="4729675" h="1158367">
                  <a:moveTo>
                    <a:pt x="0" y="193040"/>
                  </a:moveTo>
                  <a:cubicBezTo>
                    <a:pt x="0" y="86487"/>
                    <a:pt x="82310" y="0"/>
                    <a:pt x="183803" y="0"/>
                  </a:cubicBezTo>
                  <a:lnTo>
                    <a:pt x="4545872" y="0"/>
                  </a:lnTo>
                  <a:cubicBezTo>
                    <a:pt x="4647365" y="0"/>
                    <a:pt x="4729675" y="86487"/>
                    <a:pt x="4729675" y="193040"/>
                  </a:cubicBezTo>
                  <a:lnTo>
                    <a:pt x="4729675" y="965200"/>
                  </a:lnTo>
                  <a:cubicBezTo>
                    <a:pt x="4729675" y="1071880"/>
                    <a:pt x="4647365" y="1158240"/>
                    <a:pt x="4545872" y="1158240"/>
                  </a:cubicBezTo>
                  <a:lnTo>
                    <a:pt x="183803" y="1158240"/>
                  </a:lnTo>
                  <a:cubicBezTo>
                    <a:pt x="82310" y="1158367"/>
                    <a:pt x="0" y="1071880"/>
                    <a:pt x="0" y="965200"/>
                  </a:cubicBezTo>
                  <a:close/>
                </a:path>
              </a:pathLst>
            </a:custGeom>
            <a:solidFill>
              <a:srgbClr val="FFFFFF"/>
            </a:solidFill>
          </p:spPr>
          <p:txBody>
            <a:bodyPr/>
            <a:lstStyle/>
            <a:p>
              <a:endParaRPr lang="en-US" dirty="0">
                <a:latin typeface="Calibri" panose="020F0502020204030204" pitchFamily="34" charset="0"/>
              </a:endParaRPr>
            </a:p>
          </p:txBody>
        </p:sp>
        <p:sp>
          <p:nvSpPr>
            <p:cNvPr id="42" name="Freeform 42"/>
            <p:cNvSpPr/>
            <p:nvPr/>
          </p:nvSpPr>
          <p:spPr>
            <a:xfrm>
              <a:off x="0" y="0"/>
              <a:ext cx="4841211" cy="1285367"/>
            </a:xfrm>
            <a:custGeom>
              <a:avLst/>
              <a:gdLst/>
              <a:ahLst/>
              <a:cxnLst/>
              <a:rect l="l" t="t" r="r" b="b"/>
              <a:pathLst>
                <a:path w="4841211" h="1285367">
                  <a:moveTo>
                    <a:pt x="0" y="256540"/>
                  </a:moveTo>
                  <a:cubicBezTo>
                    <a:pt x="0" y="110109"/>
                    <a:pt x="111531" y="0"/>
                    <a:pt x="239568" y="0"/>
                  </a:cubicBezTo>
                  <a:lnTo>
                    <a:pt x="4601637" y="0"/>
                  </a:lnTo>
                  <a:lnTo>
                    <a:pt x="4601637" y="63500"/>
                  </a:lnTo>
                  <a:lnTo>
                    <a:pt x="4601637" y="0"/>
                  </a:lnTo>
                  <a:cubicBezTo>
                    <a:pt x="4729674" y="0"/>
                    <a:pt x="4841211" y="110109"/>
                    <a:pt x="4841211" y="256540"/>
                  </a:cubicBezTo>
                  <a:lnTo>
                    <a:pt x="4785440" y="256540"/>
                  </a:lnTo>
                  <a:lnTo>
                    <a:pt x="4841211" y="256540"/>
                  </a:lnTo>
                  <a:lnTo>
                    <a:pt x="4841211" y="1028700"/>
                  </a:lnTo>
                  <a:lnTo>
                    <a:pt x="4785440" y="1028700"/>
                  </a:lnTo>
                  <a:lnTo>
                    <a:pt x="4841211" y="1028700"/>
                  </a:lnTo>
                  <a:cubicBezTo>
                    <a:pt x="4841211" y="1175131"/>
                    <a:pt x="4729674" y="1285240"/>
                    <a:pt x="4601637" y="1285240"/>
                  </a:cubicBezTo>
                  <a:lnTo>
                    <a:pt x="4601637" y="1221740"/>
                  </a:lnTo>
                  <a:lnTo>
                    <a:pt x="4601637" y="1285240"/>
                  </a:lnTo>
                  <a:lnTo>
                    <a:pt x="239568" y="1285240"/>
                  </a:lnTo>
                  <a:lnTo>
                    <a:pt x="239568" y="1221740"/>
                  </a:lnTo>
                  <a:lnTo>
                    <a:pt x="239568" y="1285240"/>
                  </a:lnTo>
                  <a:cubicBezTo>
                    <a:pt x="111531" y="1285367"/>
                    <a:pt x="0" y="1175131"/>
                    <a:pt x="0" y="1028700"/>
                  </a:cubicBezTo>
                  <a:lnTo>
                    <a:pt x="0" y="256540"/>
                  </a:lnTo>
                  <a:lnTo>
                    <a:pt x="55765" y="256540"/>
                  </a:lnTo>
                  <a:lnTo>
                    <a:pt x="0" y="256540"/>
                  </a:lnTo>
                  <a:moveTo>
                    <a:pt x="111531" y="256540"/>
                  </a:moveTo>
                  <a:lnTo>
                    <a:pt x="111531" y="1028700"/>
                  </a:lnTo>
                  <a:lnTo>
                    <a:pt x="55765" y="1028700"/>
                  </a:lnTo>
                  <a:lnTo>
                    <a:pt x="111531" y="1028700"/>
                  </a:lnTo>
                  <a:cubicBezTo>
                    <a:pt x="111531" y="1095502"/>
                    <a:pt x="164508" y="1158240"/>
                    <a:pt x="239568" y="1158240"/>
                  </a:cubicBezTo>
                  <a:lnTo>
                    <a:pt x="4601637" y="1158240"/>
                  </a:lnTo>
                  <a:cubicBezTo>
                    <a:pt x="4676697" y="1158240"/>
                    <a:pt x="4729674" y="1095502"/>
                    <a:pt x="4729674" y="1028700"/>
                  </a:cubicBezTo>
                  <a:lnTo>
                    <a:pt x="4729674" y="256540"/>
                  </a:lnTo>
                  <a:cubicBezTo>
                    <a:pt x="4729674" y="189738"/>
                    <a:pt x="4676697" y="127000"/>
                    <a:pt x="4601637" y="127000"/>
                  </a:cubicBezTo>
                  <a:lnTo>
                    <a:pt x="239568" y="127000"/>
                  </a:lnTo>
                  <a:lnTo>
                    <a:pt x="239568" y="63500"/>
                  </a:lnTo>
                  <a:lnTo>
                    <a:pt x="239568" y="127000"/>
                  </a:lnTo>
                  <a:cubicBezTo>
                    <a:pt x="164508" y="127000"/>
                    <a:pt x="111531" y="189738"/>
                    <a:pt x="111531" y="256540"/>
                  </a:cubicBezTo>
                  <a:close/>
                </a:path>
              </a:pathLst>
            </a:custGeom>
            <a:solidFill>
              <a:srgbClr val="0A2A5E"/>
            </a:solidFill>
          </p:spPr>
          <p:txBody>
            <a:bodyPr/>
            <a:lstStyle/>
            <a:p>
              <a:endParaRPr lang="en-US" dirty="0">
                <a:latin typeface="Calibri" panose="020F0502020204030204" pitchFamily="34" charset="0"/>
              </a:endParaRPr>
            </a:p>
          </p:txBody>
        </p:sp>
      </p:grpSp>
      <p:sp>
        <p:nvSpPr>
          <p:cNvPr id="43" name="TextBox 43"/>
          <p:cNvSpPr txBox="1"/>
          <p:nvPr/>
        </p:nvSpPr>
        <p:spPr>
          <a:xfrm>
            <a:off x="12317087" y="4197838"/>
            <a:ext cx="4152116" cy="615553"/>
          </a:xfrm>
          <a:prstGeom prst="rect">
            <a:avLst/>
          </a:prstGeom>
        </p:spPr>
        <p:txBody>
          <a:bodyPr lIns="0" tIns="0" rIns="0" bIns="0" rtlCol="0" anchor="t">
            <a:spAutoFit/>
          </a:bodyPr>
          <a:lstStyle/>
          <a:p>
            <a:pPr algn="ctr">
              <a:lnSpc>
                <a:spcPts val="4800"/>
              </a:lnSpc>
            </a:pPr>
            <a:r>
              <a:rPr lang="en-US" sz="4000" b="1" dirty="0">
                <a:solidFill>
                  <a:srgbClr val="000000"/>
                </a:solidFill>
                <a:latin typeface="Calibri" panose="020F0502020204030204" pitchFamily="34" charset="0"/>
                <a:ea typeface="Calibri (MS) Bold"/>
                <a:cs typeface="Calibri (MS) Bold"/>
                <a:sym typeface="Calibri (MS) Bold"/>
              </a:rPr>
              <a:t>Curation</a:t>
            </a:r>
          </a:p>
        </p:txBody>
      </p:sp>
      <p:grpSp>
        <p:nvGrpSpPr>
          <p:cNvPr id="44" name="Group 44"/>
          <p:cNvGrpSpPr/>
          <p:nvPr/>
        </p:nvGrpSpPr>
        <p:grpSpPr>
          <a:xfrm>
            <a:off x="13982238" y="3647331"/>
            <a:ext cx="670928" cy="695753"/>
            <a:chOff x="0" y="0"/>
            <a:chExt cx="894570" cy="927671"/>
          </a:xfrm>
        </p:grpSpPr>
        <p:sp>
          <p:nvSpPr>
            <p:cNvPr id="45" name="Freeform 45"/>
            <p:cNvSpPr/>
            <p:nvPr/>
          </p:nvSpPr>
          <p:spPr>
            <a:xfrm>
              <a:off x="31750" y="37502"/>
              <a:ext cx="831088" cy="852643"/>
            </a:xfrm>
            <a:custGeom>
              <a:avLst/>
              <a:gdLst/>
              <a:ahLst/>
              <a:cxnLst/>
              <a:rect l="l" t="t" r="r" b="b"/>
              <a:pathLst>
                <a:path w="831088" h="852643">
                  <a:moveTo>
                    <a:pt x="0" y="426321"/>
                  </a:moveTo>
                  <a:cubicBezTo>
                    <a:pt x="0" y="190810"/>
                    <a:pt x="186055" y="0"/>
                    <a:pt x="415544" y="0"/>
                  </a:cubicBezTo>
                  <a:cubicBezTo>
                    <a:pt x="645033" y="0"/>
                    <a:pt x="831088" y="190810"/>
                    <a:pt x="831088" y="426321"/>
                  </a:cubicBezTo>
                  <a:cubicBezTo>
                    <a:pt x="831088" y="661833"/>
                    <a:pt x="645033" y="852643"/>
                    <a:pt x="415544" y="852643"/>
                  </a:cubicBezTo>
                  <a:cubicBezTo>
                    <a:pt x="186055" y="852643"/>
                    <a:pt x="0" y="661833"/>
                    <a:pt x="0" y="426321"/>
                  </a:cubicBezTo>
                  <a:close/>
                </a:path>
              </a:pathLst>
            </a:custGeom>
            <a:solidFill>
              <a:srgbClr val="073154"/>
            </a:solidFill>
          </p:spPr>
          <p:txBody>
            <a:bodyPr/>
            <a:lstStyle/>
            <a:p>
              <a:endParaRPr lang="en-US" dirty="0">
                <a:latin typeface="Calibri" panose="020F0502020204030204" pitchFamily="34" charset="0"/>
              </a:endParaRPr>
            </a:p>
          </p:txBody>
        </p:sp>
        <p:sp>
          <p:nvSpPr>
            <p:cNvPr id="46" name="Freeform 46"/>
            <p:cNvSpPr/>
            <p:nvPr/>
          </p:nvSpPr>
          <p:spPr>
            <a:xfrm>
              <a:off x="0" y="0"/>
              <a:ext cx="894588" cy="927647"/>
            </a:xfrm>
            <a:custGeom>
              <a:avLst/>
              <a:gdLst/>
              <a:ahLst/>
              <a:cxnLst/>
              <a:rect l="l" t="t" r="r" b="b"/>
              <a:pathLst>
                <a:path w="894588" h="927647">
                  <a:moveTo>
                    <a:pt x="0" y="463823"/>
                  </a:moveTo>
                  <a:cubicBezTo>
                    <a:pt x="0" y="202810"/>
                    <a:pt x="204597" y="0"/>
                    <a:pt x="447294" y="0"/>
                  </a:cubicBezTo>
                  <a:cubicBezTo>
                    <a:pt x="689991" y="0"/>
                    <a:pt x="894588" y="202810"/>
                    <a:pt x="894588" y="463823"/>
                  </a:cubicBezTo>
                  <a:lnTo>
                    <a:pt x="862838" y="463823"/>
                  </a:lnTo>
                  <a:lnTo>
                    <a:pt x="894588" y="463823"/>
                  </a:lnTo>
                  <a:cubicBezTo>
                    <a:pt x="894588" y="724837"/>
                    <a:pt x="689991" y="927647"/>
                    <a:pt x="447294" y="927647"/>
                  </a:cubicBezTo>
                  <a:lnTo>
                    <a:pt x="447294" y="890145"/>
                  </a:lnTo>
                  <a:lnTo>
                    <a:pt x="447294" y="927647"/>
                  </a:lnTo>
                  <a:cubicBezTo>
                    <a:pt x="204597" y="927647"/>
                    <a:pt x="0" y="724837"/>
                    <a:pt x="0" y="463823"/>
                  </a:cubicBezTo>
                  <a:lnTo>
                    <a:pt x="31750" y="463823"/>
                  </a:lnTo>
                  <a:lnTo>
                    <a:pt x="63500" y="463823"/>
                  </a:lnTo>
                  <a:lnTo>
                    <a:pt x="31750" y="463823"/>
                  </a:lnTo>
                  <a:lnTo>
                    <a:pt x="0" y="463823"/>
                  </a:lnTo>
                  <a:moveTo>
                    <a:pt x="63500" y="463823"/>
                  </a:moveTo>
                  <a:cubicBezTo>
                    <a:pt x="63500" y="484524"/>
                    <a:pt x="49276" y="501325"/>
                    <a:pt x="31750" y="501325"/>
                  </a:cubicBezTo>
                  <a:cubicBezTo>
                    <a:pt x="14224" y="501325"/>
                    <a:pt x="0" y="484524"/>
                    <a:pt x="0" y="463823"/>
                  </a:cubicBezTo>
                  <a:cubicBezTo>
                    <a:pt x="0" y="443122"/>
                    <a:pt x="14224" y="426322"/>
                    <a:pt x="31750" y="426322"/>
                  </a:cubicBezTo>
                  <a:cubicBezTo>
                    <a:pt x="49276" y="426322"/>
                    <a:pt x="63500" y="443122"/>
                    <a:pt x="63500" y="463823"/>
                  </a:cubicBezTo>
                  <a:cubicBezTo>
                    <a:pt x="63500" y="673834"/>
                    <a:pt x="231013" y="852643"/>
                    <a:pt x="447294" y="852643"/>
                  </a:cubicBezTo>
                  <a:cubicBezTo>
                    <a:pt x="663575" y="852643"/>
                    <a:pt x="831088" y="673834"/>
                    <a:pt x="831088" y="463823"/>
                  </a:cubicBezTo>
                  <a:cubicBezTo>
                    <a:pt x="831088" y="253813"/>
                    <a:pt x="663575" y="75004"/>
                    <a:pt x="447294" y="75004"/>
                  </a:cubicBezTo>
                  <a:lnTo>
                    <a:pt x="447294" y="37502"/>
                  </a:lnTo>
                  <a:lnTo>
                    <a:pt x="447294" y="75004"/>
                  </a:lnTo>
                  <a:cubicBezTo>
                    <a:pt x="231013" y="75004"/>
                    <a:pt x="63500" y="253813"/>
                    <a:pt x="63500" y="463823"/>
                  </a:cubicBezTo>
                  <a:close/>
                </a:path>
              </a:pathLst>
            </a:custGeom>
            <a:solidFill>
              <a:srgbClr val="FFFFFF"/>
            </a:solidFill>
          </p:spPr>
          <p:txBody>
            <a:bodyPr/>
            <a:lstStyle/>
            <a:p>
              <a:endParaRPr lang="en-US" dirty="0">
                <a:latin typeface="Calibri" panose="020F0502020204030204" pitchFamily="34" charset="0"/>
              </a:endParaRPr>
            </a:p>
          </p:txBody>
        </p:sp>
        <p:sp>
          <p:nvSpPr>
            <p:cNvPr id="47" name="TextBox 47"/>
            <p:cNvSpPr txBox="1"/>
            <p:nvPr/>
          </p:nvSpPr>
          <p:spPr>
            <a:xfrm>
              <a:off x="0" y="-66675"/>
              <a:ext cx="894570" cy="994346"/>
            </a:xfrm>
            <a:prstGeom prst="rect">
              <a:avLst/>
            </a:prstGeom>
          </p:spPr>
          <p:txBody>
            <a:bodyPr lIns="50800" tIns="50800" rIns="50800" bIns="50800" rtlCol="0" anchor="ctr"/>
            <a:lstStyle/>
            <a:p>
              <a:pPr algn="ctr">
                <a:lnSpc>
                  <a:spcPts val="3720"/>
                </a:lnSpc>
              </a:pPr>
              <a:r>
                <a:rPr lang="en-US" sz="3100" dirty="0">
                  <a:solidFill>
                    <a:srgbClr val="FFFFFF"/>
                  </a:solidFill>
                  <a:latin typeface="Calibri" panose="020F0502020204030204" pitchFamily="34" charset="0"/>
                  <a:ea typeface="Calibri (MS)"/>
                  <a:cs typeface="Calibri (MS)"/>
                  <a:sym typeface="Calibri (MS)"/>
                </a:rPr>
                <a:t>4</a:t>
              </a:r>
            </a:p>
          </p:txBody>
        </p:sp>
      </p:grpSp>
      <p:grpSp>
        <p:nvGrpSpPr>
          <p:cNvPr id="48" name="Group 48"/>
          <p:cNvGrpSpPr/>
          <p:nvPr/>
        </p:nvGrpSpPr>
        <p:grpSpPr>
          <a:xfrm>
            <a:off x="8295641" y="3726756"/>
            <a:ext cx="2049665" cy="4456116"/>
            <a:chOff x="0" y="0"/>
            <a:chExt cx="2732887" cy="5941487"/>
          </a:xfrm>
        </p:grpSpPr>
        <p:sp>
          <p:nvSpPr>
            <p:cNvPr id="49" name="Freeform 49"/>
            <p:cNvSpPr/>
            <p:nvPr/>
          </p:nvSpPr>
          <p:spPr>
            <a:xfrm>
              <a:off x="0" y="0"/>
              <a:ext cx="2732913" cy="5941568"/>
            </a:xfrm>
            <a:custGeom>
              <a:avLst/>
              <a:gdLst/>
              <a:ahLst/>
              <a:cxnLst/>
              <a:rect l="l" t="t" r="r" b="b"/>
              <a:pathLst>
                <a:path w="2732913" h="5941568">
                  <a:moveTo>
                    <a:pt x="0" y="203454"/>
                  </a:moveTo>
                  <a:cubicBezTo>
                    <a:pt x="0" y="91059"/>
                    <a:pt x="91059" y="0"/>
                    <a:pt x="203454" y="0"/>
                  </a:cubicBezTo>
                  <a:lnTo>
                    <a:pt x="2529459" y="0"/>
                  </a:lnTo>
                  <a:cubicBezTo>
                    <a:pt x="2641854" y="0"/>
                    <a:pt x="2732913" y="91059"/>
                    <a:pt x="2732913" y="203454"/>
                  </a:cubicBezTo>
                  <a:lnTo>
                    <a:pt x="2732913" y="5738114"/>
                  </a:lnTo>
                  <a:cubicBezTo>
                    <a:pt x="2732913" y="5850509"/>
                    <a:pt x="2641854" y="5941568"/>
                    <a:pt x="2529459" y="5941568"/>
                  </a:cubicBezTo>
                  <a:lnTo>
                    <a:pt x="203454" y="5941568"/>
                  </a:lnTo>
                  <a:cubicBezTo>
                    <a:pt x="91059" y="5941441"/>
                    <a:pt x="0" y="5850382"/>
                    <a:pt x="0" y="5738114"/>
                  </a:cubicBezTo>
                  <a:close/>
                </a:path>
              </a:pathLst>
            </a:custGeom>
            <a:solidFill>
              <a:srgbClr val="0A0A0A"/>
            </a:solidFill>
          </p:spPr>
          <p:txBody>
            <a:bodyPr/>
            <a:lstStyle/>
            <a:p>
              <a:endParaRPr lang="en-US" dirty="0">
                <a:latin typeface="Calibri" panose="020F0502020204030204" pitchFamily="34" charset="0"/>
              </a:endParaRPr>
            </a:p>
          </p:txBody>
        </p:sp>
      </p:grpSp>
      <p:sp>
        <p:nvSpPr>
          <p:cNvPr id="50" name="Freeform 50"/>
          <p:cNvSpPr/>
          <p:nvPr/>
        </p:nvSpPr>
        <p:spPr>
          <a:xfrm>
            <a:off x="7722005" y="3597223"/>
            <a:ext cx="3107106" cy="4851619"/>
          </a:xfrm>
          <a:custGeom>
            <a:avLst/>
            <a:gdLst/>
            <a:ahLst/>
            <a:cxnLst/>
            <a:rect l="l" t="t" r="r" b="b"/>
            <a:pathLst>
              <a:path w="3107106" h="4851619">
                <a:moveTo>
                  <a:pt x="0" y="0"/>
                </a:moveTo>
                <a:lnTo>
                  <a:pt x="3107106" y="0"/>
                </a:lnTo>
                <a:lnTo>
                  <a:pt x="3107106" y="4851618"/>
                </a:lnTo>
                <a:lnTo>
                  <a:pt x="0" y="4851618"/>
                </a:lnTo>
                <a:lnTo>
                  <a:pt x="0" y="0"/>
                </a:lnTo>
                <a:close/>
              </a:path>
            </a:pathLst>
          </a:custGeom>
          <a:blipFill>
            <a:blip r:embed="rId3"/>
            <a:stretch>
              <a:fillRect r="-3202"/>
            </a:stretch>
          </a:blipFill>
        </p:spPr>
        <p:txBody>
          <a:bodyPr/>
          <a:lstStyle/>
          <a:p>
            <a:endParaRPr lang="en-US" dirty="0">
              <a:latin typeface="Calibri" panose="020F0502020204030204" pitchFamily="34" charset="0"/>
            </a:endParaRPr>
          </a:p>
        </p:txBody>
      </p:sp>
      <p:sp>
        <p:nvSpPr>
          <p:cNvPr id="51" name="TextBox 51"/>
          <p:cNvSpPr txBox="1"/>
          <p:nvPr/>
        </p:nvSpPr>
        <p:spPr>
          <a:xfrm>
            <a:off x="11043903" y="5354739"/>
            <a:ext cx="3407148" cy="1190625"/>
          </a:xfrm>
          <a:prstGeom prst="rect">
            <a:avLst/>
          </a:prstGeom>
        </p:spPr>
        <p:txBody>
          <a:bodyPr lIns="0" tIns="0" rIns="0" bIns="0" rtlCol="0" anchor="t">
            <a:spAutoFit/>
          </a:bodyPr>
          <a:lstStyle/>
          <a:p>
            <a:pPr algn="ctr">
              <a:lnSpc>
                <a:spcPts val="4680"/>
              </a:lnSpc>
            </a:pPr>
            <a:r>
              <a:rPr lang="en-US" sz="3900" b="1" dirty="0">
                <a:solidFill>
                  <a:srgbClr val="FFFFFF"/>
                </a:solidFill>
                <a:latin typeface="Calibri" panose="020F0502020204030204" pitchFamily="34" charset="0"/>
                <a:ea typeface="Trebuchet MS Bold"/>
                <a:cs typeface="Calibri" panose="020F0502020204030204" pitchFamily="34" charset="0"/>
                <a:sym typeface="Trebuchet MS Bold"/>
              </a:rPr>
              <a:t>General Public in Toronto</a:t>
            </a:r>
          </a:p>
        </p:txBody>
      </p:sp>
      <p:grpSp>
        <p:nvGrpSpPr>
          <p:cNvPr id="52" name="Group 52"/>
          <p:cNvGrpSpPr/>
          <p:nvPr/>
        </p:nvGrpSpPr>
        <p:grpSpPr>
          <a:xfrm>
            <a:off x="7824453" y="4297921"/>
            <a:ext cx="3086100" cy="3086100"/>
            <a:chOff x="0" y="0"/>
            <a:chExt cx="812800" cy="812800"/>
          </a:xfrm>
        </p:grpSpPr>
        <p:sp>
          <p:nvSpPr>
            <p:cNvPr id="53" name="Freeform 53"/>
            <p:cNvSpPr/>
            <p:nvPr/>
          </p:nvSpPr>
          <p:spPr>
            <a:xfrm>
              <a:off x="0" y="0"/>
              <a:ext cx="812800" cy="8128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FFFFFF"/>
            </a:solidFill>
          </p:spPr>
          <p:txBody>
            <a:bodyPr/>
            <a:lstStyle/>
            <a:p>
              <a:endParaRPr lang="en-US" dirty="0">
                <a:latin typeface="Calibri" panose="020F0502020204030204" pitchFamily="34" charset="0"/>
              </a:endParaRPr>
            </a:p>
          </p:txBody>
        </p:sp>
        <p:sp>
          <p:nvSpPr>
            <p:cNvPr id="54" name="TextBox 54"/>
            <p:cNvSpPr txBox="1"/>
            <p:nvPr/>
          </p:nvSpPr>
          <p:spPr>
            <a:xfrm>
              <a:off x="0" y="-57150"/>
              <a:ext cx="812800" cy="869950"/>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sp>
        <p:nvSpPr>
          <p:cNvPr id="55" name="Freeform 55"/>
          <p:cNvSpPr/>
          <p:nvPr/>
        </p:nvSpPr>
        <p:spPr>
          <a:xfrm>
            <a:off x="7480516" y="4444402"/>
            <a:ext cx="3773975" cy="3773975"/>
          </a:xfrm>
          <a:custGeom>
            <a:avLst/>
            <a:gdLst/>
            <a:ahLst/>
            <a:cxnLst/>
            <a:rect l="l" t="t" r="r" b="b"/>
            <a:pathLst>
              <a:path w="3773975" h="3773975">
                <a:moveTo>
                  <a:pt x="0" y="0"/>
                </a:moveTo>
                <a:lnTo>
                  <a:pt x="3773975" y="0"/>
                </a:lnTo>
                <a:lnTo>
                  <a:pt x="3773975" y="3773975"/>
                </a:lnTo>
                <a:lnTo>
                  <a:pt x="0" y="3773975"/>
                </a:lnTo>
                <a:lnTo>
                  <a:pt x="0" y="0"/>
                </a:lnTo>
                <a:close/>
              </a:path>
            </a:pathLst>
          </a:custGeom>
          <a:blipFill>
            <a:blip r:embed="rId4"/>
            <a:stretch>
              <a:fillRect/>
            </a:stretch>
          </a:blipFill>
        </p:spPr>
        <p:txBody>
          <a:bodyPr/>
          <a:lstStyle/>
          <a:p>
            <a:endParaRPr lang="en-US" dirty="0">
              <a:latin typeface="Calibri" panose="020F0502020204030204" pitchFamily="34" charset="0"/>
            </a:endParaRPr>
          </a:p>
        </p:txBody>
      </p:sp>
      <p:grpSp>
        <p:nvGrpSpPr>
          <p:cNvPr id="56" name="Group 56"/>
          <p:cNvGrpSpPr/>
          <p:nvPr/>
        </p:nvGrpSpPr>
        <p:grpSpPr>
          <a:xfrm>
            <a:off x="2465271" y="8300459"/>
            <a:ext cx="13818557" cy="1557612"/>
            <a:chOff x="0" y="-66675"/>
            <a:chExt cx="3639455" cy="410235"/>
          </a:xfrm>
        </p:grpSpPr>
        <p:sp>
          <p:nvSpPr>
            <p:cNvPr id="57" name="Freeform 57"/>
            <p:cNvSpPr/>
            <p:nvPr/>
          </p:nvSpPr>
          <p:spPr>
            <a:xfrm>
              <a:off x="0" y="0"/>
              <a:ext cx="3639455" cy="310616"/>
            </a:xfrm>
            <a:custGeom>
              <a:avLst/>
              <a:gdLst/>
              <a:ahLst/>
              <a:cxnLst/>
              <a:rect l="l" t="t" r="r" b="b"/>
              <a:pathLst>
                <a:path w="3639455" h="343560">
                  <a:moveTo>
                    <a:pt x="17928" y="0"/>
                  </a:moveTo>
                  <a:lnTo>
                    <a:pt x="3621527" y="0"/>
                  </a:lnTo>
                  <a:cubicBezTo>
                    <a:pt x="3631429" y="0"/>
                    <a:pt x="3639455" y="8027"/>
                    <a:pt x="3639455" y="17928"/>
                  </a:cubicBezTo>
                  <a:lnTo>
                    <a:pt x="3639455" y="325632"/>
                  </a:lnTo>
                  <a:cubicBezTo>
                    <a:pt x="3639455" y="335533"/>
                    <a:pt x="3631429" y="343560"/>
                    <a:pt x="3621527" y="343560"/>
                  </a:cubicBezTo>
                  <a:lnTo>
                    <a:pt x="17928" y="343560"/>
                  </a:lnTo>
                  <a:cubicBezTo>
                    <a:pt x="13173" y="343560"/>
                    <a:pt x="8613" y="341671"/>
                    <a:pt x="5251" y="338309"/>
                  </a:cubicBezTo>
                  <a:cubicBezTo>
                    <a:pt x="1889" y="334947"/>
                    <a:pt x="0" y="330387"/>
                    <a:pt x="0" y="325632"/>
                  </a:cubicBezTo>
                  <a:lnTo>
                    <a:pt x="0" y="17928"/>
                  </a:lnTo>
                  <a:cubicBezTo>
                    <a:pt x="0" y="8027"/>
                    <a:pt x="8027" y="0"/>
                    <a:pt x="17928" y="0"/>
                  </a:cubicBezTo>
                  <a:close/>
                </a:path>
              </a:pathLst>
            </a:custGeom>
            <a:solidFill>
              <a:srgbClr val="FFFFFF"/>
            </a:solidFill>
            <a:ln w="38100" cap="rnd">
              <a:solidFill>
                <a:srgbClr val="000000"/>
              </a:solidFill>
              <a:prstDash val="solid"/>
              <a:round/>
            </a:ln>
          </p:spPr>
          <p:txBody>
            <a:bodyPr/>
            <a:lstStyle/>
            <a:p>
              <a:endParaRPr lang="en-US" dirty="0">
                <a:latin typeface="Calibri" panose="020F0502020204030204" pitchFamily="34" charset="0"/>
              </a:endParaRPr>
            </a:p>
          </p:txBody>
        </p:sp>
        <p:sp>
          <p:nvSpPr>
            <p:cNvPr id="58" name="TextBox 58"/>
            <p:cNvSpPr txBox="1"/>
            <p:nvPr/>
          </p:nvSpPr>
          <p:spPr>
            <a:xfrm>
              <a:off x="0" y="-66675"/>
              <a:ext cx="3639455" cy="410235"/>
            </a:xfrm>
            <a:prstGeom prst="rect">
              <a:avLst/>
            </a:prstGeom>
          </p:spPr>
          <p:txBody>
            <a:bodyPr lIns="50800" tIns="50800" rIns="50800" bIns="50800" rtlCol="0" anchor="ctr"/>
            <a:lstStyle/>
            <a:p>
              <a:pPr marL="0" lvl="1" indent="0" algn="ctr">
                <a:lnSpc>
                  <a:spcPts val="3929"/>
                </a:lnSpc>
                <a:spcBef>
                  <a:spcPct val="0"/>
                </a:spcBef>
              </a:pPr>
              <a:r>
                <a:rPr lang="en-US" sz="3274" b="1" u="none" strike="noStrike" dirty="0" err="1">
                  <a:solidFill>
                    <a:srgbClr val="01285C"/>
                  </a:solidFill>
                  <a:latin typeface="Calibri" panose="020F0502020204030204" pitchFamily="34" charset="0"/>
                  <a:ea typeface="Calibri (MS) Bold"/>
                  <a:cs typeface="Calibri (MS) Bold"/>
                  <a:sym typeface="Calibri (MS) Bold"/>
                </a:rPr>
                <a:t>SixSafety</a:t>
              </a:r>
              <a:r>
                <a:rPr lang="en-US" sz="3274" b="1" u="none" strike="noStrike" dirty="0">
                  <a:solidFill>
                    <a:srgbClr val="01285C"/>
                  </a:solidFill>
                  <a:latin typeface="Calibri" panose="020F0502020204030204" pitchFamily="34" charset="0"/>
                  <a:ea typeface="Calibri (MS) Bold"/>
                  <a:cs typeface="Calibri (MS) Bold"/>
                  <a:sym typeface="Calibri (MS) Bold"/>
                </a:rPr>
                <a:t>, an AI-powered platform designed to provide reliable and personalized safety recommendation plans.</a:t>
              </a:r>
            </a:p>
          </p:txBody>
        </p:sp>
      </p:grpSp>
      <p:sp>
        <p:nvSpPr>
          <p:cNvPr id="59" name="TextBox 59"/>
          <p:cNvSpPr txBox="1"/>
          <p:nvPr/>
        </p:nvSpPr>
        <p:spPr>
          <a:xfrm>
            <a:off x="8350633" y="4434877"/>
            <a:ext cx="1900806" cy="846386"/>
          </a:xfrm>
          <a:prstGeom prst="rect">
            <a:avLst/>
          </a:prstGeom>
        </p:spPr>
        <p:txBody>
          <a:bodyPr lIns="0" tIns="0" rIns="0" bIns="0" rtlCol="0" anchor="t">
            <a:spAutoFit/>
          </a:bodyPr>
          <a:lstStyle/>
          <a:p>
            <a:pPr algn="ctr">
              <a:lnSpc>
                <a:spcPts val="3300"/>
              </a:lnSpc>
            </a:pPr>
            <a:r>
              <a:rPr lang="en-US" sz="2750" b="1" dirty="0">
                <a:solidFill>
                  <a:srgbClr val="051D40"/>
                </a:solidFill>
                <a:latin typeface="Calibri" panose="020F0502020204030204" pitchFamily="34" charset="0"/>
                <a:ea typeface="Trebuchet MS Bold"/>
                <a:cs typeface="Calibri" panose="020F0502020204030204" pitchFamily="34" charset="0"/>
                <a:sym typeface="Trebuchet MS Bold"/>
              </a:rPr>
              <a:t>Benefits Both</a:t>
            </a:r>
          </a:p>
        </p:txBody>
      </p:sp>
      <p:sp>
        <p:nvSpPr>
          <p:cNvPr id="60" name="TextBox 60"/>
          <p:cNvSpPr txBox="1"/>
          <p:nvPr/>
        </p:nvSpPr>
        <p:spPr>
          <a:xfrm>
            <a:off x="4047540" y="5240896"/>
            <a:ext cx="3385351" cy="1190625"/>
          </a:xfrm>
          <a:prstGeom prst="rect">
            <a:avLst/>
          </a:prstGeom>
        </p:spPr>
        <p:txBody>
          <a:bodyPr lIns="0" tIns="0" rIns="0" bIns="0" rtlCol="0" anchor="t">
            <a:spAutoFit/>
          </a:bodyPr>
          <a:lstStyle/>
          <a:p>
            <a:pPr algn="ctr">
              <a:lnSpc>
                <a:spcPts val="4680"/>
              </a:lnSpc>
            </a:pPr>
            <a:r>
              <a:rPr lang="en-US" sz="3900" b="1" dirty="0">
                <a:solidFill>
                  <a:srgbClr val="FFFFFF"/>
                </a:solidFill>
                <a:latin typeface="Calibri" panose="020F0502020204030204" pitchFamily="34" charset="0"/>
                <a:ea typeface="Trebuchet MS Bold"/>
                <a:cs typeface="Calibri" panose="020F0502020204030204" pitchFamily="34" charset="0"/>
                <a:sym typeface="Trebuchet MS Bold"/>
              </a:rPr>
              <a:t>Toronto Police Service</a:t>
            </a:r>
          </a:p>
        </p:txBody>
      </p:sp>
      <p:grpSp>
        <p:nvGrpSpPr>
          <p:cNvPr id="61" name="Group 61"/>
          <p:cNvGrpSpPr/>
          <p:nvPr/>
        </p:nvGrpSpPr>
        <p:grpSpPr>
          <a:xfrm>
            <a:off x="505655" y="53152"/>
            <a:ext cx="8638346" cy="1328727"/>
            <a:chOff x="0" y="-304800"/>
            <a:chExt cx="12096402" cy="1771637"/>
          </a:xfrm>
        </p:grpSpPr>
        <p:sp>
          <p:nvSpPr>
            <p:cNvPr id="62" name="TextBox 62"/>
            <p:cNvSpPr txBox="1"/>
            <p:nvPr/>
          </p:nvSpPr>
          <p:spPr>
            <a:xfrm>
              <a:off x="0" y="-304800"/>
              <a:ext cx="12096402" cy="1675673"/>
            </a:xfrm>
            <a:prstGeom prst="rect">
              <a:avLst/>
            </a:prstGeom>
          </p:spPr>
          <p:txBody>
            <a:bodyPr wrap="square" lIns="0" tIns="0" rIns="0" bIns="0" rtlCol="0" anchor="t">
              <a:spAutoFit/>
            </a:bodyPr>
            <a:lstStyle/>
            <a:p>
              <a:pPr marL="0" lvl="0" indent="0" algn="ctr">
                <a:lnSpc>
                  <a:spcPts val="10500"/>
                </a:lnSpc>
                <a:spcBef>
                  <a:spcPct val="0"/>
                </a:spcBef>
              </a:pPr>
              <a:r>
                <a:rPr lang="en-US" sz="7500" b="1" dirty="0">
                  <a:solidFill>
                    <a:srgbClr val="00285C"/>
                  </a:solidFill>
                  <a:latin typeface="Calibri" panose="020F0502020204030204" pitchFamily="34" charset="0"/>
                  <a:ea typeface="Calibri (MS) Bold"/>
                  <a:cs typeface="Calibri (MS) Bold"/>
                  <a:sym typeface="Calibri (MS) Bold"/>
                </a:rPr>
                <a:t>Introducing </a:t>
              </a:r>
              <a:r>
                <a:rPr lang="en-US" sz="7500" b="1" dirty="0" err="1">
                  <a:solidFill>
                    <a:srgbClr val="00285C"/>
                  </a:solidFill>
                  <a:latin typeface="Calibri" panose="020F0502020204030204" pitchFamily="34" charset="0"/>
                  <a:ea typeface="Calibri (MS) Bold"/>
                  <a:cs typeface="Calibri (MS) Bold"/>
                  <a:sym typeface="Calibri (MS) Bold"/>
                </a:rPr>
                <a:t>SixSafety</a:t>
              </a:r>
              <a:endParaRPr lang="en-US" sz="7500" b="1" dirty="0">
                <a:solidFill>
                  <a:srgbClr val="00285C"/>
                </a:solidFill>
                <a:latin typeface="Calibri" panose="020F0502020204030204" pitchFamily="34" charset="0"/>
                <a:ea typeface="Calibri (MS) Bold"/>
                <a:cs typeface="Calibri (MS) Bold"/>
                <a:sym typeface="Calibri (MS) Bold"/>
              </a:endParaRPr>
            </a:p>
          </p:txBody>
        </p:sp>
        <p:sp>
          <p:nvSpPr>
            <p:cNvPr id="63" name="AutoShape 63"/>
            <p:cNvSpPr/>
            <p:nvPr/>
          </p:nvSpPr>
          <p:spPr>
            <a:xfrm>
              <a:off x="0" y="1466837"/>
              <a:ext cx="12096402" cy="0"/>
            </a:xfrm>
            <a:prstGeom prst="line">
              <a:avLst/>
            </a:prstGeom>
            <a:ln w="11430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grpSp>
        <p:nvGrpSpPr>
          <p:cNvPr id="64" name="Group 64"/>
          <p:cNvGrpSpPr/>
          <p:nvPr/>
        </p:nvGrpSpPr>
        <p:grpSpPr>
          <a:xfrm>
            <a:off x="15334118" y="186030"/>
            <a:ext cx="2758142" cy="1334436"/>
            <a:chOff x="0" y="0"/>
            <a:chExt cx="3677523" cy="1779248"/>
          </a:xfrm>
        </p:grpSpPr>
        <p:sp>
          <p:nvSpPr>
            <p:cNvPr id="65" name="Freeform 65"/>
            <p:cNvSpPr/>
            <p:nvPr/>
          </p:nvSpPr>
          <p:spPr>
            <a:xfrm>
              <a:off x="2481327" y="151546"/>
              <a:ext cx="1196196" cy="1362555"/>
            </a:xfrm>
            <a:custGeom>
              <a:avLst/>
              <a:gdLst/>
              <a:ahLst/>
              <a:cxnLst/>
              <a:rect l="l" t="t" r="r" b="b"/>
              <a:pathLst>
                <a:path w="1196196" h="1362555">
                  <a:moveTo>
                    <a:pt x="0" y="0"/>
                  </a:moveTo>
                  <a:lnTo>
                    <a:pt x="1196196" y="0"/>
                  </a:lnTo>
                  <a:lnTo>
                    <a:pt x="1196196" y="1362554"/>
                  </a:lnTo>
                  <a:lnTo>
                    <a:pt x="0" y="1362554"/>
                  </a:lnTo>
                  <a:lnTo>
                    <a:pt x="0" y="0"/>
                  </a:lnTo>
                  <a:close/>
                </a:path>
              </a:pathLst>
            </a:custGeom>
            <a:blipFill>
              <a:blip r:embed="rId5"/>
              <a:stretch>
                <a:fillRect/>
              </a:stretch>
            </a:blipFill>
          </p:spPr>
          <p:txBody>
            <a:bodyPr/>
            <a:lstStyle/>
            <a:p>
              <a:endParaRPr lang="en-US" dirty="0">
                <a:latin typeface="Calibri" panose="020F0502020204030204" pitchFamily="34" charset="0"/>
              </a:endParaRPr>
            </a:p>
          </p:txBody>
        </p:sp>
        <p:sp>
          <p:nvSpPr>
            <p:cNvPr id="66" name="Freeform 66"/>
            <p:cNvSpPr/>
            <p:nvPr/>
          </p:nvSpPr>
          <p:spPr>
            <a:xfrm>
              <a:off x="0" y="0"/>
              <a:ext cx="1334436" cy="1779248"/>
            </a:xfrm>
            <a:custGeom>
              <a:avLst/>
              <a:gdLst/>
              <a:ahLst/>
              <a:cxnLst/>
              <a:rect l="l" t="t" r="r" b="b"/>
              <a:pathLst>
                <a:path w="1334436" h="1779248">
                  <a:moveTo>
                    <a:pt x="0" y="0"/>
                  </a:moveTo>
                  <a:lnTo>
                    <a:pt x="1334436" y="0"/>
                  </a:lnTo>
                  <a:lnTo>
                    <a:pt x="1334436" y="1779248"/>
                  </a:lnTo>
                  <a:lnTo>
                    <a:pt x="0" y="1779248"/>
                  </a:lnTo>
                  <a:lnTo>
                    <a:pt x="0" y="0"/>
                  </a:lnTo>
                  <a:close/>
                </a:path>
              </a:pathLst>
            </a:custGeom>
            <a:blipFill>
              <a:blip r:embed="rId4"/>
              <a:stretch>
                <a:fillRect l="-49055" t="-22322" r="-47527" b="-25115"/>
              </a:stretch>
            </a:blipFill>
          </p:spPr>
          <p:txBody>
            <a:bodyPr/>
            <a:lstStyle/>
            <a:p>
              <a:endParaRPr lang="en-US" dirty="0">
                <a:latin typeface="Calibri" panose="020F0502020204030204" pitchFamily="34" charset="0"/>
              </a:endParaRPr>
            </a:p>
          </p:txBody>
        </p:sp>
        <p:sp>
          <p:nvSpPr>
            <p:cNvPr id="67" name="Freeform 67"/>
            <p:cNvSpPr/>
            <p:nvPr/>
          </p:nvSpPr>
          <p:spPr>
            <a:xfrm>
              <a:off x="1614146" y="496334"/>
              <a:ext cx="674204" cy="672979"/>
            </a:xfrm>
            <a:custGeom>
              <a:avLst/>
              <a:gdLst/>
              <a:ahLst/>
              <a:cxnLst/>
              <a:rect l="l" t="t" r="r" b="b"/>
              <a:pathLst>
                <a:path w="674204" h="672979">
                  <a:moveTo>
                    <a:pt x="0" y="0"/>
                  </a:moveTo>
                  <a:lnTo>
                    <a:pt x="674204" y="0"/>
                  </a:lnTo>
                  <a:lnTo>
                    <a:pt x="674204" y="672978"/>
                  </a:lnTo>
                  <a:lnTo>
                    <a:pt x="0" y="672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latin typeface="Calibri" panose="020F0502020204030204" pitchFamily="34" charset="0"/>
              </a:endParaRPr>
            </a:p>
          </p:txBody>
        </p:sp>
      </p:grpSp>
      <p:grpSp>
        <p:nvGrpSpPr>
          <p:cNvPr id="82" name="Group 81">
            <a:extLst>
              <a:ext uri="{FF2B5EF4-FFF2-40B4-BE49-F238E27FC236}">
                <a16:creationId xmlns:a16="http://schemas.microsoft.com/office/drawing/2014/main" id="{169E3452-648C-3EF2-5C50-EEF6A1AE0418}"/>
              </a:ext>
            </a:extLst>
          </p:cNvPr>
          <p:cNvGrpSpPr/>
          <p:nvPr/>
        </p:nvGrpSpPr>
        <p:grpSpPr>
          <a:xfrm>
            <a:off x="0" y="10599927"/>
            <a:ext cx="19129774" cy="10287000"/>
            <a:chOff x="0" y="10599927"/>
            <a:chExt cx="19129774" cy="10287000"/>
          </a:xfrm>
        </p:grpSpPr>
        <p:grpSp>
          <p:nvGrpSpPr>
            <p:cNvPr id="69" name="Group 2">
              <a:extLst>
                <a:ext uri="{FF2B5EF4-FFF2-40B4-BE49-F238E27FC236}">
                  <a16:creationId xmlns:a16="http://schemas.microsoft.com/office/drawing/2014/main" id="{75D2F8CA-2AF0-DBC1-6588-77510DA281C1}"/>
                </a:ext>
              </a:extLst>
            </p:cNvPr>
            <p:cNvGrpSpPr/>
            <p:nvPr/>
          </p:nvGrpSpPr>
          <p:grpSpPr>
            <a:xfrm>
              <a:off x="0" y="10599927"/>
              <a:ext cx="18288000" cy="10287000"/>
              <a:chOff x="0" y="0"/>
              <a:chExt cx="4816593" cy="2709333"/>
            </a:xfrm>
          </p:grpSpPr>
          <p:sp>
            <p:nvSpPr>
              <p:cNvPr id="70" name="Freeform 3">
                <a:extLst>
                  <a:ext uri="{FF2B5EF4-FFF2-40B4-BE49-F238E27FC236}">
                    <a16:creationId xmlns:a16="http://schemas.microsoft.com/office/drawing/2014/main" id="{7C3EC92F-A02F-CEED-723A-6260E7EDC07C}"/>
                  </a:ext>
                </a:extLst>
              </p:cNvPr>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51D40"/>
              </a:solidFill>
            </p:spPr>
            <p:txBody>
              <a:bodyPr/>
              <a:lstStyle/>
              <a:p>
                <a:endParaRPr lang="en-US" dirty="0">
                  <a:latin typeface="Calibri" panose="020F0502020204030204" pitchFamily="34" charset="0"/>
                </a:endParaRPr>
              </a:p>
            </p:txBody>
          </p:sp>
          <p:sp>
            <p:nvSpPr>
              <p:cNvPr id="71" name="TextBox 4">
                <a:extLst>
                  <a:ext uri="{FF2B5EF4-FFF2-40B4-BE49-F238E27FC236}">
                    <a16:creationId xmlns:a16="http://schemas.microsoft.com/office/drawing/2014/main" id="{3409E9AE-FFE2-3AAD-3659-317C6A9ADEE8}"/>
                  </a:ext>
                </a:extLst>
              </p:cNvPr>
              <p:cNvSpPr txBox="1"/>
              <p:nvPr/>
            </p:nvSpPr>
            <p:spPr>
              <a:xfrm>
                <a:off x="0" y="-85725"/>
                <a:ext cx="4816593" cy="2795058"/>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grpSp>
          <p:nvGrpSpPr>
            <p:cNvPr id="72" name="Group 5">
              <a:extLst>
                <a:ext uri="{FF2B5EF4-FFF2-40B4-BE49-F238E27FC236}">
                  <a16:creationId xmlns:a16="http://schemas.microsoft.com/office/drawing/2014/main" id="{9A975AF7-397F-CC70-FCDB-F4C68A1E2278}"/>
                </a:ext>
              </a:extLst>
            </p:cNvPr>
            <p:cNvGrpSpPr/>
            <p:nvPr/>
          </p:nvGrpSpPr>
          <p:grpSpPr>
            <a:xfrm>
              <a:off x="15203213" y="10884597"/>
              <a:ext cx="3926561" cy="1137155"/>
              <a:chOff x="0" y="0"/>
              <a:chExt cx="1034156" cy="299498"/>
            </a:xfrm>
          </p:grpSpPr>
          <p:sp>
            <p:nvSpPr>
              <p:cNvPr id="73" name="Freeform 6">
                <a:extLst>
                  <a:ext uri="{FF2B5EF4-FFF2-40B4-BE49-F238E27FC236}">
                    <a16:creationId xmlns:a16="http://schemas.microsoft.com/office/drawing/2014/main" id="{43427813-00AE-F99C-5194-25CF861C87F0}"/>
                  </a:ext>
                </a:extLst>
              </p:cNvPr>
              <p:cNvSpPr/>
              <p:nvPr/>
            </p:nvSpPr>
            <p:spPr>
              <a:xfrm>
                <a:off x="0" y="0"/>
                <a:ext cx="1034156" cy="299497"/>
              </a:xfrm>
              <a:custGeom>
                <a:avLst/>
                <a:gdLst/>
                <a:ahLst/>
                <a:cxnLst/>
                <a:rect l="l" t="t" r="r" b="b"/>
                <a:pathLst>
                  <a:path w="1034156" h="299497">
                    <a:moveTo>
                      <a:pt x="51264" y="0"/>
                    </a:moveTo>
                    <a:lnTo>
                      <a:pt x="982892" y="0"/>
                    </a:lnTo>
                    <a:cubicBezTo>
                      <a:pt x="996488" y="0"/>
                      <a:pt x="1009527" y="5401"/>
                      <a:pt x="1019141" y="15015"/>
                    </a:cubicBezTo>
                    <a:cubicBezTo>
                      <a:pt x="1028755" y="24629"/>
                      <a:pt x="1034156" y="37668"/>
                      <a:pt x="1034156" y="51264"/>
                    </a:cubicBezTo>
                    <a:lnTo>
                      <a:pt x="1034156" y="248234"/>
                    </a:lnTo>
                    <a:cubicBezTo>
                      <a:pt x="1034156" y="261830"/>
                      <a:pt x="1028755" y="274869"/>
                      <a:pt x="1019141" y="284483"/>
                    </a:cubicBezTo>
                    <a:cubicBezTo>
                      <a:pt x="1009527" y="294097"/>
                      <a:pt x="996488" y="299497"/>
                      <a:pt x="982892" y="299497"/>
                    </a:cubicBezTo>
                    <a:lnTo>
                      <a:pt x="51264" y="299497"/>
                    </a:lnTo>
                    <a:cubicBezTo>
                      <a:pt x="22952" y="299497"/>
                      <a:pt x="0" y="276546"/>
                      <a:pt x="0" y="248234"/>
                    </a:cubicBezTo>
                    <a:lnTo>
                      <a:pt x="0" y="51264"/>
                    </a:lnTo>
                    <a:cubicBezTo>
                      <a:pt x="0" y="37668"/>
                      <a:pt x="5401" y="24629"/>
                      <a:pt x="15015" y="15015"/>
                    </a:cubicBezTo>
                    <a:cubicBezTo>
                      <a:pt x="24629" y="5401"/>
                      <a:pt x="37668" y="0"/>
                      <a:pt x="51264" y="0"/>
                    </a:cubicBezTo>
                    <a:close/>
                  </a:path>
                </a:pathLst>
              </a:custGeom>
              <a:solidFill>
                <a:srgbClr val="FFFFFF"/>
              </a:solidFill>
            </p:spPr>
            <p:txBody>
              <a:bodyPr/>
              <a:lstStyle/>
              <a:p>
                <a:endParaRPr lang="en-US" dirty="0">
                  <a:latin typeface="Calibri" panose="020F0502020204030204" pitchFamily="34" charset="0"/>
                </a:endParaRPr>
              </a:p>
            </p:txBody>
          </p:sp>
          <p:sp>
            <p:nvSpPr>
              <p:cNvPr id="74" name="TextBox 7">
                <a:extLst>
                  <a:ext uri="{FF2B5EF4-FFF2-40B4-BE49-F238E27FC236}">
                    <a16:creationId xmlns:a16="http://schemas.microsoft.com/office/drawing/2014/main" id="{B0A84C7F-408C-4D45-9603-CF055BC006AF}"/>
                  </a:ext>
                </a:extLst>
              </p:cNvPr>
              <p:cNvSpPr txBox="1"/>
              <p:nvPr/>
            </p:nvSpPr>
            <p:spPr>
              <a:xfrm>
                <a:off x="0" y="-85725"/>
                <a:ext cx="1034156" cy="385223"/>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grpSp>
          <p:nvGrpSpPr>
            <p:cNvPr id="75" name="Group 8">
              <a:extLst>
                <a:ext uri="{FF2B5EF4-FFF2-40B4-BE49-F238E27FC236}">
                  <a16:creationId xmlns:a16="http://schemas.microsoft.com/office/drawing/2014/main" id="{6466EFDD-839C-ECBA-839D-58CC2237DD76}"/>
                </a:ext>
              </a:extLst>
            </p:cNvPr>
            <p:cNvGrpSpPr/>
            <p:nvPr/>
          </p:nvGrpSpPr>
          <p:grpSpPr>
            <a:xfrm>
              <a:off x="15334118" y="10785957"/>
              <a:ext cx="2758142" cy="1334436"/>
              <a:chOff x="0" y="0"/>
              <a:chExt cx="3677523" cy="1779248"/>
            </a:xfrm>
          </p:grpSpPr>
          <p:sp>
            <p:nvSpPr>
              <p:cNvPr id="76" name="Freeform 9">
                <a:extLst>
                  <a:ext uri="{FF2B5EF4-FFF2-40B4-BE49-F238E27FC236}">
                    <a16:creationId xmlns:a16="http://schemas.microsoft.com/office/drawing/2014/main" id="{8825FB1F-258E-FA4D-87FD-1891FACA7A2E}"/>
                  </a:ext>
                </a:extLst>
              </p:cNvPr>
              <p:cNvSpPr/>
              <p:nvPr/>
            </p:nvSpPr>
            <p:spPr>
              <a:xfrm>
                <a:off x="2481327" y="151546"/>
                <a:ext cx="1196196" cy="1362555"/>
              </a:xfrm>
              <a:custGeom>
                <a:avLst/>
                <a:gdLst/>
                <a:ahLst/>
                <a:cxnLst/>
                <a:rect l="l" t="t" r="r" b="b"/>
                <a:pathLst>
                  <a:path w="1196196" h="1362555">
                    <a:moveTo>
                      <a:pt x="0" y="0"/>
                    </a:moveTo>
                    <a:lnTo>
                      <a:pt x="1196196" y="0"/>
                    </a:lnTo>
                    <a:lnTo>
                      <a:pt x="1196196" y="1362554"/>
                    </a:lnTo>
                    <a:lnTo>
                      <a:pt x="0" y="1362554"/>
                    </a:lnTo>
                    <a:lnTo>
                      <a:pt x="0" y="0"/>
                    </a:lnTo>
                    <a:close/>
                  </a:path>
                </a:pathLst>
              </a:custGeom>
              <a:blipFill>
                <a:blip r:embed="rId5"/>
                <a:stretch>
                  <a:fillRect/>
                </a:stretch>
              </a:blipFill>
            </p:spPr>
            <p:txBody>
              <a:bodyPr/>
              <a:lstStyle/>
              <a:p>
                <a:endParaRPr lang="en-US" dirty="0">
                  <a:latin typeface="Calibri" panose="020F0502020204030204" pitchFamily="34" charset="0"/>
                </a:endParaRPr>
              </a:p>
            </p:txBody>
          </p:sp>
          <p:sp>
            <p:nvSpPr>
              <p:cNvPr id="77" name="Freeform 10">
                <a:extLst>
                  <a:ext uri="{FF2B5EF4-FFF2-40B4-BE49-F238E27FC236}">
                    <a16:creationId xmlns:a16="http://schemas.microsoft.com/office/drawing/2014/main" id="{D4675AAD-CEDD-3D02-5527-030078896A19}"/>
                  </a:ext>
                </a:extLst>
              </p:cNvPr>
              <p:cNvSpPr/>
              <p:nvPr/>
            </p:nvSpPr>
            <p:spPr>
              <a:xfrm>
                <a:off x="0" y="0"/>
                <a:ext cx="1334436" cy="1779248"/>
              </a:xfrm>
              <a:custGeom>
                <a:avLst/>
                <a:gdLst/>
                <a:ahLst/>
                <a:cxnLst/>
                <a:rect l="l" t="t" r="r" b="b"/>
                <a:pathLst>
                  <a:path w="1334436" h="1779248">
                    <a:moveTo>
                      <a:pt x="0" y="0"/>
                    </a:moveTo>
                    <a:lnTo>
                      <a:pt x="1334436" y="0"/>
                    </a:lnTo>
                    <a:lnTo>
                      <a:pt x="1334436" y="1779248"/>
                    </a:lnTo>
                    <a:lnTo>
                      <a:pt x="0" y="1779248"/>
                    </a:lnTo>
                    <a:lnTo>
                      <a:pt x="0" y="0"/>
                    </a:lnTo>
                    <a:close/>
                  </a:path>
                </a:pathLst>
              </a:custGeom>
              <a:blipFill>
                <a:blip r:embed="rId4"/>
                <a:stretch>
                  <a:fillRect l="-49055" t="-22322" r="-47527" b="-25115"/>
                </a:stretch>
              </a:blipFill>
            </p:spPr>
            <p:txBody>
              <a:bodyPr/>
              <a:lstStyle/>
              <a:p>
                <a:endParaRPr lang="en-US" dirty="0">
                  <a:latin typeface="Calibri" panose="020F0502020204030204" pitchFamily="34" charset="0"/>
                </a:endParaRPr>
              </a:p>
            </p:txBody>
          </p:sp>
          <p:sp>
            <p:nvSpPr>
              <p:cNvPr id="78" name="Freeform 11">
                <a:extLst>
                  <a:ext uri="{FF2B5EF4-FFF2-40B4-BE49-F238E27FC236}">
                    <a16:creationId xmlns:a16="http://schemas.microsoft.com/office/drawing/2014/main" id="{9882CE83-FABC-CB20-8E05-7534C8A01F06}"/>
                  </a:ext>
                </a:extLst>
              </p:cNvPr>
              <p:cNvSpPr/>
              <p:nvPr/>
            </p:nvSpPr>
            <p:spPr>
              <a:xfrm>
                <a:off x="1614146" y="496334"/>
                <a:ext cx="674204" cy="672979"/>
              </a:xfrm>
              <a:custGeom>
                <a:avLst/>
                <a:gdLst/>
                <a:ahLst/>
                <a:cxnLst/>
                <a:rect l="l" t="t" r="r" b="b"/>
                <a:pathLst>
                  <a:path w="674204" h="672979">
                    <a:moveTo>
                      <a:pt x="0" y="0"/>
                    </a:moveTo>
                    <a:lnTo>
                      <a:pt x="674204" y="0"/>
                    </a:lnTo>
                    <a:lnTo>
                      <a:pt x="674204" y="672978"/>
                    </a:lnTo>
                    <a:lnTo>
                      <a:pt x="0" y="672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latin typeface="Calibri" panose="020F0502020204030204" pitchFamily="34" charset="0"/>
                </a:endParaRPr>
              </a:p>
            </p:txBody>
          </p:sp>
        </p:grpSp>
        <p:sp>
          <p:nvSpPr>
            <p:cNvPr id="79" name="Freeform 12">
              <a:extLst>
                <a:ext uri="{FF2B5EF4-FFF2-40B4-BE49-F238E27FC236}">
                  <a16:creationId xmlns:a16="http://schemas.microsoft.com/office/drawing/2014/main" id="{C9871C8B-8E20-E11B-F8D7-249290896CD1}"/>
                </a:ext>
              </a:extLst>
            </p:cNvPr>
            <p:cNvSpPr/>
            <p:nvPr/>
          </p:nvSpPr>
          <p:spPr>
            <a:xfrm>
              <a:off x="7362332" y="16673662"/>
              <a:ext cx="3563337" cy="3563337"/>
            </a:xfrm>
            <a:custGeom>
              <a:avLst/>
              <a:gdLst/>
              <a:ahLst/>
              <a:cxnLst/>
              <a:rect l="l" t="t" r="r" b="b"/>
              <a:pathLst>
                <a:path w="3563337" h="3563337">
                  <a:moveTo>
                    <a:pt x="0" y="0"/>
                  </a:moveTo>
                  <a:lnTo>
                    <a:pt x="3563336" y="0"/>
                  </a:lnTo>
                  <a:lnTo>
                    <a:pt x="3563336" y="3563337"/>
                  </a:lnTo>
                  <a:lnTo>
                    <a:pt x="0" y="3563337"/>
                  </a:lnTo>
                  <a:lnTo>
                    <a:pt x="0" y="0"/>
                  </a:lnTo>
                  <a:close/>
                </a:path>
              </a:pathLst>
            </a:custGeom>
            <a:blipFill>
              <a:blip r:embed="rId8"/>
              <a:stretch>
                <a:fillRect/>
              </a:stretch>
            </a:blipFill>
          </p:spPr>
          <p:txBody>
            <a:bodyPr/>
            <a:lstStyle/>
            <a:p>
              <a:endParaRPr lang="en-US" dirty="0">
                <a:latin typeface="Calibri" panose="020F0502020204030204" pitchFamily="34" charset="0"/>
              </a:endParaRPr>
            </a:p>
          </p:txBody>
        </p:sp>
        <p:sp>
          <p:nvSpPr>
            <p:cNvPr id="80" name="TextBox 13">
              <a:extLst>
                <a:ext uri="{FF2B5EF4-FFF2-40B4-BE49-F238E27FC236}">
                  <a16:creationId xmlns:a16="http://schemas.microsoft.com/office/drawing/2014/main" id="{90B5868B-7532-6EE8-3B78-F3A5FDC9BF7B}"/>
                </a:ext>
              </a:extLst>
            </p:cNvPr>
            <p:cNvSpPr txBox="1"/>
            <p:nvPr/>
          </p:nvSpPr>
          <p:spPr>
            <a:xfrm>
              <a:off x="3066183" y="11153401"/>
              <a:ext cx="12155625" cy="3832972"/>
            </a:xfrm>
            <a:prstGeom prst="rect">
              <a:avLst/>
            </a:prstGeom>
          </p:spPr>
          <p:txBody>
            <a:bodyPr lIns="0" tIns="0" rIns="0" bIns="0" rtlCol="0" anchor="t">
              <a:spAutoFit/>
            </a:bodyPr>
            <a:lstStyle/>
            <a:p>
              <a:pPr algn="ctr">
                <a:lnSpc>
                  <a:spcPts val="10500"/>
                </a:lnSpc>
              </a:pPr>
              <a:r>
                <a:rPr lang="en-US" sz="8750" dirty="0">
                  <a:solidFill>
                    <a:srgbClr val="D6F5EE"/>
                  </a:solidFill>
                  <a:latin typeface="Calibri" panose="020F0502020204030204" pitchFamily="34" charset="0"/>
                  <a:ea typeface="Calibri (MS)"/>
                  <a:cs typeface="Calibri (MS)"/>
                  <a:sym typeface="Calibri (MS)"/>
                </a:rPr>
                <a:t>Time for a </a:t>
              </a:r>
            </a:p>
            <a:p>
              <a:pPr algn="ctr">
                <a:lnSpc>
                  <a:spcPts val="19950"/>
                </a:lnSpc>
              </a:pPr>
              <a:r>
                <a:rPr lang="en-US" sz="16625" dirty="0">
                  <a:solidFill>
                    <a:srgbClr val="FFFFFF"/>
                  </a:solidFill>
                  <a:latin typeface="Calibri" panose="020F0502020204030204" pitchFamily="34" charset="0"/>
                  <a:ea typeface="Calibri (MS)"/>
                  <a:cs typeface="Calibri (MS)"/>
                  <a:sym typeface="Calibri (MS)"/>
                </a:rPr>
                <a:t>Sneak Peek!</a:t>
              </a:r>
            </a:p>
          </p:txBody>
        </p:sp>
        <p:sp>
          <p:nvSpPr>
            <p:cNvPr id="81" name="TextBox 14">
              <a:extLst>
                <a:ext uri="{FF2B5EF4-FFF2-40B4-BE49-F238E27FC236}">
                  <a16:creationId xmlns:a16="http://schemas.microsoft.com/office/drawing/2014/main" id="{DDE70CAE-8141-590B-D3F1-A161CF050542}"/>
                </a:ext>
              </a:extLst>
            </p:cNvPr>
            <p:cNvSpPr txBox="1"/>
            <p:nvPr/>
          </p:nvSpPr>
          <p:spPr>
            <a:xfrm>
              <a:off x="4299876" y="14890939"/>
              <a:ext cx="10432125" cy="1346522"/>
            </a:xfrm>
            <a:prstGeom prst="rect">
              <a:avLst/>
            </a:prstGeom>
          </p:spPr>
          <p:txBody>
            <a:bodyPr lIns="0" tIns="0" rIns="0" bIns="0" rtlCol="0" anchor="t">
              <a:spAutoFit/>
            </a:bodyPr>
            <a:lstStyle/>
            <a:p>
              <a:pPr algn="ctr">
                <a:lnSpc>
                  <a:spcPts val="10500"/>
                </a:lnSpc>
              </a:pPr>
              <a:r>
                <a:rPr lang="en-US" sz="8750" dirty="0">
                  <a:solidFill>
                    <a:srgbClr val="A8CBE7"/>
                  </a:solidFill>
                  <a:latin typeface="Calibri" panose="020F0502020204030204" pitchFamily="34" charset="0"/>
                  <a:ea typeface="Calibri (MS)"/>
                  <a:cs typeface="Calibri (MS)"/>
                  <a:sym typeface="Calibri (MS)"/>
                </a:rPr>
                <a:t>Try it Yourself!</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47222E-6 -1.23457E-6 L -3.47222E-6 -1.0304 " pathEditMode="relative" rAng="0" ptsTypes="AA">
                                      <p:cBhvr>
                                        <p:cTn id="6" dur="2000" fill="hold"/>
                                        <p:tgtEl>
                                          <p:spTgt spid="82"/>
                                        </p:tgtEl>
                                        <p:attrNameLst>
                                          <p:attrName>ppt_x</p:attrName>
                                          <p:attrName>ppt_y</p:attrName>
                                        </p:attrNameLst>
                                      </p:cBhvr>
                                      <p:rCtr x="0" y="-5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0219" y="1990725"/>
            <a:ext cx="5318610" cy="8077619"/>
            <a:chOff x="0" y="0"/>
            <a:chExt cx="1490415" cy="2127439"/>
          </a:xfrm>
        </p:grpSpPr>
        <p:sp>
          <p:nvSpPr>
            <p:cNvPr id="3" name="Freeform 3"/>
            <p:cNvSpPr/>
            <p:nvPr/>
          </p:nvSpPr>
          <p:spPr>
            <a:xfrm>
              <a:off x="0" y="0"/>
              <a:ext cx="1490415" cy="2127439"/>
            </a:xfrm>
            <a:custGeom>
              <a:avLst/>
              <a:gdLst/>
              <a:ahLst/>
              <a:cxnLst/>
              <a:rect l="l" t="t" r="r" b="b"/>
              <a:pathLst>
                <a:path w="1490415" h="2127439">
                  <a:moveTo>
                    <a:pt x="62932" y="0"/>
                  </a:moveTo>
                  <a:lnTo>
                    <a:pt x="1427483" y="0"/>
                  </a:lnTo>
                  <a:cubicBezTo>
                    <a:pt x="1444173" y="0"/>
                    <a:pt x="1460180" y="6630"/>
                    <a:pt x="1471982" y="18432"/>
                  </a:cubicBezTo>
                  <a:cubicBezTo>
                    <a:pt x="1483784" y="30235"/>
                    <a:pt x="1490415" y="46242"/>
                    <a:pt x="1490415" y="62932"/>
                  </a:cubicBezTo>
                  <a:lnTo>
                    <a:pt x="1490415" y="2064507"/>
                  </a:lnTo>
                  <a:cubicBezTo>
                    <a:pt x="1490415" y="2099263"/>
                    <a:pt x="1462239" y="2127439"/>
                    <a:pt x="1427483" y="2127439"/>
                  </a:cubicBezTo>
                  <a:lnTo>
                    <a:pt x="62932" y="2127439"/>
                  </a:lnTo>
                  <a:cubicBezTo>
                    <a:pt x="28176" y="2127439"/>
                    <a:pt x="0" y="2099263"/>
                    <a:pt x="0" y="2064507"/>
                  </a:cubicBezTo>
                  <a:lnTo>
                    <a:pt x="0" y="62932"/>
                  </a:lnTo>
                  <a:cubicBezTo>
                    <a:pt x="0" y="28176"/>
                    <a:pt x="28176" y="0"/>
                    <a:pt x="62932" y="0"/>
                  </a:cubicBezTo>
                  <a:close/>
                </a:path>
              </a:pathLst>
            </a:custGeom>
            <a:solidFill>
              <a:srgbClr val="FFFFFF">
                <a:alpha val="41961"/>
              </a:srgbClr>
            </a:solidFill>
            <a:ln w="57150" cap="rnd">
              <a:solidFill>
                <a:srgbClr val="7F7F7F">
                  <a:alpha val="41961"/>
                </a:srgbClr>
              </a:solidFill>
              <a:prstDash val="solid"/>
              <a:round/>
            </a:ln>
          </p:spPr>
          <p:txBody>
            <a:bodyPr/>
            <a:lstStyle/>
            <a:p>
              <a:endParaRPr lang="en-US" dirty="0">
                <a:latin typeface="Calibri" panose="020F0502020204030204" pitchFamily="34" charset="0"/>
              </a:endParaRPr>
            </a:p>
          </p:txBody>
        </p:sp>
        <p:sp>
          <p:nvSpPr>
            <p:cNvPr id="4" name="TextBox 4"/>
            <p:cNvSpPr txBox="1"/>
            <p:nvPr/>
          </p:nvSpPr>
          <p:spPr>
            <a:xfrm>
              <a:off x="0" y="-85725"/>
              <a:ext cx="1490415" cy="2213164"/>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grpSp>
        <p:nvGrpSpPr>
          <p:cNvPr id="5" name="Group 5"/>
          <p:cNvGrpSpPr/>
          <p:nvPr/>
        </p:nvGrpSpPr>
        <p:grpSpPr>
          <a:xfrm>
            <a:off x="6759563" y="1990725"/>
            <a:ext cx="3250043" cy="3498210"/>
            <a:chOff x="0" y="0"/>
            <a:chExt cx="855978" cy="921339"/>
          </a:xfrm>
        </p:grpSpPr>
        <p:sp>
          <p:nvSpPr>
            <p:cNvPr id="6" name="Freeform 6"/>
            <p:cNvSpPr/>
            <p:nvPr/>
          </p:nvSpPr>
          <p:spPr>
            <a:xfrm>
              <a:off x="0" y="0"/>
              <a:ext cx="855978" cy="921339"/>
            </a:xfrm>
            <a:custGeom>
              <a:avLst/>
              <a:gdLst/>
              <a:ahLst/>
              <a:cxnLst/>
              <a:rect l="l" t="t" r="r" b="b"/>
              <a:pathLst>
                <a:path w="855978" h="921339">
                  <a:moveTo>
                    <a:pt x="109576" y="0"/>
                  </a:moveTo>
                  <a:lnTo>
                    <a:pt x="746402" y="0"/>
                  </a:lnTo>
                  <a:cubicBezTo>
                    <a:pt x="775463" y="0"/>
                    <a:pt x="803335" y="11545"/>
                    <a:pt x="823884" y="32094"/>
                  </a:cubicBezTo>
                  <a:cubicBezTo>
                    <a:pt x="844434" y="52644"/>
                    <a:pt x="855978" y="80515"/>
                    <a:pt x="855978" y="109576"/>
                  </a:cubicBezTo>
                  <a:lnTo>
                    <a:pt x="855978" y="811763"/>
                  </a:lnTo>
                  <a:cubicBezTo>
                    <a:pt x="855978" y="840824"/>
                    <a:pt x="844434" y="868696"/>
                    <a:pt x="823884" y="889245"/>
                  </a:cubicBezTo>
                  <a:cubicBezTo>
                    <a:pt x="803335" y="909795"/>
                    <a:pt x="775463" y="921339"/>
                    <a:pt x="746402" y="921339"/>
                  </a:cubicBezTo>
                  <a:lnTo>
                    <a:pt x="109576" y="921339"/>
                  </a:lnTo>
                  <a:cubicBezTo>
                    <a:pt x="80515" y="921339"/>
                    <a:pt x="52644" y="909795"/>
                    <a:pt x="32094" y="889245"/>
                  </a:cubicBezTo>
                  <a:cubicBezTo>
                    <a:pt x="11545" y="868696"/>
                    <a:pt x="0" y="840824"/>
                    <a:pt x="0" y="811763"/>
                  </a:cubicBezTo>
                  <a:lnTo>
                    <a:pt x="0" y="109576"/>
                  </a:lnTo>
                  <a:cubicBezTo>
                    <a:pt x="0" y="80515"/>
                    <a:pt x="11545" y="52644"/>
                    <a:pt x="32094" y="32094"/>
                  </a:cubicBezTo>
                  <a:cubicBezTo>
                    <a:pt x="52644" y="11545"/>
                    <a:pt x="80515" y="0"/>
                    <a:pt x="109576" y="0"/>
                  </a:cubicBezTo>
                  <a:close/>
                </a:path>
              </a:pathLst>
            </a:custGeom>
            <a:solidFill>
              <a:srgbClr val="FFFFFF">
                <a:alpha val="41961"/>
              </a:srgbClr>
            </a:solidFill>
            <a:ln w="57150" cap="rnd">
              <a:solidFill>
                <a:srgbClr val="7F7F7F">
                  <a:alpha val="41961"/>
                </a:srgbClr>
              </a:solidFill>
              <a:prstDash val="solid"/>
              <a:round/>
            </a:ln>
          </p:spPr>
          <p:txBody>
            <a:bodyPr/>
            <a:lstStyle/>
            <a:p>
              <a:endParaRPr lang="en-US" dirty="0">
                <a:latin typeface="Calibri" panose="020F0502020204030204" pitchFamily="34" charset="0"/>
              </a:endParaRPr>
            </a:p>
          </p:txBody>
        </p:sp>
        <p:sp>
          <p:nvSpPr>
            <p:cNvPr id="7" name="TextBox 7"/>
            <p:cNvSpPr txBox="1"/>
            <p:nvPr/>
          </p:nvSpPr>
          <p:spPr>
            <a:xfrm>
              <a:off x="0" y="-85725"/>
              <a:ext cx="855978" cy="1007064"/>
            </a:xfrm>
            <a:prstGeom prst="rect">
              <a:avLst/>
            </a:prstGeom>
          </p:spPr>
          <p:txBody>
            <a:bodyPr lIns="50800" tIns="50800" rIns="50800" bIns="50800" rtlCol="0" anchor="ctr"/>
            <a:lstStyle/>
            <a:p>
              <a:pPr algn="ctr">
                <a:lnSpc>
                  <a:spcPts val="3079"/>
                </a:lnSpc>
              </a:pPr>
              <a:r>
                <a:rPr lang="en-US" sz="2199" b="1" dirty="0">
                  <a:solidFill>
                    <a:srgbClr val="FFFFFF">
                      <a:alpha val="41961"/>
                    </a:srgbClr>
                  </a:solidFill>
                  <a:latin typeface="Calibri" panose="020F0502020204030204" pitchFamily="34" charset="0"/>
                  <a:ea typeface="Calibri (MS) Bold"/>
                  <a:cs typeface="Calibri (MS) Bold"/>
                  <a:sym typeface="Calibri (MS) Bold"/>
                </a:rPr>
                <a:t>Accessing the App</a:t>
              </a:r>
            </a:p>
          </p:txBody>
        </p:sp>
      </p:grpSp>
      <p:grpSp>
        <p:nvGrpSpPr>
          <p:cNvPr id="8" name="Group 8"/>
          <p:cNvGrpSpPr/>
          <p:nvPr/>
        </p:nvGrpSpPr>
        <p:grpSpPr>
          <a:xfrm>
            <a:off x="10436549" y="1990725"/>
            <a:ext cx="3456510" cy="3498210"/>
            <a:chOff x="0" y="0"/>
            <a:chExt cx="910356" cy="921339"/>
          </a:xfrm>
        </p:grpSpPr>
        <p:sp>
          <p:nvSpPr>
            <p:cNvPr id="9" name="Freeform 9"/>
            <p:cNvSpPr/>
            <p:nvPr/>
          </p:nvSpPr>
          <p:spPr>
            <a:xfrm>
              <a:off x="0" y="0"/>
              <a:ext cx="910356" cy="921339"/>
            </a:xfrm>
            <a:custGeom>
              <a:avLst/>
              <a:gdLst/>
              <a:ahLst/>
              <a:cxnLst/>
              <a:rect l="l" t="t" r="r" b="b"/>
              <a:pathLst>
                <a:path w="910356" h="921339">
                  <a:moveTo>
                    <a:pt x="103031" y="0"/>
                  </a:moveTo>
                  <a:lnTo>
                    <a:pt x="807325" y="0"/>
                  </a:lnTo>
                  <a:cubicBezTo>
                    <a:pt x="834651" y="0"/>
                    <a:pt x="860857" y="10855"/>
                    <a:pt x="880179" y="30177"/>
                  </a:cubicBezTo>
                  <a:cubicBezTo>
                    <a:pt x="899501" y="49499"/>
                    <a:pt x="910356" y="75706"/>
                    <a:pt x="910356" y="103031"/>
                  </a:cubicBezTo>
                  <a:lnTo>
                    <a:pt x="910356" y="818308"/>
                  </a:lnTo>
                  <a:cubicBezTo>
                    <a:pt x="910356" y="845634"/>
                    <a:pt x="899501" y="871840"/>
                    <a:pt x="880179" y="891162"/>
                  </a:cubicBezTo>
                  <a:cubicBezTo>
                    <a:pt x="860857" y="910484"/>
                    <a:pt x="834651" y="921339"/>
                    <a:pt x="807325" y="921339"/>
                  </a:cubicBezTo>
                  <a:lnTo>
                    <a:pt x="103031" y="921339"/>
                  </a:lnTo>
                  <a:cubicBezTo>
                    <a:pt x="46129" y="921339"/>
                    <a:pt x="0" y="875211"/>
                    <a:pt x="0" y="818308"/>
                  </a:cubicBezTo>
                  <a:lnTo>
                    <a:pt x="0" y="103031"/>
                  </a:lnTo>
                  <a:cubicBezTo>
                    <a:pt x="0" y="46129"/>
                    <a:pt x="46129" y="0"/>
                    <a:pt x="103031" y="0"/>
                  </a:cubicBezTo>
                  <a:close/>
                </a:path>
              </a:pathLst>
            </a:custGeom>
            <a:solidFill>
              <a:srgbClr val="FFFFFF">
                <a:alpha val="41961"/>
              </a:srgbClr>
            </a:solidFill>
            <a:ln w="57150" cap="rnd">
              <a:solidFill>
                <a:srgbClr val="7F7F7F">
                  <a:alpha val="41961"/>
                </a:srgbClr>
              </a:solidFill>
              <a:prstDash val="solid"/>
              <a:round/>
            </a:ln>
          </p:spPr>
          <p:txBody>
            <a:bodyPr/>
            <a:lstStyle/>
            <a:p>
              <a:endParaRPr lang="en-US" dirty="0">
                <a:latin typeface="Calibri" panose="020F0502020204030204" pitchFamily="34" charset="0"/>
              </a:endParaRPr>
            </a:p>
          </p:txBody>
        </p:sp>
        <p:sp>
          <p:nvSpPr>
            <p:cNvPr id="10" name="TextBox 10"/>
            <p:cNvSpPr txBox="1"/>
            <p:nvPr/>
          </p:nvSpPr>
          <p:spPr>
            <a:xfrm>
              <a:off x="0" y="-85725"/>
              <a:ext cx="910356" cy="1007064"/>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grpSp>
        <p:nvGrpSpPr>
          <p:cNvPr id="11" name="Group 11"/>
          <p:cNvGrpSpPr/>
          <p:nvPr/>
        </p:nvGrpSpPr>
        <p:grpSpPr>
          <a:xfrm>
            <a:off x="14215280" y="1990725"/>
            <a:ext cx="3732704" cy="3498210"/>
            <a:chOff x="0" y="0"/>
            <a:chExt cx="983099" cy="921339"/>
          </a:xfrm>
        </p:grpSpPr>
        <p:sp>
          <p:nvSpPr>
            <p:cNvPr id="12" name="Freeform 12"/>
            <p:cNvSpPr/>
            <p:nvPr/>
          </p:nvSpPr>
          <p:spPr>
            <a:xfrm>
              <a:off x="0" y="0"/>
              <a:ext cx="983099" cy="921339"/>
            </a:xfrm>
            <a:custGeom>
              <a:avLst/>
              <a:gdLst/>
              <a:ahLst/>
              <a:cxnLst/>
              <a:rect l="l" t="t" r="r" b="b"/>
              <a:pathLst>
                <a:path w="983099" h="921339">
                  <a:moveTo>
                    <a:pt x="95408" y="0"/>
                  </a:moveTo>
                  <a:lnTo>
                    <a:pt x="887691" y="0"/>
                  </a:lnTo>
                  <a:cubicBezTo>
                    <a:pt x="912995" y="0"/>
                    <a:pt x="937262" y="10052"/>
                    <a:pt x="955155" y="27944"/>
                  </a:cubicBezTo>
                  <a:cubicBezTo>
                    <a:pt x="973047" y="45837"/>
                    <a:pt x="983099" y="70104"/>
                    <a:pt x="983099" y="95408"/>
                  </a:cubicBezTo>
                  <a:lnTo>
                    <a:pt x="983099" y="825932"/>
                  </a:lnTo>
                  <a:cubicBezTo>
                    <a:pt x="983099" y="851235"/>
                    <a:pt x="973047" y="875503"/>
                    <a:pt x="955155" y="893395"/>
                  </a:cubicBezTo>
                  <a:cubicBezTo>
                    <a:pt x="937262" y="911288"/>
                    <a:pt x="912995" y="921339"/>
                    <a:pt x="887691" y="921339"/>
                  </a:cubicBezTo>
                  <a:lnTo>
                    <a:pt x="95408" y="921339"/>
                  </a:lnTo>
                  <a:cubicBezTo>
                    <a:pt x="70104" y="921339"/>
                    <a:pt x="45837" y="911288"/>
                    <a:pt x="27944" y="893395"/>
                  </a:cubicBezTo>
                  <a:cubicBezTo>
                    <a:pt x="10052" y="875503"/>
                    <a:pt x="0" y="851235"/>
                    <a:pt x="0" y="825932"/>
                  </a:cubicBezTo>
                  <a:lnTo>
                    <a:pt x="0" y="95408"/>
                  </a:lnTo>
                  <a:cubicBezTo>
                    <a:pt x="0" y="70104"/>
                    <a:pt x="10052" y="45837"/>
                    <a:pt x="27944" y="27944"/>
                  </a:cubicBezTo>
                  <a:cubicBezTo>
                    <a:pt x="45837" y="10052"/>
                    <a:pt x="70104" y="0"/>
                    <a:pt x="95408" y="0"/>
                  </a:cubicBezTo>
                  <a:close/>
                </a:path>
              </a:pathLst>
            </a:custGeom>
            <a:solidFill>
              <a:srgbClr val="FFFFFF">
                <a:alpha val="41961"/>
              </a:srgbClr>
            </a:solidFill>
            <a:ln w="57150" cap="rnd">
              <a:solidFill>
                <a:srgbClr val="7F7F7F">
                  <a:alpha val="41961"/>
                </a:srgbClr>
              </a:solidFill>
              <a:prstDash val="solid"/>
              <a:round/>
            </a:ln>
          </p:spPr>
          <p:txBody>
            <a:bodyPr/>
            <a:lstStyle/>
            <a:p>
              <a:endParaRPr lang="en-US" dirty="0">
                <a:latin typeface="Calibri" panose="020F0502020204030204" pitchFamily="34" charset="0"/>
              </a:endParaRPr>
            </a:p>
          </p:txBody>
        </p:sp>
        <p:sp>
          <p:nvSpPr>
            <p:cNvPr id="13" name="TextBox 13"/>
            <p:cNvSpPr txBox="1"/>
            <p:nvPr/>
          </p:nvSpPr>
          <p:spPr>
            <a:xfrm>
              <a:off x="0" y="-85725"/>
              <a:ext cx="983099" cy="1007064"/>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grpSp>
        <p:nvGrpSpPr>
          <p:cNvPr id="14" name="Group 14"/>
          <p:cNvGrpSpPr/>
          <p:nvPr/>
        </p:nvGrpSpPr>
        <p:grpSpPr>
          <a:xfrm>
            <a:off x="12593429" y="5857893"/>
            <a:ext cx="5354555" cy="2552546"/>
            <a:chOff x="0" y="0"/>
            <a:chExt cx="1410253" cy="672275"/>
          </a:xfrm>
        </p:grpSpPr>
        <p:sp>
          <p:nvSpPr>
            <p:cNvPr id="15" name="Freeform 15"/>
            <p:cNvSpPr/>
            <p:nvPr/>
          </p:nvSpPr>
          <p:spPr>
            <a:xfrm>
              <a:off x="0" y="0"/>
              <a:ext cx="1410253" cy="672275"/>
            </a:xfrm>
            <a:custGeom>
              <a:avLst/>
              <a:gdLst/>
              <a:ahLst/>
              <a:cxnLst/>
              <a:rect l="l" t="t" r="r" b="b"/>
              <a:pathLst>
                <a:path w="1410253" h="672275">
                  <a:moveTo>
                    <a:pt x="66509" y="0"/>
                  </a:moveTo>
                  <a:lnTo>
                    <a:pt x="1343744" y="0"/>
                  </a:lnTo>
                  <a:cubicBezTo>
                    <a:pt x="1380476" y="0"/>
                    <a:pt x="1410253" y="29777"/>
                    <a:pt x="1410253" y="66509"/>
                  </a:cubicBezTo>
                  <a:lnTo>
                    <a:pt x="1410253" y="605766"/>
                  </a:lnTo>
                  <a:cubicBezTo>
                    <a:pt x="1410253" y="623405"/>
                    <a:pt x="1403246" y="640322"/>
                    <a:pt x="1390773" y="652795"/>
                  </a:cubicBezTo>
                  <a:cubicBezTo>
                    <a:pt x="1378300" y="665268"/>
                    <a:pt x="1361383" y="672275"/>
                    <a:pt x="1343744" y="672275"/>
                  </a:cubicBezTo>
                  <a:lnTo>
                    <a:pt x="66509" y="672275"/>
                  </a:lnTo>
                  <a:cubicBezTo>
                    <a:pt x="48870" y="672275"/>
                    <a:pt x="31953" y="665268"/>
                    <a:pt x="19480" y="652795"/>
                  </a:cubicBezTo>
                  <a:cubicBezTo>
                    <a:pt x="7007" y="640322"/>
                    <a:pt x="0" y="623405"/>
                    <a:pt x="0" y="605766"/>
                  </a:cubicBezTo>
                  <a:lnTo>
                    <a:pt x="0" y="66509"/>
                  </a:lnTo>
                  <a:cubicBezTo>
                    <a:pt x="0" y="48870"/>
                    <a:pt x="7007" y="31953"/>
                    <a:pt x="19480" y="19480"/>
                  </a:cubicBezTo>
                  <a:cubicBezTo>
                    <a:pt x="31953" y="7007"/>
                    <a:pt x="48870" y="0"/>
                    <a:pt x="66509" y="0"/>
                  </a:cubicBezTo>
                  <a:close/>
                </a:path>
              </a:pathLst>
            </a:custGeom>
            <a:solidFill>
              <a:srgbClr val="FFFFFF">
                <a:alpha val="41961"/>
              </a:srgbClr>
            </a:solidFill>
            <a:ln w="57150" cap="rnd">
              <a:solidFill>
                <a:srgbClr val="7F7F7F">
                  <a:alpha val="41961"/>
                </a:srgbClr>
              </a:solidFill>
              <a:prstDash val="solid"/>
              <a:round/>
            </a:ln>
          </p:spPr>
          <p:txBody>
            <a:bodyPr/>
            <a:lstStyle/>
            <a:p>
              <a:endParaRPr lang="en-US" dirty="0">
                <a:latin typeface="Calibri" panose="020F0502020204030204" pitchFamily="34" charset="0"/>
              </a:endParaRPr>
            </a:p>
          </p:txBody>
        </p:sp>
        <p:sp>
          <p:nvSpPr>
            <p:cNvPr id="16" name="TextBox 16"/>
            <p:cNvSpPr txBox="1"/>
            <p:nvPr/>
          </p:nvSpPr>
          <p:spPr>
            <a:xfrm>
              <a:off x="0" y="-85725"/>
              <a:ext cx="1410253" cy="758000"/>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grpSp>
        <p:nvGrpSpPr>
          <p:cNvPr id="17" name="Group 17"/>
          <p:cNvGrpSpPr/>
          <p:nvPr/>
        </p:nvGrpSpPr>
        <p:grpSpPr>
          <a:xfrm>
            <a:off x="6787736" y="5857893"/>
            <a:ext cx="5377067" cy="2552546"/>
            <a:chOff x="0" y="0"/>
            <a:chExt cx="1416182" cy="672275"/>
          </a:xfrm>
        </p:grpSpPr>
        <p:sp>
          <p:nvSpPr>
            <p:cNvPr id="18" name="Freeform 18"/>
            <p:cNvSpPr/>
            <p:nvPr/>
          </p:nvSpPr>
          <p:spPr>
            <a:xfrm>
              <a:off x="0" y="0"/>
              <a:ext cx="1416182" cy="672275"/>
            </a:xfrm>
            <a:custGeom>
              <a:avLst/>
              <a:gdLst/>
              <a:ahLst/>
              <a:cxnLst/>
              <a:rect l="l" t="t" r="r" b="b"/>
              <a:pathLst>
                <a:path w="1416182" h="672275">
                  <a:moveTo>
                    <a:pt x="66231" y="0"/>
                  </a:moveTo>
                  <a:lnTo>
                    <a:pt x="1349951" y="0"/>
                  </a:lnTo>
                  <a:cubicBezTo>
                    <a:pt x="1386530" y="0"/>
                    <a:pt x="1416182" y="29653"/>
                    <a:pt x="1416182" y="66231"/>
                  </a:cubicBezTo>
                  <a:lnTo>
                    <a:pt x="1416182" y="606044"/>
                  </a:lnTo>
                  <a:cubicBezTo>
                    <a:pt x="1416182" y="642623"/>
                    <a:pt x="1386530" y="672275"/>
                    <a:pt x="1349951" y="672275"/>
                  </a:cubicBezTo>
                  <a:lnTo>
                    <a:pt x="66231" y="672275"/>
                  </a:lnTo>
                  <a:cubicBezTo>
                    <a:pt x="29653" y="672275"/>
                    <a:pt x="0" y="642623"/>
                    <a:pt x="0" y="606044"/>
                  </a:cubicBezTo>
                  <a:lnTo>
                    <a:pt x="0" y="66231"/>
                  </a:lnTo>
                  <a:cubicBezTo>
                    <a:pt x="0" y="29653"/>
                    <a:pt x="29653" y="0"/>
                    <a:pt x="66231" y="0"/>
                  </a:cubicBezTo>
                  <a:close/>
                </a:path>
              </a:pathLst>
            </a:custGeom>
            <a:solidFill>
              <a:srgbClr val="FFFFFF">
                <a:alpha val="41961"/>
              </a:srgbClr>
            </a:solidFill>
            <a:ln w="57150" cap="rnd">
              <a:solidFill>
                <a:srgbClr val="7F7F7F">
                  <a:alpha val="41961"/>
                </a:srgbClr>
              </a:solidFill>
              <a:prstDash val="solid"/>
              <a:round/>
            </a:ln>
          </p:spPr>
          <p:txBody>
            <a:bodyPr/>
            <a:lstStyle/>
            <a:p>
              <a:endParaRPr lang="en-US" dirty="0">
                <a:latin typeface="Calibri" panose="020F0502020204030204" pitchFamily="34" charset="0"/>
              </a:endParaRPr>
            </a:p>
          </p:txBody>
        </p:sp>
        <p:sp>
          <p:nvSpPr>
            <p:cNvPr id="19" name="TextBox 19"/>
            <p:cNvSpPr txBox="1"/>
            <p:nvPr/>
          </p:nvSpPr>
          <p:spPr>
            <a:xfrm>
              <a:off x="0" y="-85725"/>
              <a:ext cx="1416182" cy="758000"/>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grpSp>
        <p:nvGrpSpPr>
          <p:cNvPr id="20" name="Group 20"/>
          <p:cNvGrpSpPr/>
          <p:nvPr/>
        </p:nvGrpSpPr>
        <p:grpSpPr>
          <a:xfrm>
            <a:off x="6787736" y="8696188"/>
            <a:ext cx="11160248" cy="1372156"/>
            <a:chOff x="0" y="0"/>
            <a:chExt cx="2939325" cy="361391"/>
          </a:xfrm>
        </p:grpSpPr>
        <p:sp>
          <p:nvSpPr>
            <p:cNvPr id="21" name="Freeform 21"/>
            <p:cNvSpPr/>
            <p:nvPr/>
          </p:nvSpPr>
          <p:spPr>
            <a:xfrm>
              <a:off x="0" y="0"/>
              <a:ext cx="2939324" cy="361391"/>
            </a:xfrm>
            <a:custGeom>
              <a:avLst/>
              <a:gdLst/>
              <a:ahLst/>
              <a:cxnLst/>
              <a:rect l="l" t="t" r="r" b="b"/>
              <a:pathLst>
                <a:path w="2939324" h="361391">
                  <a:moveTo>
                    <a:pt x="31910" y="0"/>
                  </a:moveTo>
                  <a:lnTo>
                    <a:pt x="2907414" y="0"/>
                  </a:lnTo>
                  <a:cubicBezTo>
                    <a:pt x="2925038" y="0"/>
                    <a:pt x="2939324" y="14287"/>
                    <a:pt x="2939324" y="31910"/>
                  </a:cubicBezTo>
                  <a:lnTo>
                    <a:pt x="2939324" y="329480"/>
                  </a:lnTo>
                  <a:cubicBezTo>
                    <a:pt x="2939324" y="347104"/>
                    <a:pt x="2925038" y="361391"/>
                    <a:pt x="2907414" y="361391"/>
                  </a:cubicBezTo>
                  <a:lnTo>
                    <a:pt x="31910" y="361391"/>
                  </a:lnTo>
                  <a:cubicBezTo>
                    <a:pt x="14287" y="361391"/>
                    <a:pt x="0" y="347104"/>
                    <a:pt x="0" y="329480"/>
                  </a:cubicBezTo>
                  <a:lnTo>
                    <a:pt x="0" y="31910"/>
                  </a:lnTo>
                  <a:cubicBezTo>
                    <a:pt x="0" y="14287"/>
                    <a:pt x="14287" y="0"/>
                    <a:pt x="31910" y="0"/>
                  </a:cubicBezTo>
                  <a:close/>
                </a:path>
              </a:pathLst>
            </a:custGeom>
            <a:solidFill>
              <a:srgbClr val="FFFFFF">
                <a:alpha val="41961"/>
              </a:srgbClr>
            </a:solidFill>
            <a:ln w="57150" cap="rnd">
              <a:solidFill>
                <a:srgbClr val="7F7F7F">
                  <a:alpha val="41961"/>
                </a:srgbClr>
              </a:solidFill>
              <a:prstDash val="solid"/>
              <a:round/>
            </a:ln>
          </p:spPr>
          <p:txBody>
            <a:bodyPr/>
            <a:lstStyle/>
            <a:p>
              <a:endParaRPr lang="en-US" dirty="0">
                <a:latin typeface="Calibri" panose="020F0502020204030204" pitchFamily="34" charset="0"/>
              </a:endParaRPr>
            </a:p>
          </p:txBody>
        </p:sp>
        <p:sp>
          <p:nvSpPr>
            <p:cNvPr id="22" name="TextBox 22"/>
            <p:cNvSpPr txBox="1"/>
            <p:nvPr/>
          </p:nvSpPr>
          <p:spPr>
            <a:xfrm>
              <a:off x="0" y="-85725"/>
              <a:ext cx="2939325" cy="447116"/>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sp>
        <p:nvSpPr>
          <p:cNvPr id="23" name="Freeform 23"/>
          <p:cNvSpPr/>
          <p:nvPr/>
        </p:nvSpPr>
        <p:spPr>
          <a:xfrm>
            <a:off x="505655" y="1990725"/>
            <a:ext cx="2565359" cy="8077619"/>
          </a:xfrm>
          <a:custGeom>
            <a:avLst/>
            <a:gdLst/>
            <a:ahLst/>
            <a:cxnLst/>
            <a:rect l="l" t="t" r="r" b="b"/>
            <a:pathLst>
              <a:path w="2565359" h="8077619">
                <a:moveTo>
                  <a:pt x="0" y="0"/>
                </a:moveTo>
                <a:lnTo>
                  <a:pt x="2565359" y="0"/>
                </a:lnTo>
                <a:lnTo>
                  <a:pt x="2565359" y="8077619"/>
                </a:lnTo>
                <a:lnTo>
                  <a:pt x="0" y="8077619"/>
                </a:lnTo>
                <a:lnTo>
                  <a:pt x="0" y="0"/>
                </a:lnTo>
                <a:close/>
              </a:path>
            </a:pathLst>
          </a:custGeom>
          <a:blipFill>
            <a:blip r:embed="rId3"/>
            <a:stretch>
              <a:fillRect l="-12863" r="-27255"/>
            </a:stretch>
          </a:blipFill>
          <a:ln w="19050" cap="rnd">
            <a:solidFill>
              <a:srgbClr val="7F7F7F"/>
            </a:solidFill>
            <a:prstDash val="solid"/>
            <a:round/>
          </a:ln>
        </p:spPr>
        <p:txBody>
          <a:bodyPr/>
          <a:lstStyle/>
          <a:p>
            <a:endParaRPr lang="en-US" dirty="0">
              <a:latin typeface="Calibri" panose="020F0502020204030204" pitchFamily="34" charset="0"/>
            </a:endParaRPr>
          </a:p>
        </p:txBody>
      </p:sp>
      <p:grpSp>
        <p:nvGrpSpPr>
          <p:cNvPr id="24" name="Group 24"/>
          <p:cNvGrpSpPr/>
          <p:nvPr/>
        </p:nvGrpSpPr>
        <p:grpSpPr>
          <a:xfrm>
            <a:off x="505656" y="53152"/>
            <a:ext cx="5713174" cy="1328727"/>
            <a:chOff x="0" y="-304800"/>
            <a:chExt cx="7174881" cy="1771637"/>
          </a:xfrm>
        </p:grpSpPr>
        <p:sp>
          <p:nvSpPr>
            <p:cNvPr id="25" name="TextBox 25"/>
            <p:cNvSpPr txBox="1"/>
            <p:nvPr/>
          </p:nvSpPr>
          <p:spPr>
            <a:xfrm>
              <a:off x="0" y="-304800"/>
              <a:ext cx="7174881" cy="1685078"/>
            </a:xfrm>
            <a:prstGeom prst="rect">
              <a:avLst/>
            </a:prstGeom>
          </p:spPr>
          <p:txBody>
            <a:bodyPr lIns="0" tIns="0" rIns="0" bIns="0" rtlCol="0" anchor="t">
              <a:spAutoFit/>
            </a:bodyPr>
            <a:lstStyle/>
            <a:p>
              <a:pPr marL="0" lvl="0" indent="0" algn="ctr">
                <a:lnSpc>
                  <a:spcPts val="10500"/>
                </a:lnSpc>
                <a:spcBef>
                  <a:spcPct val="0"/>
                </a:spcBef>
              </a:pPr>
              <a:r>
                <a:rPr lang="en-US" sz="7500" b="1" dirty="0">
                  <a:solidFill>
                    <a:srgbClr val="00285C"/>
                  </a:solidFill>
                  <a:latin typeface="Calibri" panose="020F0502020204030204" pitchFamily="34" charset="0"/>
                  <a:ea typeface="Calibri (MS) Bold"/>
                  <a:cs typeface="Calibri (MS) Bold"/>
                  <a:sym typeface="Calibri (MS) Bold"/>
                </a:rPr>
                <a:t>User Journey</a:t>
              </a:r>
            </a:p>
          </p:txBody>
        </p:sp>
        <p:sp>
          <p:nvSpPr>
            <p:cNvPr id="26" name="AutoShape 26"/>
            <p:cNvSpPr/>
            <p:nvPr/>
          </p:nvSpPr>
          <p:spPr>
            <a:xfrm>
              <a:off x="0" y="1466837"/>
              <a:ext cx="7174881" cy="0"/>
            </a:xfrm>
            <a:prstGeom prst="line">
              <a:avLst/>
            </a:prstGeom>
            <a:ln w="11430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grpSp>
        <p:nvGrpSpPr>
          <p:cNvPr id="27" name="Group 27"/>
          <p:cNvGrpSpPr/>
          <p:nvPr/>
        </p:nvGrpSpPr>
        <p:grpSpPr>
          <a:xfrm>
            <a:off x="15334118" y="186030"/>
            <a:ext cx="2758142" cy="1334436"/>
            <a:chOff x="0" y="0"/>
            <a:chExt cx="3677523" cy="1779248"/>
          </a:xfrm>
        </p:grpSpPr>
        <p:sp>
          <p:nvSpPr>
            <p:cNvPr id="28" name="Freeform 28"/>
            <p:cNvSpPr/>
            <p:nvPr/>
          </p:nvSpPr>
          <p:spPr>
            <a:xfrm>
              <a:off x="2481327" y="151546"/>
              <a:ext cx="1196196" cy="1362555"/>
            </a:xfrm>
            <a:custGeom>
              <a:avLst/>
              <a:gdLst/>
              <a:ahLst/>
              <a:cxnLst/>
              <a:rect l="l" t="t" r="r" b="b"/>
              <a:pathLst>
                <a:path w="1196196" h="1362555">
                  <a:moveTo>
                    <a:pt x="0" y="0"/>
                  </a:moveTo>
                  <a:lnTo>
                    <a:pt x="1196196" y="0"/>
                  </a:lnTo>
                  <a:lnTo>
                    <a:pt x="1196196" y="1362554"/>
                  </a:lnTo>
                  <a:lnTo>
                    <a:pt x="0" y="1362554"/>
                  </a:lnTo>
                  <a:lnTo>
                    <a:pt x="0" y="0"/>
                  </a:lnTo>
                  <a:close/>
                </a:path>
              </a:pathLst>
            </a:custGeom>
            <a:blipFill>
              <a:blip r:embed="rId4"/>
              <a:stretch>
                <a:fillRect/>
              </a:stretch>
            </a:blipFill>
          </p:spPr>
          <p:txBody>
            <a:bodyPr/>
            <a:lstStyle/>
            <a:p>
              <a:endParaRPr lang="en-US" dirty="0">
                <a:latin typeface="Calibri" panose="020F0502020204030204" pitchFamily="34" charset="0"/>
              </a:endParaRPr>
            </a:p>
          </p:txBody>
        </p:sp>
        <p:sp>
          <p:nvSpPr>
            <p:cNvPr id="29" name="Freeform 29"/>
            <p:cNvSpPr/>
            <p:nvPr/>
          </p:nvSpPr>
          <p:spPr>
            <a:xfrm>
              <a:off x="0" y="0"/>
              <a:ext cx="1334436" cy="1779248"/>
            </a:xfrm>
            <a:custGeom>
              <a:avLst/>
              <a:gdLst/>
              <a:ahLst/>
              <a:cxnLst/>
              <a:rect l="l" t="t" r="r" b="b"/>
              <a:pathLst>
                <a:path w="1334436" h="1779248">
                  <a:moveTo>
                    <a:pt x="0" y="0"/>
                  </a:moveTo>
                  <a:lnTo>
                    <a:pt x="1334436" y="0"/>
                  </a:lnTo>
                  <a:lnTo>
                    <a:pt x="1334436" y="1779248"/>
                  </a:lnTo>
                  <a:lnTo>
                    <a:pt x="0" y="1779248"/>
                  </a:lnTo>
                  <a:lnTo>
                    <a:pt x="0" y="0"/>
                  </a:lnTo>
                  <a:close/>
                </a:path>
              </a:pathLst>
            </a:custGeom>
            <a:blipFill>
              <a:blip r:embed="rId5"/>
              <a:stretch>
                <a:fillRect l="-49055" t="-22322" r="-47527" b="-25115"/>
              </a:stretch>
            </a:blipFill>
          </p:spPr>
          <p:txBody>
            <a:bodyPr/>
            <a:lstStyle/>
            <a:p>
              <a:endParaRPr lang="en-US" dirty="0">
                <a:latin typeface="Calibri" panose="020F0502020204030204" pitchFamily="34" charset="0"/>
              </a:endParaRPr>
            </a:p>
          </p:txBody>
        </p:sp>
        <p:sp>
          <p:nvSpPr>
            <p:cNvPr id="30" name="Freeform 30"/>
            <p:cNvSpPr/>
            <p:nvPr/>
          </p:nvSpPr>
          <p:spPr>
            <a:xfrm>
              <a:off x="1614146" y="496334"/>
              <a:ext cx="674204" cy="672979"/>
            </a:xfrm>
            <a:custGeom>
              <a:avLst/>
              <a:gdLst/>
              <a:ahLst/>
              <a:cxnLst/>
              <a:rect l="l" t="t" r="r" b="b"/>
              <a:pathLst>
                <a:path w="674204" h="672979">
                  <a:moveTo>
                    <a:pt x="0" y="0"/>
                  </a:moveTo>
                  <a:lnTo>
                    <a:pt x="674204" y="0"/>
                  </a:lnTo>
                  <a:lnTo>
                    <a:pt x="674204" y="672978"/>
                  </a:lnTo>
                  <a:lnTo>
                    <a:pt x="0" y="672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latin typeface="Calibri" panose="020F0502020204030204" pitchFamily="34" charset="0"/>
              </a:endParaRPr>
            </a:p>
          </p:txBody>
        </p:sp>
      </p:grpSp>
      <p:grpSp>
        <p:nvGrpSpPr>
          <p:cNvPr id="31" name="Group 31"/>
          <p:cNvGrpSpPr/>
          <p:nvPr/>
        </p:nvGrpSpPr>
        <p:grpSpPr>
          <a:xfrm>
            <a:off x="9222246" y="1682801"/>
            <a:ext cx="1044524" cy="104452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FFF"/>
            </a:solidFill>
          </p:spPr>
          <p:txBody>
            <a:bodyPr/>
            <a:lstStyle/>
            <a:p>
              <a:endParaRPr lang="en-US" dirty="0">
                <a:latin typeface="Calibri" panose="020F0502020204030204" pitchFamily="34" charset="0"/>
              </a:endParaRPr>
            </a:p>
          </p:txBody>
        </p:sp>
        <p:sp>
          <p:nvSpPr>
            <p:cNvPr id="33" name="TextBox 33"/>
            <p:cNvSpPr txBox="1"/>
            <p:nvPr/>
          </p:nvSpPr>
          <p:spPr>
            <a:xfrm>
              <a:off x="76200" y="-57150"/>
              <a:ext cx="660400" cy="793750"/>
            </a:xfrm>
            <a:prstGeom prst="rect">
              <a:avLst/>
            </a:prstGeom>
          </p:spPr>
          <p:txBody>
            <a:bodyPr lIns="50800" tIns="50800" rIns="50800" bIns="50800" rtlCol="0" anchor="ctr"/>
            <a:lstStyle/>
            <a:p>
              <a:pPr algn="ctr">
                <a:lnSpc>
                  <a:spcPts val="5040"/>
                </a:lnSpc>
              </a:pPr>
              <a:r>
                <a:rPr lang="en-US" sz="3600" b="1" dirty="0">
                  <a:solidFill>
                    <a:srgbClr val="051D40"/>
                  </a:solidFill>
                  <a:latin typeface="Calibri" panose="020F0502020204030204" pitchFamily="34" charset="0"/>
                  <a:ea typeface="Calibri (MS) Bold"/>
                  <a:cs typeface="Calibri (MS) Bold"/>
                  <a:sym typeface="Calibri (MS) Bold"/>
                </a:rPr>
                <a:t>1</a:t>
              </a:r>
            </a:p>
          </p:txBody>
        </p:sp>
      </p:grpSp>
      <p:grpSp>
        <p:nvGrpSpPr>
          <p:cNvPr id="34" name="Group 34"/>
          <p:cNvGrpSpPr/>
          <p:nvPr/>
        </p:nvGrpSpPr>
        <p:grpSpPr>
          <a:xfrm>
            <a:off x="13147528" y="1699762"/>
            <a:ext cx="1010603" cy="1010603"/>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FFF"/>
            </a:solidFill>
          </p:spPr>
          <p:txBody>
            <a:bodyPr/>
            <a:lstStyle/>
            <a:p>
              <a:endParaRPr lang="en-US" dirty="0">
                <a:latin typeface="Calibri" panose="020F0502020204030204" pitchFamily="34" charset="0"/>
              </a:endParaRPr>
            </a:p>
          </p:txBody>
        </p:sp>
        <p:sp>
          <p:nvSpPr>
            <p:cNvPr id="36" name="TextBox 36"/>
            <p:cNvSpPr txBox="1"/>
            <p:nvPr/>
          </p:nvSpPr>
          <p:spPr>
            <a:xfrm>
              <a:off x="76200" y="-57150"/>
              <a:ext cx="660400" cy="793750"/>
            </a:xfrm>
            <a:prstGeom prst="rect">
              <a:avLst/>
            </a:prstGeom>
          </p:spPr>
          <p:txBody>
            <a:bodyPr lIns="50800" tIns="50800" rIns="50800" bIns="50800" rtlCol="0" anchor="ctr"/>
            <a:lstStyle/>
            <a:p>
              <a:pPr algn="ctr">
                <a:lnSpc>
                  <a:spcPts val="5040"/>
                </a:lnSpc>
              </a:pPr>
              <a:r>
                <a:rPr lang="en-US" sz="3600" b="1" dirty="0">
                  <a:solidFill>
                    <a:srgbClr val="051D40"/>
                  </a:solidFill>
                  <a:latin typeface="Calibri" panose="020F0502020204030204" pitchFamily="34" charset="0"/>
                  <a:ea typeface="Calibri (MS) Bold"/>
                  <a:cs typeface="Calibri (MS) Bold"/>
                  <a:sym typeface="Calibri (MS) Bold"/>
                </a:rPr>
                <a:t>2</a:t>
              </a:r>
            </a:p>
          </p:txBody>
        </p:sp>
      </p:grpSp>
      <p:grpSp>
        <p:nvGrpSpPr>
          <p:cNvPr id="37" name="Group 37"/>
          <p:cNvGrpSpPr/>
          <p:nvPr/>
        </p:nvGrpSpPr>
        <p:grpSpPr>
          <a:xfrm>
            <a:off x="17081657" y="5622285"/>
            <a:ext cx="1010603" cy="1010603"/>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FFF"/>
            </a:solidFill>
          </p:spPr>
          <p:txBody>
            <a:bodyPr/>
            <a:lstStyle/>
            <a:p>
              <a:endParaRPr lang="en-US" dirty="0">
                <a:latin typeface="Calibri" panose="020F0502020204030204" pitchFamily="34" charset="0"/>
              </a:endParaRPr>
            </a:p>
          </p:txBody>
        </p:sp>
        <p:sp>
          <p:nvSpPr>
            <p:cNvPr id="39" name="TextBox 39"/>
            <p:cNvSpPr txBox="1"/>
            <p:nvPr/>
          </p:nvSpPr>
          <p:spPr>
            <a:xfrm>
              <a:off x="76200" y="-57150"/>
              <a:ext cx="660400" cy="793750"/>
            </a:xfrm>
            <a:prstGeom prst="rect">
              <a:avLst/>
            </a:prstGeom>
          </p:spPr>
          <p:txBody>
            <a:bodyPr lIns="50800" tIns="50800" rIns="50800" bIns="50800" rtlCol="0" anchor="ctr"/>
            <a:lstStyle/>
            <a:p>
              <a:pPr algn="ctr">
                <a:lnSpc>
                  <a:spcPts val="5040"/>
                </a:lnSpc>
              </a:pPr>
              <a:r>
                <a:rPr lang="en-US" sz="3600" b="1" dirty="0">
                  <a:solidFill>
                    <a:srgbClr val="051D40"/>
                  </a:solidFill>
                  <a:latin typeface="Calibri" panose="020F0502020204030204" pitchFamily="34" charset="0"/>
                  <a:ea typeface="Calibri (MS) Bold"/>
                  <a:cs typeface="Calibri (MS) Bold"/>
                  <a:sym typeface="Calibri (MS) Bold"/>
                </a:rPr>
                <a:t>5</a:t>
              </a:r>
            </a:p>
          </p:txBody>
        </p:sp>
      </p:grpSp>
      <p:grpSp>
        <p:nvGrpSpPr>
          <p:cNvPr id="40" name="Group 40"/>
          <p:cNvGrpSpPr/>
          <p:nvPr/>
        </p:nvGrpSpPr>
        <p:grpSpPr>
          <a:xfrm>
            <a:off x="11438870" y="5622285"/>
            <a:ext cx="1010603" cy="1010603"/>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FFF"/>
            </a:solidFill>
          </p:spPr>
          <p:txBody>
            <a:bodyPr/>
            <a:lstStyle/>
            <a:p>
              <a:endParaRPr lang="en-US" dirty="0">
                <a:latin typeface="Calibri" panose="020F0502020204030204" pitchFamily="34" charset="0"/>
              </a:endParaRPr>
            </a:p>
          </p:txBody>
        </p:sp>
        <p:sp>
          <p:nvSpPr>
            <p:cNvPr id="42" name="TextBox 42"/>
            <p:cNvSpPr txBox="1"/>
            <p:nvPr/>
          </p:nvSpPr>
          <p:spPr>
            <a:xfrm>
              <a:off x="76200" y="-57150"/>
              <a:ext cx="660400" cy="793750"/>
            </a:xfrm>
            <a:prstGeom prst="rect">
              <a:avLst/>
            </a:prstGeom>
          </p:spPr>
          <p:txBody>
            <a:bodyPr lIns="50800" tIns="50800" rIns="50800" bIns="50800" rtlCol="0" anchor="ctr"/>
            <a:lstStyle/>
            <a:p>
              <a:pPr algn="ctr">
                <a:lnSpc>
                  <a:spcPts val="5040"/>
                </a:lnSpc>
              </a:pPr>
              <a:r>
                <a:rPr lang="en-US" sz="3600" b="1" dirty="0">
                  <a:solidFill>
                    <a:srgbClr val="051D40"/>
                  </a:solidFill>
                  <a:latin typeface="Calibri" panose="020F0502020204030204" pitchFamily="34" charset="0"/>
                  <a:ea typeface="Calibri (MS) Bold"/>
                  <a:cs typeface="Calibri (MS) Bold"/>
                  <a:sym typeface="Calibri (MS) Bold"/>
                </a:rPr>
                <a:t>4</a:t>
              </a:r>
            </a:p>
          </p:txBody>
        </p:sp>
      </p:grpSp>
      <p:grpSp>
        <p:nvGrpSpPr>
          <p:cNvPr id="43" name="Group 43"/>
          <p:cNvGrpSpPr/>
          <p:nvPr/>
        </p:nvGrpSpPr>
        <p:grpSpPr>
          <a:xfrm>
            <a:off x="17047736" y="8543788"/>
            <a:ext cx="1010603" cy="1010603"/>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FFF"/>
            </a:solidFill>
          </p:spPr>
          <p:txBody>
            <a:bodyPr/>
            <a:lstStyle/>
            <a:p>
              <a:endParaRPr lang="en-US" dirty="0">
                <a:latin typeface="Calibri" panose="020F0502020204030204" pitchFamily="34" charset="0"/>
              </a:endParaRPr>
            </a:p>
          </p:txBody>
        </p:sp>
        <p:sp>
          <p:nvSpPr>
            <p:cNvPr id="45" name="TextBox 45"/>
            <p:cNvSpPr txBox="1"/>
            <p:nvPr/>
          </p:nvSpPr>
          <p:spPr>
            <a:xfrm>
              <a:off x="76200" y="-57150"/>
              <a:ext cx="660400" cy="793750"/>
            </a:xfrm>
            <a:prstGeom prst="rect">
              <a:avLst/>
            </a:prstGeom>
          </p:spPr>
          <p:txBody>
            <a:bodyPr lIns="50800" tIns="50800" rIns="50800" bIns="50800" rtlCol="0" anchor="ctr"/>
            <a:lstStyle/>
            <a:p>
              <a:pPr algn="ctr">
                <a:lnSpc>
                  <a:spcPts val="5040"/>
                </a:lnSpc>
              </a:pPr>
              <a:r>
                <a:rPr lang="en-US" sz="3600" b="1" dirty="0">
                  <a:solidFill>
                    <a:srgbClr val="051D40"/>
                  </a:solidFill>
                  <a:latin typeface="Calibri" panose="020F0502020204030204" pitchFamily="34" charset="0"/>
                  <a:ea typeface="Calibri (MS) Bold"/>
                  <a:cs typeface="Calibri (MS) Bold"/>
                  <a:sym typeface="Calibri (MS) Bold"/>
                </a:rPr>
                <a:t>6</a:t>
              </a:r>
            </a:p>
          </p:txBody>
        </p:sp>
      </p:grpSp>
      <p:grpSp>
        <p:nvGrpSpPr>
          <p:cNvPr id="46" name="Group 46"/>
          <p:cNvGrpSpPr/>
          <p:nvPr/>
        </p:nvGrpSpPr>
        <p:grpSpPr>
          <a:xfrm>
            <a:off x="17047736" y="1649121"/>
            <a:ext cx="1044524" cy="1044524"/>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EFFF"/>
            </a:solidFill>
          </p:spPr>
          <p:txBody>
            <a:bodyPr/>
            <a:lstStyle/>
            <a:p>
              <a:endParaRPr lang="en-US" dirty="0">
                <a:latin typeface="Calibri" panose="020F0502020204030204" pitchFamily="34" charset="0"/>
              </a:endParaRPr>
            </a:p>
          </p:txBody>
        </p:sp>
        <p:sp>
          <p:nvSpPr>
            <p:cNvPr id="48" name="TextBox 48"/>
            <p:cNvSpPr txBox="1"/>
            <p:nvPr/>
          </p:nvSpPr>
          <p:spPr>
            <a:xfrm>
              <a:off x="76200" y="-57150"/>
              <a:ext cx="660400" cy="793750"/>
            </a:xfrm>
            <a:prstGeom prst="rect">
              <a:avLst/>
            </a:prstGeom>
          </p:spPr>
          <p:txBody>
            <a:bodyPr lIns="50800" tIns="50800" rIns="50800" bIns="50800" rtlCol="0" anchor="ctr"/>
            <a:lstStyle/>
            <a:p>
              <a:pPr algn="ctr">
                <a:lnSpc>
                  <a:spcPts val="5040"/>
                </a:lnSpc>
              </a:pPr>
              <a:r>
                <a:rPr lang="en-US" sz="3600" b="1" dirty="0">
                  <a:solidFill>
                    <a:srgbClr val="051D40"/>
                  </a:solidFill>
                  <a:latin typeface="Calibri" panose="020F0502020204030204" pitchFamily="34" charset="0"/>
                  <a:ea typeface="Calibri (MS) Bold"/>
                  <a:cs typeface="Calibri (MS) Bold"/>
                  <a:sym typeface="Calibri (MS) Bold"/>
                </a:rPr>
                <a:t>3</a:t>
              </a:r>
            </a:p>
          </p:txBody>
        </p:sp>
      </p:grpSp>
      <p:sp>
        <p:nvSpPr>
          <p:cNvPr id="49" name="TextBox 49"/>
          <p:cNvSpPr txBox="1"/>
          <p:nvPr/>
        </p:nvSpPr>
        <p:spPr>
          <a:xfrm>
            <a:off x="3334054" y="3377560"/>
            <a:ext cx="2586790" cy="1419225"/>
          </a:xfrm>
          <a:prstGeom prst="rect">
            <a:avLst/>
          </a:prstGeom>
        </p:spPr>
        <p:txBody>
          <a:bodyPr lIns="0" tIns="0" rIns="0" bIns="0" rtlCol="0" anchor="t">
            <a:spAutoFit/>
          </a:bodyPr>
          <a:lstStyle/>
          <a:p>
            <a:pPr algn="l">
              <a:lnSpc>
                <a:spcPts val="2760"/>
              </a:lnSpc>
            </a:pPr>
            <a:r>
              <a:rPr lang="en-US" sz="2300" b="1" dirty="0">
                <a:solidFill>
                  <a:srgbClr val="000000"/>
                </a:solidFill>
                <a:latin typeface="Calibri" panose="020F0502020204030204" pitchFamily="34" charset="0"/>
                <a:ea typeface="Calibri (MS) Bold"/>
                <a:cs typeface="Calibri (MS) Bold"/>
                <a:sym typeface="Calibri (MS) Bold"/>
              </a:rPr>
              <a:t>Location:</a:t>
            </a:r>
            <a:r>
              <a:rPr lang="en-US" sz="2300" dirty="0">
                <a:solidFill>
                  <a:srgbClr val="000000"/>
                </a:solidFill>
                <a:latin typeface="Calibri" panose="020F0502020204030204" pitchFamily="34" charset="0"/>
                <a:ea typeface="Calibri (MS)"/>
                <a:cs typeface="Calibri (MS)"/>
                <a:sym typeface="Calibri (MS)"/>
              </a:rPr>
              <a:t> </a:t>
            </a:r>
          </a:p>
          <a:p>
            <a:pPr algn="l">
              <a:lnSpc>
                <a:spcPts val="2760"/>
              </a:lnSpc>
            </a:pPr>
            <a:r>
              <a:rPr lang="en-US" sz="2300" dirty="0">
                <a:solidFill>
                  <a:srgbClr val="000000"/>
                </a:solidFill>
                <a:latin typeface="Calibri" panose="020F0502020204030204" pitchFamily="34" charset="0"/>
                <a:ea typeface="Calibri (MS)"/>
                <a:cs typeface="Calibri (MS)"/>
                <a:sym typeface="Calibri (MS)"/>
              </a:rPr>
              <a:t>West Humber-</a:t>
            </a:r>
            <a:r>
              <a:rPr lang="en-US" sz="2300" dirty="0" err="1">
                <a:solidFill>
                  <a:srgbClr val="000000"/>
                </a:solidFill>
                <a:latin typeface="Calibri" panose="020F0502020204030204" pitchFamily="34" charset="0"/>
                <a:ea typeface="Calibri (MS)"/>
                <a:cs typeface="Calibri (MS)"/>
                <a:sym typeface="Calibri (MS)"/>
              </a:rPr>
              <a:t>Clairville</a:t>
            </a:r>
            <a:r>
              <a:rPr lang="en-US" sz="2300" dirty="0">
                <a:solidFill>
                  <a:srgbClr val="000000"/>
                </a:solidFill>
                <a:latin typeface="Calibri" panose="020F0502020204030204" pitchFamily="34" charset="0"/>
                <a:ea typeface="Calibri (MS)"/>
                <a:cs typeface="Calibri (MS)"/>
                <a:sym typeface="Calibri (MS)"/>
              </a:rPr>
              <a:t> (recently moved here)</a:t>
            </a:r>
          </a:p>
        </p:txBody>
      </p:sp>
      <p:sp>
        <p:nvSpPr>
          <p:cNvPr id="50" name="TextBox 50"/>
          <p:cNvSpPr txBox="1"/>
          <p:nvPr/>
        </p:nvSpPr>
        <p:spPr>
          <a:xfrm>
            <a:off x="3359601" y="5336787"/>
            <a:ext cx="2561243" cy="1419225"/>
          </a:xfrm>
          <a:prstGeom prst="rect">
            <a:avLst/>
          </a:prstGeom>
        </p:spPr>
        <p:txBody>
          <a:bodyPr lIns="0" tIns="0" rIns="0" bIns="0" rtlCol="0" anchor="t">
            <a:spAutoFit/>
          </a:bodyPr>
          <a:lstStyle/>
          <a:p>
            <a:pPr algn="l">
              <a:lnSpc>
                <a:spcPts val="2760"/>
              </a:lnSpc>
            </a:pPr>
            <a:r>
              <a:rPr lang="en-US" sz="2300" b="1" dirty="0">
                <a:solidFill>
                  <a:srgbClr val="000000"/>
                </a:solidFill>
                <a:latin typeface="Calibri" panose="020F0502020204030204" pitchFamily="34" charset="0"/>
                <a:ea typeface="Calibri (MS) Bold"/>
                <a:cs typeface="Calibri (MS) Bold"/>
                <a:sym typeface="Calibri (MS) Bold"/>
              </a:rPr>
              <a:t>Concern: </a:t>
            </a:r>
          </a:p>
          <a:p>
            <a:pPr algn="l">
              <a:lnSpc>
                <a:spcPts val="2760"/>
              </a:lnSpc>
            </a:pPr>
            <a:r>
              <a:rPr lang="en-US" sz="2300" dirty="0">
                <a:solidFill>
                  <a:srgbClr val="000000"/>
                </a:solidFill>
                <a:latin typeface="Calibri" panose="020F0502020204030204" pitchFamily="34" charset="0"/>
                <a:ea typeface="Calibri (MS)"/>
                <a:cs typeface="Calibri (MS)"/>
                <a:sym typeface="Calibri (MS)"/>
              </a:rPr>
              <a:t>Worried about protecting against Break &amp; Enters.</a:t>
            </a:r>
          </a:p>
        </p:txBody>
      </p:sp>
      <p:sp>
        <p:nvSpPr>
          <p:cNvPr id="51" name="TextBox 51"/>
          <p:cNvSpPr txBox="1"/>
          <p:nvPr/>
        </p:nvSpPr>
        <p:spPr>
          <a:xfrm>
            <a:off x="3359601" y="7457938"/>
            <a:ext cx="2754286" cy="2132379"/>
          </a:xfrm>
          <a:prstGeom prst="rect">
            <a:avLst/>
          </a:prstGeom>
        </p:spPr>
        <p:txBody>
          <a:bodyPr lIns="0" tIns="0" rIns="0" bIns="0" rtlCol="0" anchor="t">
            <a:spAutoFit/>
          </a:bodyPr>
          <a:lstStyle/>
          <a:p>
            <a:pPr algn="l">
              <a:lnSpc>
                <a:spcPts val="2760"/>
              </a:lnSpc>
            </a:pPr>
            <a:r>
              <a:rPr lang="en-US" sz="2300" b="1" dirty="0">
                <a:solidFill>
                  <a:srgbClr val="000000"/>
                </a:solidFill>
                <a:latin typeface="Calibri" panose="020F0502020204030204" pitchFamily="34" charset="0"/>
                <a:ea typeface="Calibri (MS) Bold"/>
                <a:cs typeface="Calibri (MS) Bold"/>
                <a:sym typeface="Calibri (MS) Bold"/>
              </a:rPr>
              <a:t>Objective: </a:t>
            </a:r>
          </a:p>
          <a:p>
            <a:pPr algn="l">
              <a:lnSpc>
                <a:spcPts val="2760"/>
              </a:lnSpc>
            </a:pPr>
            <a:r>
              <a:rPr lang="en-US" sz="2300" dirty="0">
                <a:solidFill>
                  <a:srgbClr val="000000"/>
                </a:solidFill>
                <a:latin typeface="Calibri" panose="020F0502020204030204" pitchFamily="34" charset="0"/>
                <a:ea typeface="Calibri (MS)"/>
                <a:cs typeface="Calibri (MS)"/>
                <a:sym typeface="Calibri (MS)"/>
              </a:rPr>
              <a:t>Learn about recommended safety measures for home security for his family.</a:t>
            </a:r>
          </a:p>
          <a:p>
            <a:pPr algn="l">
              <a:lnSpc>
                <a:spcPts val="2760"/>
              </a:lnSpc>
            </a:pPr>
            <a:endParaRPr lang="en-US" sz="2300" dirty="0">
              <a:solidFill>
                <a:srgbClr val="000000"/>
              </a:solidFill>
              <a:latin typeface="Calibri" panose="020F0502020204030204" pitchFamily="34" charset="0"/>
              <a:ea typeface="Calibri (MS)"/>
              <a:cs typeface="Calibri (MS)"/>
              <a:sym typeface="Calibri (MS)"/>
            </a:endParaRPr>
          </a:p>
        </p:txBody>
      </p:sp>
      <p:sp>
        <p:nvSpPr>
          <p:cNvPr id="52" name="TextBox 52"/>
          <p:cNvSpPr txBox="1"/>
          <p:nvPr/>
        </p:nvSpPr>
        <p:spPr>
          <a:xfrm>
            <a:off x="3334054" y="2672265"/>
            <a:ext cx="3073084" cy="360163"/>
          </a:xfrm>
          <a:prstGeom prst="rect">
            <a:avLst/>
          </a:prstGeom>
        </p:spPr>
        <p:txBody>
          <a:bodyPr lIns="0" tIns="0" rIns="0" bIns="0" rtlCol="0" anchor="t">
            <a:spAutoFit/>
          </a:bodyPr>
          <a:lstStyle/>
          <a:p>
            <a:pPr algn="l">
              <a:lnSpc>
                <a:spcPts val="2879"/>
              </a:lnSpc>
            </a:pPr>
            <a:r>
              <a:rPr lang="en-US" sz="2400" b="1" dirty="0">
                <a:solidFill>
                  <a:srgbClr val="000000"/>
                </a:solidFill>
                <a:latin typeface="Calibri" panose="020F0502020204030204" pitchFamily="34" charset="0"/>
                <a:ea typeface="Calibri (MS) Bold"/>
                <a:cs typeface="Calibri (MS) Bold"/>
                <a:sym typeface="Calibri (MS) Bold"/>
              </a:rPr>
              <a:t>Name: Alex</a:t>
            </a:r>
          </a:p>
        </p:txBody>
      </p:sp>
      <p:sp>
        <p:nvSpPr>
          <p:cNvPr id="53" name="TextBox 53"/>
          <p:cNvSpPr txBox="1"/>
          <p:nvPr/>
        </p:nvSpPr>
        <p:spPr>
          <a:xfrm>
            <a:off x="7045505" y="2096192"/>
            <a:ext cx="2345982" cy="830997"/>
          </a:xfrm>
          <a:prstGeom prst="rect">
            <a:avLst/>
          </a:prstGeom>
        </p:spPr>
        <p:txBody>
          <a:bodyPr wrap="square" lIns="0" tIns="0" rIns="0" bIns="0" rtlCol="0" anchor="t">
            <a:spAutoFit/>
          </a:bodyPr>
          <a:lstStyle/>
          <a:p>
            <a:pPr algn="l"/>
            <a:r>
              <a:rPr lang="en-US" sz="2700" b="1" dirty="0">
                <a:solidFill>
                  <a:srgbClr val="000000"/>
                </a:solidFill>
                <a:latin typeface="Calibri" panose="020F0502020204030204" pitchFamily="34" charset="0"/>
                <a:ea typeface="Calibri (MS) Bold"/>
                <a:cs typeface="Calibri (MS) Bold"/>
                <a:sym typeface="Calibri (MS) Bold"/>
              </a:rPr>
              <a:t>Accessing the App</a:t>
            </a:r>
          </a:p>
        </p:txBody>
      </p:sp>
      <p:sp>
        <p:nvSpPr>
          <p:cNvPr id="54" name="TextBox 54"/>
          <p:cNvSpPr txBox="1"/>
          <p:nvPr/>
        </p:nvSpPr>
        <p:spPr>
          <a:xfrm>
            <a:off x="12766786" y="6059401"/>
            <a:ext cx="3777941" cy="456856"/>
          </a:xfrm>
          <a:prstGeom prst="rect">
            <a:avLst/>
          </a:prstGeom>
        </p:spPr>
        <p:txBody>
          <a:bodyPr lIns="0" tIns="0" rIns="0" bIns="0" rtlCol="0" anchor="t">
            <a:spAutoFit/>
          </a:bodyPr>
          <a:lstStyle/>
          <a:p>
            <a:pPr algn="ctr">
              <a:lnSpc>
                <a:spcPts val="3779"/>
              </a:lnSpc>
              <a:spcBef>
                <a:spcPct val="0"/>
              </a:spcBef>
            </a:pPr>
            <a:r>
              <a:rPr lang="en-US" sz="2700" b="1" dirty="0">
                <a:solidFill>
                  <a:srgbClr val="000000"/>
                </a:solidFill>
                <a:latin typeface="Calibri" panose="020F0502020204030204" pitchFamily="34" charset="0"/>
                <a:ea typeface="Calibri (MS) Bold"/>
                <a:cs typeface="Calibri (MS) Bold"/>
                <a:sym typeface="Calibri (MS) Bold"/>
              </a:rPr>
              <a:t>Safety Plan Output</a:t>
            </a:r>
          </a:p>
        </p:txBody>
      </p:sp>
      <p:sp>
        <p:nvSpPr>
          <p:cNvPr id="55" name="TextBox 55"/>
          <p:cNvSpPr txBox="1"/>
          <p:nvPr/>
        </p:nvSpPr>
        <p:spPr>
          <a:xfrm>
            <a:off x="7032849" y="6051197"/>
            <a:ext cx="3590146" cy="456856"/>
          </a:xfrm>
          <a:prstGeom prst="rect">
            <a:avLst/>
          </a:prstGeom>
        </p:spPr>
        <p:txBody>
          <a:bodyPr lIns="0" tIns="0" rIns="0" bIns="0" rtlCol="0" anchor="t">
            <a:spAutoFit/>
          </a:bodyPr>
          <a:lstStyle/>
          <a:p>
            <a:pPr algn="ctr">
              <a:lnSpc>
                <a:spcPts val="3779"/>
              </a:lnSpc>
              <a:spcBef>
                <a:spcPct val="0"/>
              </a:spcBef>
            </a:pPr>
            <a:r>
              <a:rPr lang="en-US" sz="2700" b="1" dirty="0">
                <a:solidFill>
                  <a:srgbClr val="000000"/>
                </a:solidFill>
                <a:latin typeface="Calibri" panose="020F0502020204030204" pitchFamily="34" charset="0"/>
                <a:ea typeface="Calibri (MS) Bold"/>
                <a:cs typeface="Calibri (MS) Bold"/>
                <a:sym typeface="Calibri (MS) Bold"/>
              </a:rPr>
              <a:t>Backend Processing</a:t>
            </a:r>
          </a:p>
        </p:txBody>
      </p:sp>
      <p:sp>
        <p:nvSpPr>
          <p:cNvPr id="56" name="TextBox 56"/>
          <p:cNvSpPr txBox="1"/>
          <p:nvPr/>
        </p:nvSpPr>
        <p:spPr>
          <a:xfrm>
            <a:off x="6994058" y="8887165"/>
            <a:ext cx="2985965" cy="674031"/>
          </a:xfrm>
          <a:prstGeom prst="rect">
            <a:avLst/>
          </a:prstGeom>
        </p:spPr>
        <p:txBody>
          <a:bodyPr lIns="0" tIns="0" rIns="0" bIns="0" rtlCol="0" anchor="t">
            <a:spAutoFit/>
          </a:bodyPr>
          <a:lstStyle/>
          <a:p>
            <a:pPr algn="ctr">
              <a:lnSpc>
                <a:spcPts val="5599"/>
              </a:lnSpc>
              <a:spcBef>
                <a:spcPct val="0"/>
              </a:spcBef>
            </a:pPr>
            <a:r>
              <a:rPr lang="en-US" sz="3999" b="1" dirty="0">
                <a:solidFill>
                  <a:srgbClr val="000000"/>
                </a:solidFill>
                <a:latin typeface="Calibri" panose="020F0502020204030204" pitchFamily="34" charset="0"/>
                <a:ea typeface="Calibri (MS) Bold"/>
                <a:cs typeface="Calibri (MS) Bold"/>
                <a:sym typeface="Calibri (MS) Bold"/>
              </a:rPr>
              <a:t>Outcome:</a:t>
            </a:r>
          </a:p>
        </p:txBody>
      </p:sp>
      <p:sp>
        <p:nvSpPr>
          <p:cNvPr id="57" name="TextBox 57"/>
          <p:cNvSpPr txBox="1"/>
          <p:nvPr/>
        </p:nvSpPr>
        <p:spPr>
          <a:xfrm>
            <a:off x="10771594" y="2129129"/>
            <a:ext cx="2718826" cy="895886"/>
          </a:xfrm>
          <a:prstGeom prst="rect">
            <a:avLst/>
          </a:prstGeom>
        </p:spPr>
        <p:txBody>
          <a:bodyPr wrap="square" lIns="0" tIns="0" rIns="0" bIns="0" rtlCol="0" anchor="t">
            <a:spAutoFit/>
          </a:bodyPr>
          <a:lstStyle/>
          <a:p>
            <a:pPr algn="l">
              <a:lnSpc>
                <a:spcPts val="3640"/>
              </a:lnSpc>
              <a:spcBef>
                <a:spcPct val="0"/>
              </a:spcBef>
            </a:pPr>
            <a:r>
              <a:rPr lang="en-US" sz="2600" b="1" dirty="0">
                <a:solidFill>
                  <a:srgbClr val="000000"/>
                </a:solidFill>
                <a:latin typeface="Calibri" panose="020F0502020204030204" pitchFamily="34" charset="0"/>
                <a:ea typeface="Calibri (MS) Bold"/>
                <a:cs typeface="Calibri (MS) Bold"/>
                <a:sym typeface="Calibri (MS) Bold"/>
              </a:rPr>
              <a:t>Receiving Crime Information</a:t>
            </a:r>
          </a:p>
        </p:txBody>
      </p:sp>
      <p:sp>
        <p:nvSpPr>
          <p:cNvPr id="58" name="TextBox 58"/>
          <p:cNvSpPr txBox="1"/>
          <p:nvPr/>
        </p:nvSpPr>
        <p:spPr>
          <a:xfrm>
            <a:off x="14699653" y="2100288"/>
            <a:ext cx="2275679" cy="944169"/>
          </a:xfrm>
          <a:prstGeom prst="rect">
            <a:avLst/>
          </a:prstGeom>
        </p:spPr>
        <p:txBody>
          <a:bodyPr wrap="square" lIns="0" tIns="0" rIns="0" bIns="0" rtlCol="0" anchor="t">
            <a:spAutoFit/>
          </a:bodyPr>
          <a:lstStyle/>
          <a:p>
            <a:pPr algn="l">
              <a:lnSpc>
                <a:spcPts val="3779"/>
              </a:lnSpc>
              <a:spcBef>
                <a:spcPct val="0"/>
              </a:spcBef>
            </a:pPr>
            <a:r>
              <a:rPr lang="en-US" sz="2700" b="1" dirty="0">
                <a:solidFill>
                  <a:srgbClr val="000000"/>
                </a:solidFill>
                <a:latin typeface="Calibri" panose="020F0502020204030204" pitchFamily="34" charset="0"/>
                <a:ea typeface="Calibri (MS) Bold"/>
                <a:cs typeface="Calibri (MS) Bold"/>
                <a:sym typeface="Calibri (MS) Bold"/>
              </a:rPr>
              <a:t>Follow-Up Questions</a:t>
            </a:r>
          </a:p>
        </p:txBody>
      </p:sp>
      <p:sp>
        <p:nvSpPr>
          <p:cNvPr id="59" name="AutoShape 59"/>
          <p:cNvSpPr/>
          <p:nvPr/>
        </p:nvSpPr>
        <p:spPr>
          <a:xfrm>
            <a:off x="10009605" y="3739830"/>
            <a:ext cx="426944" cy="0"/>
          </a:xfrm>
          <a:prstGeom prst="line">
            <a:avLst/>
          </a:prstGeom>
          <a:ln w="38100" cap="flat">
            <a:solidFill>
              <a:srgbClr val="00285C"/>
            </a:solidFill>
            <a:prstDash val="solid"/>
            <a:headEnd type="none" w="sm" len="sm"/>
            <a:tailEnd type="arrow" w="med" len="sm"/>
          </a:ln>
        </p:spPr>
        <p:txBody>
          <a:bodyPr/>
          <a:lstStyle/>
          <a:p>
            <a:endParaRPr lang="en-US" dirty="0">
              <a:latin typeface="Calibri" panose="020F0502020204030204" pitchFamily="34" charset="0"/>
            </a:endParaRPr>
          </a:p>
        </p:txBody>
      </p:sp>
      <p:sp>
        <p:nvSpPr>
          <p:cNvPr id="60" name="AutoShape 60"/>
          <p:cNvSpPr/>
          <p:nvPr/>
        </p:nvSpPr>
        <p:spPr>
          <a:xfrm>
            <a:off x="13893059" y="3739830"/>
            <a:ext cx="322222" cy="0"/>
          </a:xfrm>
          <a:prstGeom prst="line">
            <a:avLst/>
          </a:prstGeom>
          <a:ln w="38100" cap="flat">
            <a:solidFill>
              <a:srgbClr val="00285C"/>
            </a:solidFill>
            <a:prstDash val="solid"/>
            <a:headEnd type="none" w="sm" len="sm"/>
            <a:tailEnd type="arrow" w="med" len="sm"/>
          </a:ln>
        </p:spPr>
        <p:txBody>
          <a:bodyPr/>
          <a:lstStyle/>
          <a:p>
            <a:endParaRPr lang="en-US" dirty="0">
              <a:latin typeface="Calibri" panose="020F0502020204030204" pitchFamily="34" charset="0"/>
            </a:endParaRPr>
          </a:p>
        </p:txBody>
      </p:sp>
      <p:sp>
        <p:nvSpPr>
          <p:cNvPr id="62" name="AutoShape 62"/>
          <p:cNvSpPr/>
          <p:nvPr/>
        </p:nvSpPr>
        <p:spPr>
          <a:xfrm>
            <a:off x="12164804" y="7134165"/>
            <a:ext cx="428625" cy="0"/>
          </a:xfrm>
          <a:prstGeom prst="line">
            <a:avLst/>
          </a:prstGeom>
          <a:ln w="38100" cap="flat">
            <a:solidFill>
              <a:srgbClr val="00285C"/>
            </a:solidFill>
            <a:prstDash val="solid"/>
            <a:headEnd type="none" w="sm" len="sm"/>
            <a:tailEnd type="arrow" w="med" len="sm"/>
          </a:ln>
        </p:spPr>
        <p:txBody>
          <a:bodyPr/>
          <a:lstStyle/>
          <a:p>
            <a:endParaRPr lang="en-US" dirty="0">
              <a:latin typeface="Calibri" panose="020F0502020204030204" pitchFamily="34" charset="0"/>
            </a:endParaRPr>
          </a:p>
        </p:txBody>
      </p:sp>
      <p:sp>
        <p:nvSpPr>
          <p:cNvPr id="64" name="TextBox 64"/>
          <p:cNvSpPr txBox="1"/>
          <p:nvPr/>
        </p:nvSpPr>
        <p:spPr>
          <a:xfrm>
            <a:off x="7005948" y="3390755"/>
            <a:ext cx="2623099" cy="1667123"/>
          </a:xfrm>
          <a:prstGeom prst="rect">
            <a:avLst/>
          </a:prstGeom>
        </p:spPr>
        <p:txBody>
          <a:bodyPr wrap="square" lIns="0" tIns="0" rIns="0" bIns="0" rtlCol="0" anchor="t">
            <a:spAutoFit/>
          </a:bodyPr>
          <a:lstStyle/>
          <a:p>
            <a:pPr algn="l">
              <a:lnSpc>
                <a:spcPts val="2639"/>
              </a:lnSpc>
            </a:pPr>
            <a:r>
              <a:rPr lang="en-US" sz="2400" dirty="0">
                <a:solidFill>
                  <a:srgbClr val="000000"/>
                </a:solidFill>
                <a:latin typeface="Calibri" panose="020F0502020204030204" pitchFamily="34" charset="0"/>
                <a:ea typeface="Calibri (MS)"/>
                <a:cs typeface="Calibri (MS)"/>
                <a:sym typeface="Calibri (MS)"/>
              </a:rPr>
              <a:t>User-friendly GUI</a:t>
            </a:r>
          </a:p>
          <a:p>
            <a:pPr algn="l">
              <a:lnSpc>
                <a:spcPts val="2639"/>
              </a:lnSpc>
            </a:pPr>
            <a:endParaRPr lang="en-US" sz="2400" dirty="0">
              <a:solidFill>
                <a:srgbClr val="000000"/>
              </a:solidFill>
              <a:latin typeface="Calibri" panose="020F0502020204030204" pitchFamily="34" charset="0"/>
              <a:ea typeface="Calibri (MS)"/>
              <a:cs typeface="Calibri (MS)"/>
              <a:sym typeface="Calibri (MS)"/>
            </a:endParaRPr>
          </a:p>
          <a:p>
            <a:pPr algn="l">
              <a:lnSpc>
                <a:spcPts val="2639"/>
              </a:lnSpc>
            </a:pPr>
            <a:r>
              <a:rPr lang="en-US" sz="2400" dirty="0">
                <a:solidFill>
                  <a:srgbClr val="000000"/>
                </a:solidFill>
                <a:latin typeface="Calibri" panose="020F0502020204030204" pitchFamily="34" charset="0"/>
                <a:ea typeface="Calibri (MS)"/>
                <a:cs typeface="Calibri (MS)"/>
                <a:sym typeface="Calibri (MS)"/>
              </a:rPr>
              <a:t>Alex enters his </a:t>
            </a:r>
            <a:r>
              <a:rPr lang="en-US" sz="2400" dirty="0" err="1">
                <a:solidFill>
                  <a:srgbClr val="000000"/>
                </a:solidFill>
                <a:latin typeface="Calibri" panose="020F0502020204030204" pitchFamily="34" charset="0"/>
                <a:ea typeface="Calibri (MS)"/>
                <a:cs typeface="Calibri (MS)"/>
                <a:sym typeface="Calibri (MS)"/>
              </a:rPr>
              <a:t>neighbourhood</a:t>
            </a:r>
            <a:r>
              <a:rPr lang="en-US" sz="2400" dirty="0">
                <a:solidFill>
                  <a:srgbClr val="000000"/>
                </a:solidFill>
                <a:latin typeface="Calibri" panose="020F0502020204030204" pitchFamily="34" charset="0"/>
                <a:ea typeface="Calibri (MS)"/>
                <a:cs typeface="Calibri (MS)"/>
                <a:sym typeface="Calibri (MS)"/>
              </a:rPr>
              <a:t> information</a:t>
            </a:r>
          </a:p>
        </p:txBody>
      </p:sp>
      <p:sp>
        <p:nvSpPr>
          <p:cNvPr id="65" name="TextBox 65"/>
          <p:cNvSpPr txBox="1"/>
          <p:nvPr/>
        </p:nvSpPr>
        <p:spPr>
          <a:xfrm>
            <a:off x="10839187" y="3364591"/>
            <a:ext cx="2651233" cy="1381125"/>
          </a:xfrm>
          <a:prstGeom prst="rect">
            <a:avLst/>
          </a:prstGeom>
        </p:spPr>
        <p:txBody>
          <a:bodyPr lIns="0" tIns="0" rIns="0" bIns="0" rtlCol="0" anchor="t">
            <a:spAutoFit/>
          </a:bodyPr>
          <a:lstStyle/>
          <a:p>
            <a:pPr algn="l">
              <a:lnSpc>
                <a:spcPts val="2639"/>
              </a:lnSpc>
            </a:pPr>
            <a:r>
              <a:rPr lang="en-US" sz="2400" dirty="0">
                <a:solidFill>
                  <a:srgbClr val="000000"/>
                </a:solidFill>
                <a:latin typeface="Calibri" panose="020F0502020204030204" pitchFamily="34" charset="0"/>
                <a:ea typeface="Calibri (MS)"/>
                <a:cs typeface="Calibri (MS)"/>
                <a:sym typeface="Calibri (MS)"/>
              </a:rPr>
              <a:t>App displays crime severity scores, and asks for his crime focus area.</a:t>
            </a:r>
          </a:p>
        </p:txBody>
      </p:sp>
      <p:sp>
        <p:nvSpPr>
          <p:cNvPr id="66" name="TextBox 66"/>
          <p:cNvSpPr txBox="1"/>
          <p:nvPr/>
        </p:nvSpPr>
        <p:spPr>
          <a:xfrm>
            <a:off x="14756016" y="3376915"/>
            <a:ext cx="2651233" cy="1333698"/>
          </a:xfrm>
          <a:prstGeom prst="rect">
            <a:avLst/>
          </a:prstGeom>
        </p:spPr>
        <p:txBody>
          <a:bodyPr lIns="0" tIns="0" rIns="0" bIns="0" rtlCol="0" anchor="t">
            <a:spAutoFit/>
          </a:bodyPr>
          <a:lstStyle/>
          <a:p>
            <a:pPr algn="l">
              <a:lnSpc>
                <a:spcPts val="2639"/>
              </a:lnSpc>
            </a:pPr>
            <a:r>
              <a:rPr lang="en-US" sz="2400" dirty="0">
                <a:solidFill>
                  <a:srgbClr val="000000"/>
                </a:solidFill>
                <a:latin typeface="Calibri" panose="020F0502020204030204" pitchFamily="34" charset="0"/>
                <a:ea typeface="Calibri (MS)"/>
                <a:cs typeface="Calibri (MS)"/>
                <a:sym typeface="Calibri (MS)"/>
              </a:rPr>
              <a:t>App asks up to 3 follow-up questions to clarify what Alex is looking for</a:t>
            </a:r>
          </a:p>
        </p:txBody>
      </p:sp>
      <p:sp>
        <p:nvSpPr>
          <p:cNvPr id="67" name="TextBox 67"/>
          <p:cNvSpPr txBox="1"/>
          <p:nvPr/>
        </p:nvSpPr>
        <p:spPr>
          <a:xfrm>
            <a:off x="7183930" y="6734735"/>
            <a:ext cx="4277446" cy="962892"/>
          </a:xfrm>
          <a:prstGeom prst="rect">
            <a:avLst/>
          </a:prstGeom>
        </p:spPr>
        <p:txBody>
          <a:bodyPr lIns="0" tIns="0" rIns="0" bIns="0" rtlCol="0" anchor="t">
            <a:spAutoFit/>
          </a:bodyPr>
          <a:lstStyle/>
          <a:p>
            <a:pPr algn="l">
              <a:lnSpc>
                <a:spcPts val="2520"/>
              </a:lnSpc>
            </a:pPr>
            <a:r>
              <a:rPr lang="en-US" sz="2400" dirty="0">
                <a:solidFill>
                  <a:srgbClr val="000000"/>
                </a:solidFill>
                <a:latin typeface="Calibri" panose="020F0502020204030204" pitchFamily="34" charset="0"/>
                <a:ea typeface="Calibri (MS)"/>
                <a:cs typeface="Calibri (MS)"/>
                <a:sym typeface="Calibri (MS)"/>
              </a:rPr>
              <a:t>Relevant documents are retrieved, and the LLM brainstorms how to help Alex with this information</a:t>
            </a:r>
          </a:p>
        </p:txBody>
      </p:sp>
      <p:sp>
        <p:nvSpPr>
          <p:cNvPr id="68" name="TextBox 68"/>
          <p:cNvSpPr txBox="1"/>
          <p:nvPr/>
        </p:nvSpPr>
        <p:spPr>
          <a:xfrm>
            <a:off x="13195395" y="6699563"/>
            <a:ext cx="4211854" cy="990600"/>
          </a:xfrm>
          <a:prstGeom prst="rect">
            <a:avLst/>
          </a:prstGeom>
        </p:spPr>
        <p:txBody>
          <a:bodyPr lIns="0" tIns="0" rIns="0" bIns="0" rtlCol="0" anchor="t">
            <a:spAutoFit/>
          </a:bodyPr>
          <a:lstStyle/>
          <a:p>
            <a:pPr algn="l">
              <a:lnSpc>
                <a:spcPts val="2520"/>
              </a:lnSpc>
            </a:pPr>
            <a:r>
              <a:rPr lang="en-US" sz="2400" dirty="0">
                <a:solidFill>
                  <a:srgbClr val="000000"/>
                </a:solidFill>
                <a:latin typeface="Calibri" panose="020F0502020204030204" pitchFamily="34" charset="0"/>
                <a:ea typeface="Calibri (MS)"/>
                <a:cs typeface="Calibri (MS)"/>
                <a:sym typeface="Calibri (MS)"/>
              </a:rPr>
              <a:t>Generated safety plan, tailored to Alex’s information, answering his concerns</a:t>
            </a:r>
          </a:p>
        </p:txBody>
      </p:sp>
      <p:sp>
        <p:nvSpPr>
          <p:cNvPr id="69" name="TextBox 69"/>
          <p:cNvSpPr txBox="1"/>
          <p:nvPr/>
        </p:nvSpPr>
        <p:spPr>
          <a:xfrm>
            <a:off x="9980022" y="8927415"/>
            <a:ext cx="6995310" cy="895350"/>
          </a:xfrm>
          <a:prstGeom prst="rect">
            <a:avLst/>
          </a:prstGeom>
        </p:spPr>
        <p:txBody>
          <a:bodyPr wrap="square" lIns="0" tIns="0" rIns="0" bIns="0" rtlCol="0" anchor="t">
            <a:spAutoFit/>
          </a:bodyPr>
          <a:lstStyle/>
          <a:p>
            <a:pPr>
              <a:lnSpc>
                <a:spcPts val="2263"/>
              </a:lnSpc>
            </a:pPr>
            <a:r>
              <a:rPr lang="en-US" sz="2000" dirty="0">
                <a:solidFill>
                  <a:srgbClr val="000000"/>
                </a:solidFill>
                <a:latin typeface="Calibri" panose="020F0502020204030204" pitchFamily="34" charset="0"/>
                <a:ea typeface="Calibri (MS)"/>
                <a:cs typeface="Calibri (MS)"/>
                <a:sym typeface="Calibri (MS)"/>
              </a:rPr>
              <a:t>Alex feels informed and prepared; he takes the recommended steps, like installing better locks and connecting with his </a:t>
            </a:r>
            <a:r>
              <a:rPr lang="en-US" sz="2000" dirty="0" err="1">
                <a:solidFill>
                  <a:srgbClr val="000000"/>
                </a:solidFill>
                <a:latin typeface="Calibri" panose="020F0502020204030204" pitchFamily="34" charset="0"/>
                <a:ea typeface="Calibri (MS)"/>
                <a:cs typeface="Calibri (MS)"/>
                <a:sym typeface="Calibri (MS)"/>
              </a:rPr>
              <a:t>Neighbourhood</a:t>
            </a:r>
            <a:r>
              <a:rPr lang="en-US" sz="2000" dirty="0">
                <a:solidFill>
                  <a:srgbClr val="000000"/>
                </a:solidFill>
                <a:latin typeface="Calibri" panose="020F0502020204030204" pitchFamily="34" charset="0"/>
                <a:ea typeface="Calibri (MS)"/>
                <a:cs typeface="Calibri (MS)"/>
                <a:sym typeface="Calibri (MS)"/>
              </a:rPr>
              <a:t> Watch program.</a:t>
            </a:r>
          </a:p>
        </p:txBody>
      </p:sp>
      <p:cxnSp>
        <p:nvCxnSpPr>
          <p:cNvPr id="71" name="Connector: Elbow 70">
            <a:extLst>
              <a:ext uri="{FF2B5EF4-FFF2-40B4-BE49-F238E27FC236}">
                <a16:creationId xmlns:a16="http://schemas.microsoft.com/office/drawing/2014/main" id="{C6B77658-C69A-436C-A20E-CE18E9B10D2A}"/>
              </a:ext>
            </a:extLst>
          </p:cNvPr>
          <p:cNvCxnSpPr>
            <a:cxnSpLocks/>
            <a:stCxn id="16" idx="0"/>
            <a:endCxn id="55" idx="0"/>
          </p:cNvCxnSpPr>
          <p:nvPr/>
        </p:nvCxnSpPr>
        <p:spPr>
          <a:xfrm rot="16200000" flipH="1" flipV="1">
            <a:off x="11789919" y="2570408"/>
            <a:ext cx="518791" cy="6442785"/>
          </a:xfrm>
          <a:prstGeom prst="bentConnector3">
            <a:avLst>
              <a:gd name="adj1" fmla="val 25100"/>
            </a:avLst>
          </a:prstGeom>
          <a:ln w="38100" cap="flat">
            <a:solidFill>
              <a:srgbClr val="00285C"/>
            </a:solidFill>
            <a:prstDash val="solid"/>
            <a:headEnd type="none" w="sm" len="sm"/>
            <a:tailEnd type="arrow" w="med" len="sm"/>
          </a:ln>
        </p:spPr>
      </p:cxnSp>
      <p:cxnSp>
        <p:nvCxnSpPr>
          <p:cNvPr id="77" name="Connector: Elbow 76">
            <a:extLst>
              <a:ext uri="{FF2B5EF4-FFF2-40B4-BE49-F238E27FC236}">
                <a16:creationId xmlns:a16="http://schemas.microsoft.com/office/drawing/2014/main" id="{6BE6971B-EBAA-956B-5504-55DCE89ACF2B}"/>
              </a:ext>
            </a:extLst>
          </p:cNvPr>
          <p:cNvCxnSpPr>
            <a:cxnSpLocks/>
            <a:stCxn id="16" idx="2"/>
            <a:endCxn id="56" idx="0"/>
          </p:cNvCxnSpPr>
          <p:nvPr/>
        </p:nvCxnSpPr>
        <p:spPr>
          <a:xfrm rot="5400000">
            <a:off x="11640511" y="5256969"/>
            <a:ext cx="476726" cy="6783666"/>
          </a:xfrm>
          <a:prstGeom prst="bentConnector3">
            <a:avLst>
              <a:gd name="adj1" fmla="val 30576"/>
            </a:avLst>
          </a:prstGeom>
          <a:ln w="38100" cap="flat">
            <a:solidFill>
              <a:srgbClr val="00285C"/>
            </a:solidFill>
            <a:prstDash val="solid"/>
            <a:headEnd type="none" w="sm" len="sm"/>
            <a:tailEnd type="arrow" w="med"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07462" y="2097867"/>
            <a:ext cx="4712567" cy="3559623"/>
          </a:xfrm>
          <a:prstGeom prst="rect">
            <a:avLst/>
          </a:prstGeom>
          <a:solidFill>
            <a:srgbClr val="6299E4">
              <a:alpha val="9804"/>
            </a:srgbClr>
          </a:solidFill>
        </p:spPr>
        <p:txBody>
          <a:bodyPr/>
          <a:lstStyle/>
          <a:p>
            <a:endParaRPr lang="en-US" dirty="0">
              <a:latin typeface="Calibri" panose="020F0502020204030204" pitchFamily="34" charset="0"/>
            </a:endParaRPr>
          </a:p>
        </p:txBody>
      </p:sp>
      <p:sp>
        <p:nvSpPr>
          <p:cNvPr id="3" name="AutoShape 3"/>
          <p:cNvSpPr/>
          <p:nvPr/>
        </p:nvSpPr>
        <p:spPr>
          <a:xfrm>
            <a:off x="6334353" y="2097867"/>
            <a:ext cx="4533991" cy="3559623"/>
          </a:xfrm>
          <a:prstGeom prst="rect">
            <a:avLst/>
          </a:prstGeom>
          <a:solidFill>
            <a:srgbClr val="6299E4">
              <a:alpha val="9804"/>
            </a:srgbClr>
          </a:solidFill>
        </p:spPr>
        <p:txBody>
          <a:bodyPr/>
          <a:lstStyle/>
          <a:p>
            <a:endParaRPr lang="en-US" dirty="0">
              <a:latin typeface="Calibri" panose="020F0502020204030204" pitchFamily="34" charset="0"/>
            </a:endParaRPr>
          </a:p>
        </p:txBody>
      </p:sp>
      <p:sp>
        <p:nvSpPr>
          <p:cNvPr id="4" name="AutoShape 4"/>
          <p:cNvSpPr/>
          <p:nvPr/>
        </p:nvSpPr>
        <p:spPr>
          <a:xfrm>
            <a:off x="11322325" y="2097867"/>
            <a:ext cx="5222402" cy="3559623"/>
          </a:xfrm>
          <a:prstGeom prst="rect">
            <a:avLst/>
          </a:prstGeom>
          <a:solidFill>
            <a:srgbClr val="6299E4">
              <a:alpha val="9804"/>
            </a:srgbClr>
          </a:solidFill>
        </p:spPr>
        <p:txBody>
          <a:bodyPr/>
          <a:lstStyle/>
          <a:p>
            <a:endParaRPr lang="en-US" dirty="0">
              <a:latin typeface="Calibri" panose="020F0502020204030204" pitchFamily="34" charset="0"/>
            </a:endParaRPr>
          </a:p>
        </p:txBody>
      </p:sp>
      <p:sp>
        <p:nvSpPr>
          <p:cNvPr id="5" name="TextBox 5"/>
          <p:cNvSpPr txBox="1"/>
          <p:nvPr/>
        </p:nvSpPr>
        <p:spPr>
          <a:xfrm>
            <a:off x="11609877" y="2205089"/>
            <a:ext cx="4782400" cy="3092000"/>
          </a:xfrm>
          <a:prstGeom prst="rect">
            <a:avLst/>
          </a:prstGeom>
        </p:spPr>
        <p:txBody>
          <a:bodyPr wrap="square" lIns="0" tIns="0" rIns="0" bIns="0" rtlCol="0" anchor="t">
            <a:spAutoFit/>
          </a:bodyPr>
          <a:lstStyle/>
          <a:p>
            <a:pPr algn="l">
              <a:lnSpc>
                <a:spcPts val="4050"/>
              </a:lnSpc>
            </a:pPr>
            <a:r>
              <a:rPr lang="en-US" sz="2700" dirty="0">
                <a:solidFill>
                  <a:srgbClr val="000000"/>
                </a:solidFill>
                <a:latin typeface="Calibri" panose="020F0502020204030204" pitchFamily="34" charset="0"/>
                <a:ea typeface="Calibri (MS)"/>
                <a:cs typeface="Calibri (MS)"/>
                <a:sym typeface="Calibri (MS)"/>
              </a:rPr>
              <a:t>Severity Scores Calculated:</a:t>
            </a:r>
          </a:p>
          <a:p>
            <a:pPr marL="410211" lvl="1" indent="-205106" algn="l">
              <a:lnSpc>
                <a:spcPts val="2850"/>
              </a:lnSpc>
              <a:buFont typeface="Arial"/>
              <a:buChar char="•"/>
            </a:pPr>
            <a:r>
              <a:rPr lang="en-US" sz="1900" dirty="0">
                <a:solidFill>
                  <a:srgbClr val="000000"/>
                </a:solidFill>
                <a:latin typeface="Calibri" panose="020F0502020204030204" pitchFamily="34" charset="0"/>
                <a:ea typeface="Calibri (MS)"/>
                <a:cs typeface="Calibri (MS)"/>
                <a:sym typeface="Calibri (MS)"/>
              </a:rPr>
              <a:t>Per </a:t>
            </a:r>
            <a:r>
              <a:rPr lang="en-US" sz="1900" dirty="0" err="1">
                <a:solidFill>
                  <a:srgbClr val="000000"/>
                </a:solidFill>
                <a:latin typeface="Calibri" panose="020F0502020204030204" pitchFamily="34" charset="0"/>
                <a:ea typeface="Calibri (MS)"/>
                <a:cs typeface="Calibri (MS)"/>
                <a:sym typeface="Calibri (MS)"/>
              </a:rPr>
              <a:t>neighbourhood</a:t>
            </a:r>
            <a:r>
              <a:rPr lang="en-US" sz="1900" dirty="0">
                <a:solidFill>
                  <a:srgbClr val="000000"/>
                </a:solidFill>
                <a:latin typeface="Calibri" panose="020F0502020204030204" pitchFamily="34" charset="0"/>
                <a:ea typeface="Calibri (MS)"/>
                <a:cs typeface="Calibri (MS)"/>
                <a:sym typeface="Calibri (MS)"/>
              </a:rPr>
              <a:t> and crime group, average crime per capita is calculated. </a:t>
            </a:r>
          </a:p>
          <a:p>
            <a:pPr algn="l">
              <a:lnSpc>
                <a:spcPts val="2850"/>
              </a:lnSpc>
            </a:pPr>
            <a:endParaRPr lang="en-US" sz="1900" dirty="0">
              <a:solidFill>
                <a:srgbClr val="000000"/>
              </a:solidFill>
              <a:latin typeface="Calibri" panose="020F0502020204030204" pitchFamily="34" charset="0"/>
              <a:ea typeface="Calibri (MS)"/>
              <a:cs typeface="Calibri (MS)"/>
              <a:sym typeface="Calibri (MS)"/>
            </a:endParaRPr>
          </a:p>
          <a:p>
            <a:pPr marL="410211" lvl="1" indent="-205106" algn="l">
              <a:lnSpc>
                <a:spcPts val="2850"/>
              </a:lnSpc>
              <a:buFont typeface="Arial"/>
              <a:buChar char="•"/>
            </a:pPr>
            <a:r>
              <a:rPr lang="en-US" sz="1900" dirty="0">
                <a:solidFill>
                  <a:srgbClr val="000000"/>
                </a:solidFill>
                <a:latin typeface="Calibri" panose="020F0502020204030204" pitchFamily="34" charset="0"/>
                <a:ea typeface="Calibri (MS)"/>
                <a:cs typeface="Calibri (MS)"/>
                <a:sym typeface="Calibri (MS)"/>
              </a:rPr>
              <a:t>Severity scores are set to Low, Medium, or High based on how far away the </a:t>
            </a:r>
            <a:r>
              <a:rPr lang="en-US" sz="1900" dirty="0" err="1">
                <a:solidFill>
                  <a:srgbClr val="000000"/>
                </a:solidFill>
                <a:latin typeface="Calibri" panose="020F0502020204030204" pitchFamily="34" charset="0"/>
                <a:ea typeface="Calibri (MS)"/>
                <a:cs typeface="Calibri (MS)"/>
                <a:sym typeface="Calibri (MS)"/>
              </a:rPr>
              <a:t>neighbourhood</a:t>
            </a:r>
            <a:r>
              <a:rPr lang="en-US" sz="1900" dirty="0">
                <a:solidFill>
                  <a:srgbClr val="000000"/>
                </a:solidFill>
                <a:latin typeface="Calibri" panose="020F0502020204030204" pitchFamily="34" charset="0"/>
                <a:ea typeface="Calibri (MS)"/>
                <a:cs typeface="Calibri (MS)"/>
                <a:sym typeface="Calibri (MS)"/>
              </a:rPr>
              <a:t>/crime combination is from the average in either direction.</a:t>
            </a:r>
          </a:p>
        </p:txBody>
      </p:sp>
      <p:sp>
        <p:nvSpPr>
          <p:cNvPr id="6" name="TextBox 6"/>
          <p:cNvSpPr txBox="1"/>
          <p:nvPr/>
        </p:nvSpPr>
        <p:spPr>
          <a:xfrm>
            <a:off x="1756855" y="2205089"/>
            <a:ext cx="3686606" cy="1969770"/>
          </a:xfrm>
          <a:prstGeom prst="rect">
            <a:avLst/>
          </a:prstGeom>
        </p:spPr>
        <p:txBody>
          <a:bodyPr lIns="0" tIns="0" rIns="0" bIns="0" rtlCol="0" anchor="t">
            <a:spAutoFit/>
          </a:bodyPr>
          <a:lstStyle/>
          <a:p>
            <a:pPr algn="l">
              <a:lnSpc>
                <a:spcPts val="4050"/>
              </a:lnSpc>
            </a:pPr>
            <a:r>
              <a:rPr lang="en-US" sz="2700" dirty="0">
                <a:solidFill>
                  <a:srgbClr val="000000"/>
                </a:solidFill>
                <a:latin typeface="Calibri" panose="020F0502020204030204" pitchFamily="34" charset="0"/>
                <a:ea typeface="Calibri (MS)"/>
                <a:cs typeface="Calibri (MS)"/>
                <a:sym typeface="Calibri (MS)"/>
              </a:rPr>
              <a:t>Major Crime Indicators:</a:t>
            </a:r>
          </a:p>
          <a:p>
            <a:pPr marL="410209" lvl="1" indent="-205105" algn="l">
              <a:lnSpc>
                <a:spcPts val="2849"/>
              </a:lnSpc>
              <a:buFont typeface="Arial"/>
              <a:buChar char="•"/>
            </a:pPr>
            <a:r>
              <a:rPr lang="en-US" sz="1899" dirty="0">
                <a:solidFill>
                  <a:srgbClr val="000000"/>
                </a:solidFill>
                <a:latin typeface="Calibri" panose="020F0502020204030204" pitchFamily="34" charset="0"/>
                <a:ea typeface="Calibri (MS)"/>
                <a:cs typeface="Calibri (MS)"/>
                <a:sym typeface="Calibri (MS)"/>
              </a:rPr>
              <a:t>Data cleaned, deduped, and grouped by </a:t>
            </a:r>
            <a:r>
              <a:rPr lang="en-US" sz="1899" dirty="0" err="1">
                <a:solidFill>
                  <a:srgbClr val="000000"/>
                </a:solidFill>
                <a:latin typeface="Calibri" panose="020F0502020204030204" pitchFamily="34" charset="0"/>
                <a:ea typeface="Calibri (MS)"/>
                <a:cs typeface="Calibri (MS)"/>
                <a:sym typeface="Calibri (MS)"/>
              </a:rPr>
              <a:t>neighbourhood</a:t>
            </a:r>
            <a:r>
              <a:rPr lang="en-US" sz="1899" dirty="0">
                <a:solidFill>
                  <a:srgbClr val="000000"/>
                </a:solidFill>
                <a:latin typeface="Calibri" panose="020F0502020204030204" pitchFamily="34" charset="0"/>
                <a:ea typeface="Calibri (MS)"/>
                <a:cs typeface="Calibri (MS)"/>
                <a:sym typeface="Calibri (MS)"/>
              </a:rPr>
              <a:t> and crime group.</a:t>
            </a:r>
          </a:p>
          <a:p>
            <a:pPr algn="l">
              <a:lnSpc>
                <a:spcPts val="2849"/>
              </a:lnSpc>
            </a:pPr>
            <a:endParaRPr lang="en-US" sz="1899" dirty="0">
              <a:solidFill>
                <a:srgbClr val="000000"/>
              </a:solidFill>
              <a:latin typeface="Calibri" panose="020F0502020204030204" pitchFamily="34" charset="0"/>
              <a:ea typeface="Calibri (MS)"/>
              <a:cs typeface="Calibri (MS)"/>
              <a:sym typeface="Calibri (MS)"/>
            </a:endParaRPr>
          </a:p>
        </p:txBody>
      </p:sp>
      <p:sp>
        <p:nvSpPr>
          <p:cNvPr id="7" name="TextBox 7"/>
          <p:cNvSpPr txBox="1"/>
          <p:nvPr/>
        </p:nvSpPr>
        <p:spPr>
          <a:xfrm>
            <a:off x="6710242" y="2205089"/>
            <a:ext cx="3904178" cy="2007869"/>
          </a:xfrm>
          <a:prstGeom prst="rect">
            <a:avLst/>
          </a:prstGeom>
        </p:spPr>
        <p:txBody>
          <a:bodyPr lIns="0" tIns="0" rIns="0" bIns="0" rtlCol="0" anchor="t">
            <a:spAutoFit/>
          </a:bodyPr>
          <a:lstStyle/>
          <a:p>
            <a:pPr algn="l">
              <a:lnSpc>
                <a:spcPts val="4050"/>
              </a:lnSpc>
            </a:pPr>
            <a:r>
              <a:rPr lang="en-US" sz="2700" dirty="0">
                <a:solidFill>
                  <a:srgbClr val="000000"/>
                </a:solidFill>
                <a:latin typeface="Calibri" panose="020F0502020204030204" pitchFamily="34" charset="0"/>
                <a:ea typeface="Calibri (MS)"/>
                <a:cs typeface="Calibri (MS)"/>
                <a:sym typeface="Calibri (MS)"/>
              </a:rPr>
              <a:t>Data normalized: </a:t>
            </a:r>
          </a:p>
          <a:p>
            <a:pPr marL="410218" lvl="1" indent="-205109" algn="l">
              <a:lnSpc>
                <a:spcPts val="2850"/>
              </a:lnSpc>
              <a:buFont typeface="Arial"/>
              <a:buChar char="•"/>
            </a:pPr>
            <a:r>
              <a:rPr lang="en-US" sz="1900" dirty="0">
                <a:solidFill>
                  <a:srgbClr val="000000"/>
                </a:solidFill>
                <a:latin typeface="Calibri" panose="020F0502020204030204" pitchFamily="34" charset="0"/>
                <a:ea typeface="Calibri (MS)"/>
                <a:cs typeface="Calibri (MS)"/>
                <a:sym typeface="Calibri (MS)"/>
              </a:rPr>
              <a:t>Raw crime numbers converted to per capita by merging with </a:t>
            </a:r>
            <a:r>
              <a:rPr lang="en-US" sz="1900" dirty="0" err="1">
                <a:solidFill>
                  <a:srgbClr val="000000"/>
                </a:solidFill>
                <a:latin typeface="Calibri" panose="020F0502020204030204" pitchFamily="34" charset="0"/>
                <a:ea typeface="Calibri (MS)"/>
                <a:cs typeface="Calibri (MS)"/>
                <a:sym typeface="Calibri (MS)"/>
              </a:rPr>
              <a:t>neighbourhood</a:t>
            </a:r>
            <a:r>
              <a:rPr lang="en-US" sz="1900" dirty="0">
                <a:solidFill>
                  <a:srgbClr val="000000"/>
                </a:solidFill>
                <a:latin typeface="Calibri" panose="020F0502020204030204" pitchFamily="34" charset="0"/>
                <a:ea typeface="Calibri (MS)"/>
                <a:cs typeface="Calibri (MS)"/>
                <a:sym typeface="Calibri (MS)"/>
              </a:rPr>
              <a:t>-level population data.</a:t>
            </a:r>
          </a:p>
        </p:txBody>
      </p:sp>
      <p:sp>
        <p:nvSpPr>
          <p:cNvPr id="8" name="AutoShape 8"/>
          <p:cNvSpPr/>
          <p:nvPr/>
        </p:nvSpPr>
        <p:spPr>
          <a:xfrm>
            <a:off x="1307462" y="6065124"/>
            <a:ext cx="7231944" cy="3193176"/>
          </a:xfrm>
          <a:prstGeom prst="rect">
            <a:avLst/>
          </a:prstGeom>
          <a:solidFill>
            <a:srgbClr val="E7A823">
              <a:alpha val="9804"/>
            </a:srgbClr>
          </a:solidFill>
          <a:ln cap="sq">
            <a:noFill/>
            <a:prstDash val="solid"/>
            <a:miter/>
          </a:ln>
        </p:spPr>
        <p:txBody>
          <a:bodyPr/>
          <a:lstStyle/>
          <a:p>
            <a:endParaRPr lang="en-US" dirty="0">
              <a:latin typeface="Calibri" panose="020F0502020204030204" pitchFamily="34" charset="0"/>
            </a:endParaRPr>
          </a:p>
        </p:txBody>
      </p:sp>
      <p:sp>
        <p:nvSpPr>
          <p:cNvPr id="9" name="AutoShape 9"/>
          <p:cNvSpPr/>
          <p:nvPr/>
        </p:nvSpPr>
        <p:spPr>
          <a:xfrm>
            <a:off x="9072805" y="6065124"/>
            <a:ext cx="7231944" cy="3193176"/>
          </a:xfrm>
          <a:prstGeom prst="rect">
            <a:avLst/>
          </a:prstGeom>
          <a:solidFill>
            <a:srgbClr val="E7A823">
              <a:alpha val="9804"/>
            </a:srgbClr>
          </a:solidFill>
          <a:ln cap="sq">
            <a:noFill/>
            <a:prstDash val="solid"/>
            <a:miter/>
          </a:ln>
        </p:spPr>
        <p:txBody>
          <a:bodyPr/>
          <a:lstStyle/>
          <a:p>
            <a:endParaRPr lang="en-US" dirty="0">
              <a:latin typeface="Calibri" panose="020F0502020204030204" pitchFamily="34" charset="0"/>
            </a:endParaRPr>
          </a:p>
        </p:txBody>
      </p:sp>
      <p:sp>
        <p:nvSpPr>
          <p:cNvPr id="10" name="TextBox 10"/>
          <p:cNvSpPr txBox="1"/>
          <p:nvPr/>
        </p:nvSpPr>
        <p:spPr>
          <a:xfrm>
            <a:off x="1612097" y="6295665"/>
            <a:ext cx="6113795" cy="2139304"/>
          </a:xfrm>
          <a:prstGeom prst="rect">
            <a:avLst/>
          </a:prstGeom>
        </p:spPr>
        <p:txBody>
          <a:bodyPr lIns="0" tIns="0" rIns="0" bIns="0" rtlCol="0" anchor="t">
            <a:spAutoFit/>
          </a:bodyPr>
          <a:lstStyle/>
          <a:p>
            <a:pPr algn="l">
              <a:lnSpc>
                <a:spcPts val="4200"/>
              </a:lnSpc>
            </a:pPr>
            <a:r>
              <a:rPr lang="en-US" sz="2800" dirty="0">
                <a:solidFill>
                  <a:srgbClr val="000000"/>
                </a:solidFill>
                <a:latin typeface="Calibri" panose="020F0502020204030204" pitchFamily="34" charset="0"/>
                <a:ea typeface="Calibri (MS)"/>
                <a:cs typeface="Calibri (MS)"/>
                <a:sym typeface="Calibri (MS)"/>
              </a:rPr>
              <a:t>Crime Varies by </a:t>
            </a:r>
            <a:r>
              <a:rPr lang="en-US" sz="2800" dirty="0" err="1">
                <a:solidFill>
                  <a:srgbClr val="000000"/>
                </a:solidFill>
                <a:latin typeface="Calibri" panose="020F0502020204030204" pitchFamily="34" charset="0"/>
                <a:ea typeface="Calibri (MS)"/>
                <a:cs typeface="Calibri (MS)"/>
                <a:sym typeface="Calibri (MS)"/>
              </a:rPr>
              <a:t>Neighbourhood</a:t>
            </a:r>
            <a:endParaRPr lang="en-US" sz="2800" dirty="0">
              <a:solidFill>
                <a:srgbClr val="000000"/>
              </a:solidFill>
              <a:latin typeface="Calibri" panose="020F0502020204030204" pitchFamily="34" charset="0"/>
              <a:ea typeface="Calibri (MS)"/>
              <a:cs typeface="Calibri (MS)"/>
              <a:sym typeface="Calibri (MS)"/>
            </a:endParaRPr>
          </a:p>
          <a:p>
            <a:pPr marL="453390" lvl="1" indent="-226695" algn="l">
              <a:lnSpc>
                <a:spcPts val="3150"/>
              </a:lnSpc>
              <a:buFont typeface="Arial"/>
              <a:buChar char="•"/>
            </a:pPr>
            <a:r>
              <a:rPr lang="en-US" sz="2100" dirty="0">
                <a:solidFill>
                  <a:srgbClr val="000000"/>
                </a:solidFill>
                <a:latin typeface="Calibri" panose="020F0502020204030204" pitchFamily="34" charset="0"/>
                <a:ea typeface="Calibri (MS)"/>
                <a:cs typeface="Calibri (MS)"/>
                <a:sym typeface="Calibri (MS)"/>
              </a:rPr>
              <a:t>Exploratory analysis showed that crime total varies significantly by </a:t>
            </a:r>
            <a:r>
              <a:rPr lang="en-US" sz="2100" dirty="0" err="1">
                <a:solidFill>
                  <a:srgbClr val="000000"/>
                </a:solidFill>
                <a:latin typeface="Calibri" panose="020F0502020204030204" pitchFamily="34" charset="0"/>
                <a:ea typeface="Calibri (MS)"/>
                <a:cs typeface="Calibri (MS)"/>
                <a:sym typeface="Calibri (MS)"/>
              </a:rPr>
              <a:t>neighbourhood</a:t>
            </a:r>
            <a:r>
              <a:rPr lang="en-US" sz="2100" dirty="0">
                <a:solidFill>
                  <a:srgbClr val="000000"/>
                </a:solidFill>
                <a:latin typeface="Calibri" panose="020F0502020204030204" pitchFamily="34" charset="0"/>
                <a:ea typeface="Calibri (MS)"/>
                <a:cs typeface="Calibri (MS)"/>
                <a:sym typeface="Calibri (MS)"/>
              </a:rPr>
              <a:t> and other factors. This informed decision to normalize occurrences by </a:t>
            </a:r>
            <a:r>
              <a:rPr lang="en-US" sz="2100" dirty="0" err="1">
                <a:solidFill>
                  <a:srgbClr val="000000"/>
                </a:solidFill>
                <a:latin typeface="Calibri" panose="020F0502020204030204" pitchFamily="34" charset="0"/>
                <a:ea typeface="Calibri (MS)"/>
                <a:cs typeface="Calibri (MS)"/>
                <a:sym typeface="Calibri (MS)"/>
              </a:rPr>
              <a:t>neighbourhood</a:t>
            </a:r>
            <a:r>
              <a:rPr lang="en-US" sz="2100" dirty="0">
                <a:solidFill>
                  <a:srgbClr val="000000"/>
                </a:solidFill>
                <a:latin typeface="Calibri" panose="020F0502020204030204" pitchFamily="34" charset="0"/>
                <a:ea typeface="Calibri (MS)"/>
                <a:cs typeface="Calibri (MS)"/>
                <a:sym typeface="Calibri (MS)"/>
              </a:rPr>
              <a:t> population.</a:t>
            </a:r>
          </a:p>
        </p:txBody>
      </p:sp>
      <p:sp>
        <p:nvSpPr>
          <p:cNvPr id="11" name="TextBox 11"/>
          <p:cNvSpPr txBox="1"/>
          <p:nvPr/>
        </p:nvSpPr>
        <p:spPr>
          <a:xfrm rot="-5400000">
            <a:off x="-745015" y="3706392"/>
            <a:ext cx="3378356" cy="408253"/>
          </a:xfrm>
          <a:prstGeom prst="rect">
            <a:avLst/>
          </a:prstGeom>
        </p:spPr>
        <p:txBody>
          <a:bodyPr lIns="0" tIns="0" rIns="0" bIns="0" rtlCol="0" anchor="t">
            <a:spAutoFit/>
          </a:bodyPr>
          <a:lstStyle>
            <a:defPPr>
              <a:defRPr lang="en-US"/>
            </a:defPPr>
            <a:lvl1pPr algn="ctr">
              <a:lnSpc>
                <a:spcPts val="3359"/>
              </a:lnSpc>
              <a:spcBef>
                <a:spcPct val="0"/>
              </a:spcBef>
              <a:defRPr sz="2400" b="1">
                <a:solidFill>
                  <a:srgbClr val="000000"/>
                </a:solidFill>
                <a:latin typeface="Calibri (MS) Bold"/>
                <a:ea typeface="Calibri (MS) Bold"/>
                <a:cs typeface="Calibri (MS) Bold"/>
              </a:defRPr>
            </a:lvl1pPr>
          </a:lstStyle>
          <a:p>
            <a:r>
              <a:rPr lang="en-US" dirty="0">
                <a:latin typeface="Calibri" panose="020F0502020204030204" pitchFamily="34" charset="0"/>
                <a:sym typeface="Calibri (MS) Bold"/>
              </a:rPr>
              <a:t>Data Pre-processing</a:t>
            </a:r>
          </a:p>
        </p:txBody>
      </p:sp>
      <p:sp>
        <p:nvSpPr>
          <p:cNvPr id="12" name="TextBox 12"/>
          <p:cNvSpPr txBox="1"/>
          <p:nvPr/>
        </p:nvSpPr>
        <p:spPr>
          <a:xfrm rot="-5400000">
            <a:off x="-859413" y="7464193"/>
            <a:ext cx="3608597" cy="408253"/>
          </a:xfrm>
          <a:prstGeom prst="rect">
            <a:avLst/>
          </a:prstGeom>
        </p:spPr>
        <p:txBody>
          <a:bodyPr lIns="0" tIns="0" rIns="0" bIns="0" rtlCol="0" anchor="t">
            <a:spAutoFit/>
          </a:bodyPr>
          <a:lstStyle/>
          <a:p>
            <a:pPr algn="ctr">
              <a:lnSpc>
                <a:spcPts val="3359"/>
              </a:lnSpc>
              <a:spcBef>
                <a:spcPct val="0"/>
              </a:spcBef>
            </a:pPr>
            <a:r>
              <a:rPr lang="en-US" sz="2400" b="1" dirty="0">
                <a:solidFill>
                  <a:srgbClr val="000000"/>
                </a:solidFill>
                <a:latin typeface="Calibri" panose="020F0502020204030204" pitchFamily="34" charset="0"/>
                <a:ea typeface="Calibri (MS) Bold"/>
                <a:cs typeface="Calibri (MS) Bold"/>
                <a:sym typeface="Calibri (MS) Bold"/>
              </a:rPr>
              <a:t>Discoveries / Takeaways</a:t>
            </a:r>
          </a:p>
        </p:txBody>
      </p:sp>
      <p:sp>
        <p:nvSpPr>
          <p:cNvPr id="13" name="AutoShape 13"/>
          <p:cNvSpPr/>
          <p:nvPr/>
        </p:nvSpPr>
        <p:spPr>
          <a:xfrm>
            <a:off x="1231262" y="6083324"/>
            <a:ext cx="126145" cy="3174976"/>
          </a:xfrm>
          <a:prstGeom prst="rect">
            <a:avLst/>
          </a:prstGeom>
          <a:solidFill>
            <a:srgbClr val="E7A823"/>
          </a:solidFill>
        </p:spPr>
        <p:txBody>
          <a:bodyPr/>
          <a:lstStyle/>
          <a:p>
            <a:endParaRPr lang="en-US" dirty="0">
              <a:latin typeface="Calibri" panose="020F0502020204030204" pitchFamily="34" charset="0"/>
            </a:endParaRPr>
          </a:p>
        </p:txBody>
      </p:sp>
      <p:sp>
        <p:nvSpPr>
          <p:cNvPr id="14" name="AutoShape 14"/>
          <p:cNvSpPr/>
          <p:nvPr/>
        </p:nvSpPr>
        <p:spPr>
          <a:xfrm>
            <a:off x="8996605" y="6083324"/>
            <a:ext cx="126145" cy="3174976"/>
          </a:xfrm>
          <a:prstGeom prst="rect">
            <a:avLst/>
          </a:prstGeom>
          <a:solidFill>
            <a:srgbClr val="E7A823"/>
          </a:solidFill>
        </p:spPr>
        <p:txBody>
          <a:bodyPr/>
          <a:lstStyle/>
          <a:p>
            <a:endParaRPr lang="en-US" dirty="0">
              <a:latin typeface="Calibri" panose="020F0502020204030204" pitchFamily="34" charset="0"/>
            </a:endParaRPr>
          </a:p>
        </p:txBody>
      </p:sp>
      <p:sp>
        <p:nvSpPr>
          <p:cNvPr id="15" name="AutoShape 15"/>
          <p:cNvSpPr/>
          <p:nvPr/>
        </p:nvSpPr>
        <p:spPr>
          <a:xfrm>
            <a:off x="1271357" y="2097867"/>
            <a:ext cx="175055" cy="3559623"/>
          </a:xfrm>
          <a:prstGeom prst="rect">
            <a:avLst/>
          </a:prstGeom>
          <a:solidFill>
            <a:srgbClr val="00285C"/>
          </a:solidFill>
        </p:spPr>
        <p:txBody>
          <a:bodyPr/>
          <a:lstStyle/>
          <a:p>
            <a:endParaRPr lang="en-US" dirty="0">
              <a:latin typeface="Calibri" panose="020F0502020204030204" pitchFamily="34" charset="0"/>
            </a:endParaRPr>
          </a:p>
        </p:txBody>
      </p:sp>
      <p:sp>
        <p:nvSpPr>
          <p:cNvPr id="16" name="AutoShape 16"/>
          <p:cNvSpPr/>
          <p:nvPr/>
        </p:nvSpPr>
        <p:spPr>
          <a:xfrm>
            <a:off x="6334353" y="2097867"/>
            <a:ext cx="175055" cy="3559623"/>
          </a:xfrm>
          <a:prstGeom prst="rect">
            <a:avLst/>
          </a:prstGeom>
          <a:solidFill>
            <a:srgbClr val="00285C"/>
          </a:solidFill>
        </p:spPr>
        <p:txBody>
          <a:bodyPr/>
          <a:lstStyle/>
          <a:p>
            <a:endParaRPr lang="en-US" dirty="0">
              <a:latin typeface="Calibri" panose="020F0502020204030204" pitchFamily="34" charset="0"/>
            </a:endParaRPr>
          </a:p>
        </p:txBody>
      </p:sp>
      <p:sp>
        <p:nvSpPr>
          <p:cNvPr id="17" name="AutoShape 17"/>
          <p:cNvSpPr/>
          <p:nvPr/>
        </p:nvSpPr>
        <p:spPr>
          <a:xfrm>
            <a:off x="11234797" y="2097867"/>
            <a:ext cx="175055" cy="3559623"/>
          </a:xfrm>
          <a:prstGeom prst="rect">
            <a:avLst/>
          </a:prstGeom>
          <a:solidFill>
            <a:srgbClr val="00285C"/>
          </a:solidFill>
        </p:spPr>
        <p:txBody>
          <a:bodyPr/>
          <a:lstStyle/>
          <a:p>
            <a:endParaRPr lang="en-US" dirty="0">
              <a:latin typeface="Calibri" panose="020F0502020204030204" pitchFamily="34" charset="0"/>
            </a:endParaRPr>
          </a:p>
        </p:txBody>
      </p:sp>
      <p:sp>
        <p:nvSpPr>
          <p:cNvPr id="18" name="TextBox 18"/>
          <p:cNvSpPr txBox="1"/>
          <p:nvPr/>
        </p:nvSpPr>
        <p:spPr>
          <a:xfrm>
            <a:off x="9579950" y="6295665"/>
            <a:ext cx="5939246" cy="2583180"/>
          </a:xfrm>
          <a:prstGeom prst="rect">
            <a:avLst/>
          </a:prstGeom>
        </p:spPr>
        <p:txBody>
          <a:bodyPr lIns="0" tIns="0" rIns="0" bIns="0" rtlCol="0" anchor="t">
            <a:spAutoFit/>
          </a:bodyPr>
          <a:lstStyle/>
          <a:p>
            <a:pPr algn="l">
              <a:lnSpc>
                <a:spcPts val="4200"/>
              </a:lnSpc>
            </a:pPr>
            <a:r>
              <a:rPr lang="en-US" sz="2800" dirty="0">
                <a:solidFill>
                  <a:srgbClr val="000000"/>
                </a:solidFill>
                <a:latin typeface="Calibri" panose="020F0502020204030204" pitchFamily="34" charset="0"/>
                <a:ea typeface="Calibri (MS)"/>
                <a:cs typeface="Calibri (MS)"/>
                <a:sym typeface="Calibri (MS)"/>
              </a:rPr>
              <a:t>Need for Personalization</a:t>
            </a:r>
          </a:p>
          <a:p>
            <a:pPr marL="453390" lvl="1" indent="-226695" algn="l">
              <a:lnSpc>
                <a:spcPts val="3150"/>
              </a:lnSpc>
              <a:buFont typeface="Arial"/>
              <a:buChar char="•"/>
            </a:pPr>
            <a:r>
              <a:rPr lang="en-US" sz="2100" dirty="0">
                <a:solidFill>
                  <a:srgbClr val="000000"/>
                </a:solidFill>
                <a:latin typeface="Calibri" panose="020F0502020204030204" pitchFamily="34" charset="0"/>
                <a:ea typeface="Calibri (MS)"/>
                <a:cs typeface="Calibri (MS)"/>
                <a:sym typeface="Calibri (MS)"/>
              </a:rPr>
              <a:t>Exploratory analysis highlighted importance of enhancing community engagement, by simplifying access to crime prevention resources and personalizing recommendations to individual user needs.</a:t>
            </a:r>
          </a:p>
        </p:txBody>
      </p:sp>
      <p:sp>
        <p:nvSpPr>
          <p:cNvPr id="19" name="TextBox 19"/>
          <p:cNvSpPr txBox="1"/>
          <p:nvPr/>
        </p:nvSpPr>
        <p:spPr>
          <a:xfrm>
            <a:off x="438997" y="291856"/>
            <a:ext cx="12667403" cy="847079"/>
          </a:xfrm>
          <a:prstGeom prst="rect">
            <a:avLst/>
          </a:prstGeom>
        </p:spPr>
        <p:txBody>
          <a:bodyPr wrap="square" lIns="0" tIns="0" rIns="0" bIns="0" rtlCol="0" anchor="t">
            <a:spAutoFit/>
          </a:bodyPr>
          <a:lstStyle/>
          <a:p>
            <a:pPr marL="0" lvl="0" indent="0" algn="ctr">
              <a:lnSpc>
                <a:spcPts val="6860"/>
              </a:lnSpc>
              <a:spcBef>
                <a:spcPct val="0"/>
              </a:spcBef>
            </a:pPr>
            <a:r>
              <a:rPr lang="en-US" sz="4900" b="1" dirty="0">
                <a:solidFill>
                  <a:srgbClr val="00285C"/>
                </a:solidFill>
                <a:latin typeface="Calibri" panose="020F0502020204030204" pitchFamily="34" charset="0"/>
                <a:ea typeface="Trebuchet MS Bold"/>
                <a:cs typeface="Calibri" panose="020F0502020204030204" pitchFamily="34" charset="0"/>
                <a:sym typeface="Trebuchet MS Bold"/>
              </a:rPr>
              <a:t>Modeling  Preprocessing &amp; Exploratory Analysis</a:t>
            </a:r>
          </a:p>
        </p:txBody>
      </p:sp>
      <p:sp>
        <p:nvSpPr>
          <p:cNvPr id="20" name="AutoShape 20"/>
          <p:cNvSpPr/>
          <p:nvPr/>
        </p:nvSpPr>
        <p:spPr>
          <a:xfrm flipV="1">
            <a:off x="486401" y="1246157"/>
            <a:ext cx="12467600" cy="11301"/>
          </a:xfrm>
          <a:prstGeom prst="line">
            <a:avLst/>
          </a:prstGeom>
          <a:ln w="85725"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nvGrpSpPr>
          <p:cNvPr id="21" name="Group 21"/>
          <p:cNvGrpSpPr/>
          <p:nvPr/>
        </p:nvGrpSpPr>
        <p:grpSpPr>
          <a:xfrm>
            <a:off x="3153086" y="729733"/>
            <a:ext cx="123514" cy="12351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85C"/>
            </a:solidFill>
          </p:spPr>
          <p:txBody>
            <a:bodyPr/>
            <a:lstStyle/>
            <a:p>
              <a:endParaRPr lang="en-US" dirty="0">
                <a:latin typeface="Calibri" panose="020F0502020204030204" pitchFamily="34" charset="0"/>
              </a:endParaRPr>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grpSp>
        <p:nvGrpSpPr>
          <p:cNvPr id="24" name="Group 24"/>
          <p:cNvGrpSpPr/>
          <p:nvPr/>
        </p:nvGrpSpPr>
        <p:grpSpPr>
          <a:xfrm>
            <a:off x="15334118" y="186030"/>
            <a:ext cx="2758142" cy="1334436"/>
            <a:chOff x="0" y="0"/>
            <a:chExt cx="3677523" cy="1779248"/>
          </a:xfrm>
        </p:grpSpPr>
        <p:sp>
          <p:nvSpPr>
            <p:cNvPr id="25" name="Freeform 25"/>
            <p:cNvSpPr/>
            <p:nvPr/>
          </p:nvSpPr>
          <p:spPr>
            <a:xfrm>
              <a:off x="2481327" y="151546"/>
              <a:ext cx="1196196" cy="1362555"/>
            </a:xfrm>
            <a:custGeom>
              <a:avLst/>
              <a:gdLst/>
              <a:ahLst/>
              <a:cxnLst/>
              <a:rect l="l" t="t" r="r" b="b"/>
              <a:pathLst>
                <a:path w="1196196" h="1362555">
                  <a:moveTo>
                    <a:pt x="0" y="0"/>
                  </a:moveTo>
                  <a:lnTo>
                    <a:pt x="1196196" y="0"/>
                  </a:lnTo>
                  <a:lnTo>
                    <a:pt x="1196196" y="1362554"/>
                  </a:lnTo>
                  <a:lnTo>
                    <a:pt x="0" y="1362554"/>
                  </a:lnTo>
                  <a:lnTo>
                    <a:pt x="0" y="0"/>
                  </a:lnTo>
                  <a:close/>
                </a:path>
              </a:pathLst>
            </a:custGeom>
            <a:blipFill>
              <a:blip r:embed="rId3"/>
              <a:stretch>
                <a:fillRect/>
              </a:stretch>
            </a:blipFill>
          </p:spPr>
          <p:txBody>
            <a:bodyPr/>
            <a:lstStyle/>
            <a:p>
              <a:endParaRPr lang="en-US" dirty="0">
                <a:latin typeface="Calibri" panose="020F0502020204030204" pitchFamily="34" charset="0"/>
              </a:endParaRPr>
            </a:p>
          </p:txBody>
        </p:sp>
        <p:sp>
          <p:nvSpPr>
            <p:cNvPr id="26" name="Freeform 26"/>
            <p:cNvSpPr/>
            <p:nvPr/>
          </p:nvSpPr>
          <p:spPr>
            <a:xfrm>
              <a:off x="0" y="0"/>
              <a:ext cx="1334436" cy="1779248"/>
            </a:xfrm>
            <a:custGeom>
              <a:avLst/>
              <a:gdLst/>
              <a:ahLst/>
              <a:cxnLst/>
              <a:rect l="l" t="t" r="r" b="b"/>
              <a:pathLst>
                <a:path w="1334436" h="1779248">
                  <a:moveTo>
                    <a:pt x="0" y="0"/>
                  </a:moveTo>
                  <a:lnTo>
                    <a:pt x="1334436" y="0"/>
                  </a:lnTo>
                  <a:lnTo>
                    <a:pt x="1334436" y="1779248"/>
                  </a:lnTo>
                  <a:lnTo>
                    <a:pt x="0" y="1779248"/>
                  </a:lnTo>
                  <a:lnTo>
                    <a:pt x="0" y="0"/>
                  </a:lnTo>
                  <a:close/>
                </a:path>
              </a:pathLst>
            </a:custGeom>
            <a:blipFill>
              <a:blip r:embed="rId4"/>
              <a:stretch>
                <a:fillRect l="-49055" t="-22322" r="-47527" b="-25115"/>
              </a:stretch>
            </a:blipFill>
          </p:spPr>
          <p:txBody>
            <a:bodyPr/>
            <a:lstStyle/>
            <a:p>
              <a:endParaRPr lang="en-US" dirty="0">
                <a:latin typeface="Calibri" panose="020F0502020204030204" pitchFamily="34" charset="0"/>
              </a:endParaRPr>
            </a:p>
          </p:txBody>
        </p:sp>
        <p:sp>
          <p:nvSpPr>
            <p:cNvPr id="27" name="Freeform 27"/>
            <p:cNvSpPr/>
            <p:nvPr/>
          </p:nvSpPr>
          <p:spPr>
            <a:xfrm>
              <a:off x="1614146" y="496334"/>
              <a:ext cx="674204" cy="672979"/>
            </a:xfrm>
            <a:custGeom>
              <a:avLst/>
              <a:gdLst/>
              <a:ahLst/>
              <a:cxnLst/>
              <a:rect l="l" t="t" r="r" b="b"/>
              <a:pathLst>
                <a:path w="674204" h="672979">
                  <a:moveTo>
                    <a:pt x="0" y="0"/>
                  </a:moveTo>
                  <a:lnTo>
                    <a:pt x="674204" y="0"/>
                  </a:lnTo>
                  <a:lnTo>
                    <a:pt x="674204" y="672978"/>
                  </a:lnTo>
                  <a:lnTo>
                    <a:pt x="0" y="672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Calibri" panose="020F0502020204030204" pitchFamily="34" charset="0"/>
              </a:endParaRPr>
            </a:p>
          </p:txBody>
        </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3792" y="3610674"/>
            <a:ext cx="4971099" cy="5022421"/>
          </a:xfrm>
          <a:prstGeom prst="rect">
            <a:avLst/>
          </a:prstGeom>
          <a:solidFill>
            <a:srgbClr val="E0EAF9"/>
          </a:solidFill>
        </p:spPr>
        <p:txBody>
          <a:bodyPr/>
          <a:lstStyle/>
          <a:p>
            <a:endParaRPr lang="en-US" dirty="0">
              <a:latin typeface="Calibri" panose="020F0502020204030204" pitchFamily="34" charset="0"/>
            </a:endParaRPr>
          </a:p>
        </p:txBody>
      </p:sp>
      <p:sp>
        <p:nvSpPr>
          <p:cNvPr id="3" name="AutoShape 3"/>
          <p:cNvSpPr/>
          <p:nvPr/>
        </p:nvSpPr>
        <p:spPr>
          <a:xfrm>
            <a:off x="913792" y="3610674"/>
            <a:ext cx="4980624" cy="0"/>
          </a:xfrm>
          <a:prstGeom prst="line">
            <a:avLst/>
          </a:prstGeom>
          <a:ln w="57150" cap="flat">
            <a:solidFill>
              <a:srgbClr val="00285C"/>
            </a:solidFill>
            <a:prstDash val="solid"/>
            <a:headEnd type="none" w="sm" len="sm"/>
            <a:tailEnd type="none" w="sm" len="sm"/>
          </a:ln>
        </p:spPr>
        <p:txBody>
          <a:bodyPr/>
          <a:lstStyle/>
          <a:p>
            <a:endParaRPr lang="en-US" dirty="0">
              <a:latin typeface="Calibri" panose="020F0502020204030204" pitchFamily="34" charset="0"/>
            </a:endParaRPr>
          </a:p>
        </p:txBody>
      </p:sp>
      <p:sp>
        <p:nvSpPr>
          <p:cNvPr id="4" name="AutoShape 4"/>
          <p:cNvSpPr/>
          <p:nvPr/>
        </p:nvSpPr>
        <p:spPr>
          <a:xfrm>
            <a:off x="6551641" y="3638363"/>
            <a:ext cx="4971099" cy="5009758"/>
          </a:xfrm>
          <a:prstGeom prst="rect">
            <a:avLst/>
          </a:prstGeom>
          <a:solidFill>
            <a:srgbClr val="E0EAF9"/>
          </a:solidFill>
        </p:spPr>
        <p:txBody>
          <a:bodyPr/>
          <a:lstStyle/>
          <a:p>
            <a:endParaRPr lang="en-US" dirty="0">
              <a:latin typeface="Calibri" panose="020F0502020204030204" pitchFamily="34" charset="0"/>
            </a:endParaRPr>
          </a:p>
        </p:txBody>
      </p:sp>
      <p:sp>
        <p:nvSpPr>
          <p:cNvPr id="5" name="AutoShape 5"/>
          <p:cNvSpPr/>
          <p:nvPr/>
        </p:nvSpPr>
        <p:spPr>
          <a:xfrm>
            <a:off x="12198539" y="3639249"/>
            <a:ext cx="4971099" cy="5009759"/>
          </a:xfrm>
          <a:prstGeom prst="rect">
            <a:avLst/>
          </a:prstGeom>
          <a:solidFill>
            <a:srgbClr val="E0EAF9"/>
          </a:solidFill>
        </p:spPr>
        <p:txBody>
          <a:bodyPr/>
          <a:lstStyle/>
          <a:p>
            <a:endParaRPr lang="en-US" dirty="0">
              <a:latin typeface="Calibri" panose="020F0502020204030204" pitchFamily="34" charset="0"/>
            </a:endParaRPr>
          </a:p>
        </p:txBody>
      </p:sp>
      <p:sp>
        <p:nvSpPr>
          <p:cNvPr id="6" name="AutoShape 6"/>
          <p:cNvSpPr/>
          <p:nvPr/>
        </p:nvSpPr>
        <p:spPr>
          <a:xfrm>
            <a:off x="6551641" y="3610674"/>
            <a:ext cx="4980624" cy="0"/>
          </a:xfrm>
          <a:prstGeom prst="line">
            <a:avLst/>
          </a:prstGeom>
          <a:ln w="57150" cap="flat">
            <a:solidFill>
              <a:srgbClr val="00285C"/>
            </a:solidFill>
            <a:prstDash val="solid"/>
            <a:headEnd type="none" w="sm" len="sm"/>
            <a:tailEnd type="none" w="sm" len="sm"/>
          </a:ln>
        </p:spPr>
        <p:txBody>
          <a:bodyPr/>
          <a:lstStyle/>
          <a:p>
            <a:endParaRPr lang="en-US" dirty="0">
              <a:latin typeface="Calibri" panose="020F0502020204030204" pitchFamily="34" charset="0"/>
            </a:endParaRPr>
          </a:p>
        </p:txBody>
      </p:sp>
      <p:sp>
        <p:nvSpPr>
          <p:cNvPr id="7" name="AutoShape 7"/>
          <p:cNvSpPr/>
          <p:nvPr/>
        </p:nvSpPr>
        <p:spPr>
          <a:xfrm>
            <a:off x="12189014" y="3610674"/>
            <a:ext cx="4980624" cy="0"/>
          </a:xfrm>
          <a:prstGeom prst="line">
            <a:avLst/>
          </a:prstGeom>
          <a:ln w="57150" cap="flat">
            <a:solidFill>
              <a:srgbClr val="00285C"/>
            </a:solidFill>
            <a:prstDash val="solid"/>
            <a:headEnd type="none" w="sm" len="sm"/>
            <a:tailEnd type="none" w="sm" len="sm"/>
          </a:ln>
        </p:spPr>
        <p:txBody>
          <a:bodyPr/>
          <a:lstStyle/>
          <a:p>
            <a:endParaRPr lang="en-US" dirty="0">
              <a:latin typeface="Calibri" panose="020F0502020204030204" pitchFamily="34" charset="0"/>
            </a:endParaRPr>
          </a:p>
        </p:txBody>
      </p:sp>
      <p:sp>
        <p:nvSpPr>
          <p:cNvPr id="8" name="Freeform 8"/>
          <p:cNvSpPr/>
          <p:nvPr/>
        </p:nvSpPr>
        <p:spPr>
          <a:xfrm>
            <a:off x="913792" y="2428503"/>
            <a:ext cx="838843" cy="894766"/>
          </a:xfrm>
          <a:custGeom>
            <a:avLst/>
            <a:gdLst/>
            <a:ahLst/>
            <a:cxnLst/>
            <a:rect l="l" t="t" r="r" b="b"/>
            <a:pathLst>
              <a:path w="838843" h="894766">
                <a:moveTo>
                  <a:pt x="0" y="0"/>
                </a:moveTo>
                <a:lnTo>
                  <a:pt x="838843" y="0"/>
                </a:lnTo>
                <a:lnTo>
                  <a:pt x="838843" y="894766"/>
                </a:lnTo>
                <a:lnTo>
                  <a:pt x="0" y="8947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latin typeface="Calibri" panose="020F0502020204030204" pitchFamily="34" charset="0"/>
            </a:endParaRPr>
          </a:p>
        </p:txBody>
      </p:sp>
      <p:sp>
        <p:nvSpPr>
          <p:cNvPr id="9" name="Freeform 9"/>
          <p:cNvSpPr/>
          <p:nvPr/>
        </p:nvSpPr>
        <p:spPr>
          <a:xfrm>
            <a:off x="6551641" y="2428503"/>
            <a:ext cx="889957" cy="848796"/>
          </a:xfrm>
          <a:custGeom>
            <a:avLst/>
            <a:gdLst/>
            <a:ahLst/>
            <a:cxnLst/>
            <a:rect l="l" t="t" r="r" b="b"/>
            <a:pathLst>
              <a:path w="889957" h="848796">
                <a:moveTo>
                  <a:pt x="0" y="0"/>
                </a:moveTo>
                <a:lnTo>
                  <a:pt x="889957" y="0"/>
                </a:lnTo>
                <a:lnTo>
                  <a:pt x="889957" y="848796"/>
                </a:lnTo>
                <a:lnTo>
                  <a:pt x="0" y="848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Calibri" panose="020F0502020204030204" pitchFamily="34" charset="0"/>
            </a:endParaRPr>
          </a:p>
        </p:txBody>
      </p:sp>
      <p:sp>
        <p:nvSpPr>
          <p:cNvPr id="10" name="Freeform 10"/>
          <p:cNvSpPr/>
          <p:nvPr/>
        </p:nvSpPr>
        <p:spPr>
          <a:xfrm>
            <a:off x="12189014" y="2428503"/>
            <a:ext cx="894766" cy="894766"/>
          </a:xfrm>
          <a:custGeom>
            <a:avLst/>
            <a:gdLst/>
            <a:ahLst/>
            <a:cxnLst/>
            <a:rect l="l" t="t" r="r" b="b"/>
            <a:pathLst>
              <a:path w="894766" h="894766">
                <a:moveTo>
                  <a:pt x="0" y="0"/>
                </a:moveTo>
                <a:lnTo>
                  <a:pt x="894766" y="0"/>
                </a:lnTo>
                <a:lnTo>
                  <a:pt x="894766" y="894766"/>
                </a:lnTo>
                <a:lnTo>
                  <a:pt x="0" y="894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latin typeface="Calibri" panose="020F0502020204030204" pitchFamily="34" charset="0"/>
            </a:endParaRPr>
          </a:p>
        </p:txBody>
      </p:sp>
      <p:sp>
        <p:nvSpPr>
          <p:cNvPr id="11" name="TextBox 11"/>
          <p:cNvSpPr txBox="1"/>
          <p:nvPr/>
        </p:nvSpPr>
        <p:spPr>
          <a:xfrm>
            <a:off x="2006002" y="2371154"/>
            <a:ext cx="3773172" cy="469872"/>
          </a:xfrm>
          <a:prstGeom prst="rect">
            <a:avLst/>
          </a:prstGeom>
        </p:spPr>
        <p:txBody>
          <a:bodyPr lIns="0" tIns="0" rIns="0" bIns="0" rtlCol="0" anchor="t">
            <a:spAutoFit/>
          </a:bodyPr>
          <a:lstStyle/>
          <a:p>
            <a:pPr algn="just">
              <a:lnSpc>
                <a:spcPts val="3919"/>
              </a:lnSpc>
            </a:pPr>
            <a:r>
              <a:rPr lang="en-US" sz="2799" b="1" dirty="0">
                <a:solidFill>
                  <a:srgbClr val="000000"/>
                </a:solidFill>
                <a:latin typeface="Calibri" panose="020F0502020204030204" pitchFamily="34" charset="0"/>
                <a:ea typeface="Calibri (MS) Bold"/>
                <a:cs typeface="Calibri (MS) Bold"/>
                <a:sym typeface="Calibri (MS) Bold"/>
              </a:rPr>
              <a:t>FRONT-END</a:t>
            </a:r>
          </a:p>
        </p:txBody>
      </p:sp>
      <p:sp>
        <p:nvSpPr>
          <p:cNvPr id="12" name="TextBox 12"/>
          <p:cNvSpPr txBox="1"/>
          <p:nvPr/>
        </p:nvSpPr>
        <p:spPr>
          <a:xfrm>
            <a:off x="7698773" y="2356456"/>
            <a:ext cx="3721763" cy="469872"/>
          </a:xfrm>
          <a:prstGeom prst="rect">
            <a:avLst/>
          </a:prstGeom>
        </p:spPr>
        <p:txBody>
          <a:bodyPr lIns="0" tIns="0" rIns="0" bIns="0" rtlCol="0" anchor="t">
            <a:spAutoFit/>
          </a:bodyPr>
          <a:lstStyle/>
          <a:p>
            <a:pPr algn="just">
              <a:lnSpc>
                <a:spcPts val="3919"/>
              </a:lnSpc>
            </a:pPr>
            <a:r>
              <a:rPr lang="en-US" sz="2799" b="1" dirty="0">
                <a:solidFill>
                  <a:srgbClr val="000000"/>
                </a:solidFill>
                <a:latin typeface="Calibri" panose="020F0502020204030204" pitchFamily="34" charset="0"/>
                <a:ea typeface="Calibri (MS) Bold"/>
                <a:cs typeface="Calibri (MS) Bold"/>
                <a:sym typeface="Calibri (MS) Bold"/>
              </a:rPr>
              <a:t>BACK-END</a:t>
            </a:r>
          </a:p>
        </p:txBody>
      </p:sp>
      <p:sp>
        <p:nvSpPr>
          <p:cNvPr id="13" name="TextBox 13"/>
          <p:cNvSpPr txBox="1"/>
          <p:nvPr/>
        </p:nvSpPr>
        <p:spPr>
          <a:xfrm>
            <a:off x="13340955" y="2356456"/>
            <a:ext cx="3423643" cy="469872"/>
          </a:xfrm>
          <a:prstGeom prst="rect">
            <a:avLst/>
          </a:prstGeom>
        </p:spPr>
        <p:txBody>
          <a:bodyPr lIns="0" tIns="0" rIns="0" bIns="0" rtlCol="0" anchor="t">
            <a:spAutoFit/>
          </a:bodyPr>
          <a:lstStyle/>
          <a:p>
            <a:pPr algn="l">
              <a:lnSpc>
                <a:spcPts val="3919"/>
              </a:lnSpc>
            </a:pPr>
            <a:r>
              <a:rPr lang="en-US" sz="2799" b="1" dirty="0">
                <a:solidFill>
                  <a:srgbClr val="000000"/>
                </a:solidFill>
                <a:latin typeface="Calibri" panose="020F0502020204030204" pitchFamily="34" charset="0"/>
                <a:ea typeface="Calibri (MS) Bold"/>
                <a:cs typeface="Calibri (MS) Bold"/>
                <a:sym typeface="Calibri (MS) Bold"/>
              </a:rPr>
              <a:t>OUTPUT</a:t>
            </a:r>
          </a:p>
        </p:txBody>
      </p:sp>
      <p:sp>
        <p:nvSpPr>
          <p:cNvPr id="14" name="TextBox 14"/>
          <p:cNvSpPr txBox="1"/>
          <p:nvPr/>
        </p:nvSpPr>
        <p:spPr>
          <a:xfrm>
            <a:off x="13340955" y="2799686"/>
            <a:ext cx="3423643" cy="408253"/>
          </a:xfrm>
          <a:prstGeom prst="rect">
            <a:avLst/>
          </a:prstGeom>
        </p:spPr>
        <p:txBody>
          <a:bodyPr lIns="0" tIns="0" rIns="0" bIns="0" rtlCol="0" anchor="t">
            <a:spAutoFit/>
          </a:bodyPr>
          <a:lstStyle/>
          <a:p>
            <a:pPr algn="l">
              <a:lnSpc>
                <a:spcPts val="3359"/>
              </a:lnSpc>
            </a:pPr>
            <a:r>
              <a:rPr lang="en-US" sz="2399" dirty="0">
                <a:solidFill>
                  <a:srgbClr val="000000"/>
                </a:solidFill>
                <a:latin typeface="Calibri" panose="020F0502020204030204" pitchFamily="34" charset="0"/>
                <a:ea typeface="Calibri (MS)"/>
                <a:cs typeface="Calibri (MS)"/>
                <a:sym typeface="Calibri (MS)"/>
              </a:rPr>
              <a:t>Safety Plan</a:t>
            </a:r>
          </a:p>
        </p:txBody>
      </p:sp>
      <p:sp>
        <p:nvSpPr>
          <p:cNvPr id="15" name="TextBox 15"/>
          <p:cNvSpPr txBox="1"/>
          <p:nvPr/>
        </p:nvSpPr>
        <p:spPr>
          <a:xfrm>
            <a:off x="12189014" y="3898080"/>
            <a:ext cx="4971098" cy="2984856"/>
          </a:xfrm>
          <a:prstGeom prst="rect">
            <a:avLst/>
          </a:prstGeom>
        </p:spPr>
        <p:txBody>
          <a:bodyPr wrap="square" lIns="0" tIns="0" rIns="0" bIns="0" rtlCol="0" anchor="t">
            <a:spAutoFit/>
          </a:bodyPr>
          <a:lstStyle>
            <a:defPPr>
              <a:defRPr lang="en-US"/>
            </a:defPPr>
            <a:lvl2pPr marL="421005" lvl="1" indent="-210502">
              <a:lnSpc>
                <a:spcPts val="2729"/>
              </a:lnSpc>
              <a:buFont typeface="Arial"/>
              <a:buChar char="•"/>
              <a:defRPr sz="1950">
                <a:solidFill>
                  <a:srgbClr val="000000"/>
                </a:solidFill>
                <a:latin typeface="Calibri (MS)"/>
                <a:ea typeface="Calibri (MS)"/>
                <a:cs typeface="Calibri (MS)"/>
              </a:defRPr>
            </a:lvl2pPr>
            <a:lvl3pPr marL="842010" lvl="2" indent="-280670">
              <a:lnSpc>
                <a:spcPts val="2729"/>
              </a:lnSpc>
              <a:buFont typeface="Arial"/>
              <a:buChar char="⚬"/>
              <a:defRPr sz="1950">
                <a:solidFill>
                  <a:srgbClr val="000000"/>
                </a:solidFill>
                <a:latin typeface="Calibri (MS)"/>
                <a:ea typeface="Calibri (MS)"/>
                <a:cs typeface="Calibri (MS)"/>
              </a:defRPr>
            </a:lvl3pPr>
          </a:lstStyle>
          <a:p>
            <a:pPr lvl="1">
              <a:lnSpc>
                <a:spcPct val="150000"/>
              </a:lnSpc>
            </a:pPr>
            <a:r>
              <a:rPr lang="en-US" sz="2200" dirty="0" err="1">
                <a:latin typeface="Calibri" panose="020F0502020204030204" pitchFamily="34" charset="0"/>
                <a:sym typeface="Calibri (MS)"/>
              </a:rPr>
              <a:t>Neighbourhood</a:t>
            </a:r>
            <a:r>
              <a:rPr lang="en-US" sz="2200" dirty="0">
                <a:latin typeface="Calibri" panose="020F0502020204030204" pitchFamily="34" charset="0"/>
                <a:sym typeface="Calibri (MS)"/>
              </a:rPr>
              <a:t>-Specific Assessment</a:t>
            </a:r>
          </a:p>
          <a:p>
            <a:pPr lvl="1">
              <a:lnSpc>
                <a:spcPct val="150000"/>
              </a:lnSpc>
            </a:pPr>
            <a:r>
              <a:rPr lang="en-US" sz="2200" dirty="0">
                <a:latin typeface="Calibri" panose="020F0502020204030204" pitchFamily="34" charset="0"/>
                <a:sym typeface="Calibri (MS)"/>
              </a:rPr>
              <a:t>Targeted Safety Recommendations</a:t>
            </a:r>
          </a:p>
          <a:p>
            <a:pPr lvl="1">
              <a:lnSpc>
                <a:spcPct val="150000"/>
              </a:lnSpc>
            </a:pPr>
            <a:r>
              <a:rPr lang="en-US" sz="2200" dirty="0">
                <a:latin typeface="Calibri" panose="020F0502020204030204" pitchFamily="34" charset="0"/>
                <a:sym typeface="Calibri (MS)"/>
              </a:rPr>
              <a:t>Personal Safety Protocol</a:t>
            </a:r>
          </a:p>
          <a:p>
            <a:pPr lvl="1">
              <a:lnSpc>
                <a:spcPct val="150000"/>
              </a:lnSpc>
            </a:pPr>
            <a:r>
              <a:rPr lang="en-US" sz="2200" dirty="0">
                <a:latin typeface="Calibri" panose="020F0502020204030204" pitchFamily="34" charset="0"/>
                <a:sym typeface="Calibri (MS)"/>
              </a:rPr>
              <a:t>Preventive Measures</a:t>
            </a:r>
          </a:p>
          <a:p>
            <a:pPr lvl="1">
              <a:lnSpc>
                <a:spcPct val="150000"/>
              </a:lnSpc>
            </a:pPr>
            <a:r>
              <a:rPr lang="en-US" sz="2200" dirty="0">
                <a:latin typeface="Calibri" panose="020F0502020204030204" pitchFamily="34" charset="0"/>
                <a:sym typeface="Calibri (MS)"/>
              </a:rPr>
              <a:t>Useful Resources (i.e. Toronto Police articles, guides)</a:t>
            </a:r>
          </a:p>
        </p:txBody>
      </p:sp>
      <p:sp>
        <p:nvSpPr>
          <p:cNvPr id="16" name="TextBox 16"/>
          <p:cNvSpPr txBox="1"/>
          <p:nvPr/>
        </p:nvSpPr>
        <p:spPr>
          <a:xfrm>
            <a:off x="2006002" y="2814384"/>
            <a:ext cx="3773172" cy="406009"/>
          </a:xfrm>
          <a:prstGeom prst="rect">
            <a:avLst/>
          </a:prstGeom>
        </p:spPr>
        <p:txBody>
          <a:bodyPr lIns="0" tIns="0" rIns="0" bIns="0" rtlCol="0" anchor="t">
            <a:spAutoFit/>
          </a:bodyPr>
          <a:lstStyle/>
          <a:p>
            <a:pPr algn="just">
              <a:lnSpc>
                <a:spcPts val="3359"/>
              </a:lnSpc>
            </a:pPr>
            <a:r>
              <a:rPr lang="en-US" sz="2399" dirty="0" err="1">
                <a:solidFill>
                  <a:srgbClr val="000000"/>
                </a:solidFill>
                <a:latin typeface="Calibri" panose="020F0502020204030204" pitchFamily="34" charset="0"/>
                <a:ea typeface="Calibri (MS)"/>
                <a:cs typeface="Calibri (MS)"/>
                <a:sym typeface="Calibri (MS)"/>
              </a:rPr>
              <a:t>SixSafety</a:t>
            </a:r>
            <a:r>
              <a:rPr lang="en-US" sz="2399" dirty="0">
                <a:solidFill>
                  <a:srgbClr val="000000"/>
                </a:solidFill>
                <a:latin typeface="Calibri" panose="020F0502020204030204" pitchFamily="34" charset="0"/>
                <a:ea typeface="Calibri (MS)"/>
                <a:cs typeface="Calibri (MS)"/>
                <a:sym typeface="Calibri (MS)"/>
              </a:rPr>
              <a:t> User Survey</a:t>
            </a:r>
          </a:p>
        </p:txBody>
      </p:sp>
      <p:sp>
        <p:nvSpPr>
          <p:cNvPr id="17" name="TextBox 17"/>
          <p:cNvSpPr txBox="1"/>
          <p:nvPr/>
        </p:nvSpPr>
        <p:spPr>
          <a:xfrm>
            <a:off x="7698773" y="2799686"/>
            <a:ext cx="3721763" cy="408253"/>
          </a:xfrm>
          <a:prstGeom prst="rect">
            <a:avLst/>
          </a:prstGeom>
        </p:spPr>
        <p:txBody>
          <a:bodyPr lIns="0" tIns="0" rIns="0" bIns="0" rtlCol="0" anchor="t">
            <a:spAutoFit/>
          </a:bodyPr>
          <a:lstStyle/>
          <a:p>
            <a:pPr algn="l">
              <a:lnSpc>
                <a:spcPts val="3359"/>
              </a:lnSpc>
            </a:pPr>
            <a:r>
              <a:rPr lang="en-US" sz="2399" dirty="0">
                <a:solidFill>
                  <a:srgbClr val="000000"/>
                </a:solidFill>
                <a:latin typeface="Calibri" panose="020F0502020204030204" pitchFamily="34" charset="0"/>
                <a:ea typeface="Calibri (MS)"/>
                <a:cs typeface="Calibri (MS)"/>
                <a:sym typeface="Calibri (MS)"/>
              </a:rPr>
              <a:t>Safety Plan Generation</a:t>
            </a:r>
          </a:p>
        </p:txBody>
      </p:sp>
      <p:sp>
        <p:nvSpPr>
          <p:cNvPr id="18" name="TextBox 18"/>
          <p:cNvSpPr txBox="1"/>
          <p:nvPr/>
        </p:nvSpPr>
        <p:spPr>
          <a:xfrm>
            <a:off x="6901128" y="3858324"/>
            <a:ext cx="4272126" cy="3160395"/>
          </a:xfrm>
          <a:prstGeom prst="rect">
            <a:avLst/>
          </a:prstGeom>
        </p:spPr>
        <p:txBody>
          <a:bodyPr lIns="0" tIns="0" rIns="0" bIns="0" rtlCol="0" anchor="t">
            <a:spAutoFit/>
          </a:bodyPr>
          <a:lstStyle/>
          <a:p>
            <a:pPr marL="421005" lvl="1" indent="-210502" algn="l">
              <a:lnSpc>
                <a:spcPts val="2729"/>
              </a:lnSpc>
              <a:buFont typeface="Arial"/>
              <a:buChar char="•"/>
            </a:pPr>
            <a:r>
              <a:rPr lang="en-US" dirty="0">
                <a:solidFill>
                  <a:srgbClr val="000000"/>
                </a:solidFill>
                <a:latin typeface="Calibri" panose="020F0502020204030204" pitchFamily="34" charset="0"/>
                <a:ea typeface="Calibri (MS)"/>
                <a:cs typeface="Calibri (MS)"/>
                <a:sym typeface="Calibri (MS)"/>
              </a:rPr>
              <a:t>Process survey data and retrieves relevant information (</a:t>
            </a:r>
            <a:r>
              <a:rPr lang="en-US" b="1" dirty="0">
                <a:solidFill>
                  <a:srgbClr val="000000"/>
                </a:solidFill>
                <a:latin typeface="Calibri" panose="020F0502020204030204" pitchFamily="34" charset="0"/>
                <a:ea typeface="Calibri (MS) Bold"/>
                <a:cs typeface="Calibri (MS) Bold"/>
                <a:sym typeface="Calibri (MS) Bold"/>
              </a:rPr>
              <a:t>Information Retrieval</a:t>
            </a:r>
            <a:r>
              <a:rPr lang="en-US" dirty="0">
                <a:solidFill>
                  <a:srgbClr val="000000"/>
                </a:solidFill>
                <a:latin typeface="Calibri" panose="020F0502020204030204" pitchFamily="34" charset="0"/>
                <a:ea typeface="Calibri (MS)"/>
                <a:cs typeface="Calibri (MS)"/>
                <a:sym typeface="Calibri (MS)"/>
              </a:rPr>
              <a:t>)</a:t>
            </a:r>
          </a:p>
          <a:p>
            <a:pPr marL="421005" lvl="1" indent="-210502" algn="l">
              <a:lnSpc>
                <a:spcPts val="2729"/>
              </a:lnSpc>
              <a:buFont typeface="Arial"/>
              <a:buChar char="•"/>
            </a:pPr>
            <a:r>
              <a:rPr lang="en-US" b="1" dirty="0">
                <a:solidFill>
                  <a:srgbClr val="000000"/>
                </a:solidFill>
                <a:latin typeface="Calibri" panose="020F0502020204030204" pitchFamily="34" charset="0"/>
                <a:ea typeface="Calibri (MS) Bold"/>
                <a:cs typeface="Calibri (MS) Bold"/>
                <a:sym typeface="Calibri (MS) Bold"/>
              </a:rPr>
              <a:t>Chain of Thought Reasoning: </a:t>
            </a:r>
          </a:p>
          <a:p>
            <a:pPr marL="842010" lvl="2" indent="-280670" algn="l">
              <a:lnSpc>
                <a:spcPts val="2729"/>
              </a:lnSpc>
              <a:buFont typeface="Arial"/>
              <a:buChar char="⚬"/>
            </a:pPr>
            <a:r>
              <a:rPr lang="en-US" dirty="0">
                <a:solidFill>
                  <a:srgbClr val="000000"/>
                </a:solidFill>
                <a:latin typeface="Calibri" panose="020F0502020204030204" pitchFamily="34" charset="0"/>
                <a:ea typeface="Calibri (MS)"/>
                <a:cs typeface="Calibri (MS)"/>
                <a:sym typeface="Calibri (MS)"/>
              </a:rPr>
              <a:t>#1: LLM brainstorms how  survey results and documents could help generate a plan</a:t>
            </a:r>
          </a:p>
          <a:p>
            <a:pPr marL="842010" lvl="2" indent="-280670" algn="l">
              <a:lnSpc>
                <a:spcPts val="2729"/>
              </a:lnSpc>
              <a:spcBef>
                <a:spcPct val="0"/>
              </a:spcBef>
              <a:buFont typeface="Arial"/>
              <a:buChar char="⚬"/>
            </a:pPr>
            <a:r>
              <a:rPr lang="en-US" dirty="0">
                <a:solidFill>
                  <a:srgbClr val="000000"/>
                </a:solidFill>
                <a:latin typeface="Calibri" panose="020F0502020204030204" pitchFamily="34" charset="0"/>
                <a:ea typeface="Calibri (MS)"/>
                <a:cs typeface="Calibri (MS)"/>
                <a:sym typeface="Calibri (MS)"/>
              </a:rPr>
              <a:t>#2: Synthesizes all information to create safety plan.</a:t>
            </a:r>
          </a:p>
        </p:txBody>
      </p:sp>
      <p:sp>
        <p:nvSpPr>
          <p:cNvPr id="19" name="TextBox 19"/>
          <p:cNvSpPr txBox="1"/>
          <p:nvPr/>
        </p:nvSpPr>
        <p:spPr>
          <a:xfrm>
            <a:off x="990600" y="3877374"/>
            <a:ext cx="4788573" cy="4310411"/>
          </a:xfrm>
          <a:prstGeom prst="rect">
            <a:avLst/>
          </a:prstGeom>
        </p:spPr>
        <p:txBody>
          <a:bodyPr wrap="square" lIns="0" tIns="0" rIns="0" bIns="0" rtlCol="0" anchor="t">
            <a:spAutoFit/>
          </a:bodyPr>
          <a:lstStyle/>
          <a:p>
            <a:pPr marL="399416" lvl="1" indent="-199708" algn="l">
              <a:lnSpc>
                <a:spcPts val="2590"/>
              </a:lnSpc>
              <a:buFont typeface="Arial"/>
              <a:buChar char="•"/>
            </a:pPr>
            <a:r>
              <a:rPr lang="en-US" b="1" dirty="0" err="1">
                <a:solidFill>
                  <a:srgbClr val="000000"/>
                </a:solidFill>
                <a:latin typeface="Calibri" panose="020F0502020204030204" pitchFamily="34" charset="0"/>
                <a:ea typeface="Calibri (MS) Bold"/>
                <a:cs typeface="Calibri (MS) Bold"/>
                <a:sym typeface="Calibri (MS) Bold"/>
              </a:rPr>
              <a:t>Streamlit</a:t>
            </a:r>
            <a:r>
              <a:rPr lang="en-US" b="1" dirty="0">
                <a:solidFill>
                  <a:srgbClr val="000000"/>
                </a:solidFill>
                <a:latin typeface="Calibri" panose="020F0502020204030204" pitchFamily="34" charset="0"/>
                <a:ea typeface="Calibri (MS) Bold"/>
                <a:cs typeface="Calibri (MS) Bold"/>
                <a:sym typeface="Calibri (MS) Bold"/>
              </a:rPr>
              <a:t>-based interface</a:t>
            </a:r>
            <a:r>
              <a:rPr lang="en-US" dirty="0">
                <a:solidFill>
                  <a:srgbClr val="000000"/>
                </a:solidFill>
                <a:latin typeface="Calibri" panose="020F0502020204030204" pitchFamily="34" charset="0"/>
                <a:ea typeface="Calibri (MS)"/>
                <a:cs typeface="Calibri (MS)"/>
                <a:sym typeface="Calibri (MS)"/>
              </a:rPr>
              <a:t> for user input</a:t>
            </a:r>
          </a:p>
          <a:p>
            <a:pPr marL="399416" lvl="1" indent="-199708" algn="l">
              <a:lnSpc>
                <a:spcPts val="2590"/>
              </a:lnSpc>
              <a:spcBef>
                <a:spcPct val="0"/>
              </a:spcBef>
              <a:buFont typeface="Arial"/>
              <a:buChar char="•"/>
            </a:pPr>
            <a:r>
              <a:rPr lang="en-US" dirty="0">
                <a:solidFill>
                  <a:srgbClr val="000000"/>
                </a:solidFill>
                <a:latin typeface="Calibri" panose="020F0502020204030204" pitchFamily="34" charset="0"/>
                <a:ea typeface="Calibri (MS)"/>
                <a:cs typeface="Calibri (MS)"/>
                <a:sym typeface="Calibri (MS)"/>
              </a:rPr>
              <a:t>User is asked to enter their information:</a:t>
            </a:r>
          </a:p>
          <a:p>
            <a:pPr marL="798831" lvl="2" indent="-266277" algn="l">
              <a:lnSpc>
                <a:spcPts val="2590"/>
              </a:lnSpc>
              <a:spcBef>
                <a:spcPct val="0"/>
              </a:spcBef>
              <a:buFont typeface="Arial"/>
              <a:buChar char="⚬"/>
            </a:pPr>
            <a:r>
              <a:rPr lang="en-US" dirty="0" err="1">
                <a:solidFill>
                  <a:srgbClr val="000000"/>
                </a:solidFill>
                <a:latin typeface="Calibri" panose="020F0502020204030204" pitchFamily="34" charset="0"/>
                <a:ea typeface="Calibri (MS)"/>
                <a:cs typeface="Calibri (MS)"/>
                <a:sym typeface="Calibri (MS)"/>
              </a:rPr>
              <a:t>Neighbourhood</a:t>
            </a:r>
            <a:endParaRPr lang="en-US" dirty="0">
              <a:solidFill>
                <a:srgbClr val="000000"/>
              </a:solidFill>
              <a:latin typeface="Calibri" panose="020F0502020204030204" pitchFamily="34" charset="0"/>
              <a:ea typeface="Calibri (MS)"/>
              <a:cs typeface="Calibri (MS)"/>
              <a:sym typeface="Calibri (MS)"/>
            </a:endParaRPr>
          </a:p>
          <a:p>
            <a:pPr marL="798831" lvl="2" indent="-266277" algn="l">
              <a:lnSpc>
                <a:spcPts val="2590"/>
              </a:lnSpc>
              <a:spcBef>
                <a:spcPct val="0"/>
              </a:spcBef>
              <a:buFont typeface="Arial"/>
              <a:buChar char="⚬"/>
            </a:pPr>
            <a:r>
              <a:rPr lang="en-US" dirty="0">
                <a:solidFill>
                  <a:srgbClr val="000000"/>
                </a:solidFill>
                <a:latin typeface="Calibri" panose="020F0502020204030204" pitchFamily="34" charset="0"/>
                <a:ea typeface="Calibri (MS)"/>
                <a:cs typeface="Calibri (MS)"/>
                <a:sym typeface="Calibri (MS)"/>
              </a:rPr>
              <a:t>Crime-type area(s) to focus on based on severity score.</a:t>
            </a:r>
          </a:p>
          <a:p>
            <a:pPr marL="798831" lvl="2" indent="-266277" algn="l">
              <a:lnSpc>
                <a:spcPts val="2590"/>
              </a:lnSpc>
              <a:spcBef>
                <a:spcPct val="0"/>
              </a:spcBef>
              <a:buFont typeface="Arial"/>
              <a:buChar char="⚬"/>
            </a:pPr>
            <a:r>
              <a:rPr lang="en-US" dirty="0">
                <a:solidFill>
                  <a:srgbClr val="000000"/>
                </a:solidFill>
                <a:latin typeface="Calibri" panose="020F0502020204030204" pitchFamily="34" charset="0"/>
                <a:ea typeface="Calibri (MS)"/>
                <a:cs typeface="Calibri (MS)"/>
                <a:sym typeface="Calibri (MS)"/>
              </a:rPr>
              <a:t>Max. 3 questions to gain clarity </a:t>
            </a:r>
          </a:p>
          <a:p>
            <a:pPr marL="399416" lvl="1" indent="-199708" algn="l">
              <a:lnSpc>
                <a:spcPts val="2590"/>
              </a:lnSpc>
              <a:spcBef>
                <a:spcPct val="0"/>
              </a:spcBef>
              <a:buFont typeface="Arial"/>
              <a:buChar char="•"/>
            </a:pPr>
            <a:r>
              <a:rPr lang="en-US" b="1" dirty="0">
                <a:solidFill>
                  <a:srgbClr val="000000"/>
                </a:solidFill>
                <a:latin typeface="Calibri" panose="020F0502020204030204" pitchFamily="34" charset="0"/>
                <a:ea typeface="Calibri (MS) Bold"/>
                <a:cs typeface="Calibri (MS) Bold"/>
                <a:sym typeface="Calibri (MS) Bold"/>
              </a:rPr>
              <a:t> Agentic framework </a:t>
            </a:r>
            <a:r>
              <a:rPr lang="en-US" dirty="0">
                <a:solidFill>
                  <a:srgbClr val="000000"/>
                </a:solidFill>
                <a:latin typeface="Calibri" panose="020F0502020204030204" pitchFamily="34" charset="0"/>
                <a:ea typeface="Calibri (MS)"/>
                <a:cs typeface="Calibri (MS)"/>
                <a:sym typeface="Calibri (MS)"/>
              </a:rPr>
              <a:t>is used - two LLM agents working together</a:t>
            </a:r>
          </a:p>
          <a:p>
            <a:pPr marL="798831" lvl="2" indent="-266277" algn="l">
              <a:lnSpc>
                <a:spcPts val="2590"/>
              </a:lnSpc>
              <a:spcBef>
                <a:spcPct val="0"/>
              </a:spcBef>
              <a:buFont typeface="Arial"/>
              <a:buChar char="⚬"/>
            </a:pPr>
            <a:r>
              <a:rPr lang="en-US" dirty="0">
                <a:solidFill>
                  <a:srgbClr val="000000"/>
                </a:solidFill>
                <a:latin typeface="Calibri" panose="020F0502020204030204" pitchFamily="34" charset="0"/>
                <a:ea typeface="Calibri (MS)"/>
                <a:cs typeface="Calibri (MS)"/>
                <a:sym typeface="Calibri (MS)"/>
              </a:rPr>
              <a:t>Agent #1: Generates interface and multiple-choice questions, giving information to Agent #2.</a:t>
            </a:r>
          </a:p>
          <a:p>
            <a:pPr marL="798831" lvl="2" indent="-266277" algn="l">
              <a:lnSpc>
                <a:spcPts val="2590"/>
              </a:lnSpc>
              <a:spcBef>
                <a:spcPct val="0"/>
              </a:spcBef>
              <a:buFont typeface="Arial"/>
              <a:buChar char="⚬"/>
            </a:pPr>
            <a:r>
              <a:rPr lang="en-US" dirty="0">
                <a:solidFill>
                  <a:srgbClr val="000000"/>
                </a:solidFill>
                <a:latin typeface="Calibri" panose="020F0502020204030204" pitchFamily="34" charset="0"/>
                <a:ea typeface="Calibri (MS)"/>
                <a:cs typeface="Calibri (MS)"/>
                <a:sym typeface="Calibri (MS)"/>
              </a:rPr>
              <a:t>Agent #2: Uses this information to think and exchange questions with user.</a:t>
            </a:r>
          </a:p>
        </p:txBody>
      </p:sp>
      <p:grpSp>
        <p:nvGrpSpPr>
          <p:cNvPr id="20" name="Group 20"/>
          <p:cNvGrpSpPr/>
          <p:nvPr/>
        </p:nvGrpSpPr>
        <p:grpSpPr>
          <a:xfrm>
            <a:off x="505655" y="53152"/>
            <a:ext cx="8181145" cy="1328727"/>
            <a:chOff x="0" y="-304800"/>
            <a:chExt cx="11381414" cy="1771637"/>
          </a:xfrm>
        </p:grpSpPr>
        <p:sp>
          <p:nvSpPr>
            <p:cNvPr id="21" name="TextBox 21"/>
            <p:cNvSpPr txBox="1"/>
            <p:nvPr/>
          </p:nvSpPr>
          <p:spPr>
            <a:xfrm>
              <a:off x="0" y="-304800"/>
              <a:ext cx="11381414" cy="1685078"/>
            </a:xfrm>
            <a:prstGeom prst="rect">
              <a:avLst/>
            </a:prstGeom>
          </p:spPr>
          <p:txBody>
            <a:bodyPr lIns="0" tIns="0" rIns="0" bIns="0" rtlCol="0" anchor="t">
              <a:spAutoFit/>
            </a:bodyPr>
            <a:lstStyle/>
            <a:p>
              <a:pPr marL="0" lvl="0" indent="0" algn="ctr">
                <a:lnSpc>
                  <a:spcPts val="10500"/>
                </a:lnSpc>
                <a:spcBef>
                  <a:spcPct val="0"/>
                </a:spcBef>
              </a:pPr>
              <a:r>
                <a:rPr lang="en-US" sz="7500" b="1" dirty="0">
                  <a:solidFill>
                    <a:srgbClr val="00285C"/>
                  </a:solidFill>
                  <a:latin typeface="Calibri" panose="020F0502020204030204" pitchFamily="34" charset="0"/>
                  <a:ea typeface="Calibri (MS) Bold"/>
                  <a:cs typeface="Calibri (MS) Bold"/>
                  <a:sym typeface="Calibri (MS) Bold"/>
                </a:rPr>
                <a:t>Modeling  The Build</a:t>
              </a:r>
            </a:p>
          </p:txBody>
        </p:sp>
        <p:sp>
          <p:nvSpPr>
            <p:cNvPr id="22" name="AutoShape 22"/>
            <p:cNvSpPr/>
            <p:nvPr/>
          </p:nvSpPr>
          <p:spPr>
            <a:xfrm>
              <a:off x="0" y="1466837"/>
              <a:ext cx="11381414" cy="0"/>
            </a:xfrm>
            <a:prstGeom prst="line">
              <a:avLst/>
            </a:prstGeom>
            <a:ln w="114300" cap="flat">
              <a:solidFill>
                <a:srgbClr val="E7A823"/>
              </a:solidFill>
              <a:prstDash val="solid"/>
              <a:headEnd type="none" w="sm" len="sm"/>
              <a:tailEnd type="none" w="sm" len="sm"/>
            </a:ln>
          </p:spPr>
          <p:txBody>
            <a:bodyPr/>
            <a:lstStyle/>
            <a:p>
              <a:endParaRPr lang="en-US" dirty="0">
                <a:latin typeface="Calibri" panose="020F0502020204030204" pitchFamily="34" charset="0"/>
              </a:endParaRPr>
            </a:p>
          </p:txBody>
        </p:sp>
      </p:grpSp>
      <p:grpSp>
        <p:nvGrpSpPr>
          <p:cNvPr id="23" name="Group 23"/>
          <p:cNvGrpSpPr/>
          <p:nvPr/>
        </p:nvGrpSpPr>
        <p:grpSpPr>
          <a:xfrm>
            <a:off x="15334118" y="186030"/>
            <a:ext cx="2758142" cy="1334436"/>
            <a:chOff x="0" y="0"/>
            <a:chExt cx="3677523" cy="1779248"/>
          </a:xfrm>
        </p:grpSpPr>
        <p:sp>
          <p:nvSpPr>
            <p:cNvPr id="24" name="Freeform 24"/>
            <p:cNvSpPr/>
            <p:nvPr/>
          </p:nvSpPr>
          <p:spPr>
            <a:xfrm>
              <a:off x="2481327" y="151546"/>
              <a:ext cx="1196196" cy="1362555"/>
            </a:xfrm>
            <a:custGeom>
              <a:avLst/>
              <a:gdLst/>
              <a:ahLst/>
              <a:cxnLst/>
              <a:rect l="l" t="t" r="r" b="b"/>
              <a:pathLst>
                <a:path w="1196196" h="1362555">
                  <a:moveTo>
                    <a:pt x="0" y="0"/>
                  </a:moveTo>
                  <a:lnTo>
                    <a:pt x="1196196" y="0"/>
                  </a:lnTo>
                  <a:lnTo>
                    <a:pt x="1196196" y="1362554"/>
                  </a:lnTo>
                  <a:lnTo>
                    <a:pt x="0" y="1362554"/>
                  </a:lnTo>
                  <a:lnTo>
                    <a:pt x="0" y="0"/>
                  </a:lnTo>
                  <a:close/>
                </a:path>
              </a:pathLst>
            </a:custGeom>
            <a:blipFill>
              <a:blip r:embed="rId9"/>
              <a:stretch>
                <a:fillRect/>
              </a:stretch>
            </a:blipFill>
          </p:spPr>
          <p:txBody>
            <a:bodyPr/>
            <a:lstStyle/>
            <a:p>
              <a:endParaRPr lang="en-US" dirty="0">
                <a:latin typeface="Calibri" panose="020F0502020204030204" pitchFamily="34" charset="0"/>
              </a:endParaRPr>
            </a:p>
          </p:txBody>
        </p:sp>
        <p:sp>
          <p:nvSpPr>
            <p:cNvPr id="25" name="Freeform 25"/>
            <p:cNvSpPr/>
            <p:nvPr/>
          </p:nvSpPr>
          <p:spPr>
            <a:xfrm>
              <a:off x="0" y="0"/>
              <a:ext cx="1334436" cy="1779248"/>
            </a:xfrm>
            <a:custGeom>
              <a:avLst/>
              <a:gdLst/>
              <a:ahLst/>
              <a:cxnLst/>
              <a:rect l="l" t="t" r="r" b="b"/>
              <a:pathLst>
                <a:path w="1334436" h="1779248">
                  <a:moveTo>
                    <a:pt x="0" y="0"/>
                  </a:moveTo>
                  <a:lnTo>
                    <a:pt x="1334436" y="0"/>
                  </a:lnTo>
                  <a:lnTo>
                    <a:pt x="1334436" y="1779248"/>
                  </a:lnTo>
                  <a:lnTo>
                    <a:pt x="0" y="1779248"/>
                  </a:lnTo>
                  <a:lnTo>
                    <a:pt x="0" y="0"/>
                  </a:lnTo>
                  <a:close/>
                </a:path>
              </a:pathLst>
            </a:custGeom>
            <a:blipFill>
              <a:blip r:embed="rId10"/>
              <a:stretch>
                <a:fillRect l="-49055" t="-22322" r="-47527" b="-25115"/>
              </a:stretch>
            </a:blipFill>
          </p:spPr>
          <p:txBody>
            <a:bodyPr/>
            <a:lstStyle/>
            <a:p>
              <a:endParaRPr lang="en-US" dirty="0">
                <a:latin typeface="Calibri" panose="020F0502020204030204" pitchFamily="34" charset="0"/>
              </a:endParaRPr>
            </a:p>
          </p:txBody>
        </p:sp>
        <p:sp>
          <p:nvSpPr>
            <p:cNvPr id="26" name="Freeform 26"/>
            <p:cNvSpPr/>
            <p:nvPr/>
          </p:nvSpPr>
          <p:spPr>
            <a:xfrm>
              <a:off x="1614146" y="496334"/>
              <a:ext cx="674204" cy="672979"/>
            </a:xfrm>
            <a:custGeom>
              <a:avLst/>
              <a:gdLst/>
              <a:ahLst/>
              <a:cxnLst/>
              <a:rect l="l" t="t" r="r" b="b"/>
              <a:pathLst>
                <a:path w="674204" h="672979">
                  <a:moveTo>
                    <a:pt x="0" y="0"/>
                  </a:moveTo>
                  <a:lnTo>
                    <a:pt x="674204" y="0"/>
                  </a:lnTo>
                  <a:lnTo>
                    <a:pt x="674204" y="672978"/>
                  </a:lnTo>
                  <a:lnTo>
                    <a:pt x="0" y="6729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latin typeface="Calibri" panose="020F0502020204030204" pitchFamily="34" charset="0"/>
              </a:endParaRPr>
            </a:p>
          </p:txBody>
        </p:sp>
      </p:grpSp>
      <p:grpSp>
        <p:nvGrpSpPr>
          <p:cNvPr id="27" name="Group 27"/>
          <p:cNvGrpSpPr/>
          <p:nvPr/>
        </p:nvGrpSpPr>
        <p:grpSpPr>
          <a:xfrm>
            <a:off x="4648200" y="777358"/>
            <a:ext cx="123514" cy="12351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285C"/>
            </a:solidFill>
          </p:spPr>
          <p:txBody>
            <a:bodyPr/>
            <a:lstStyle/>
            <a:p>
              <a:endParaRPr lang="en-US" dirty="0">
                <a:latin typeface="Calibri" panose="020F0502020204030204" pitchFamily="34" charset="0"/>
              </a:endParaRPr>
            </a:p>
          </p:txBody>
        </p:sp>
        <p:sp>
          <p:nvSpPr>
            <p:cNvPr id="29" name="TextBox 29"/>
            <p:cNvSpPr txBox="1"/>
            <p:nvPr/>
          </p:nvSpPr>
          <p:spPr>
            <a:xfrm>
              <a:off x="76200" y="-9525"/>
              <a:ext cx="660400" cy="746125"/>
            </a:xfrm>
            <a:prstGeom prst="rect">
              <a:avLst/>
            </a:prstGeom>
          </p:spPr>
          <p:txBody>
            <a:bodyPr lIns="50800" tIns="50800" rIns="50800" bIns="50800" rtlCol="0" anchor="ctr"/>
            <a:lstStyle/>
            <a:p>
              <a:pPr algn="ctr">
                <a:lnSpc>
                  <a:spcPts val="3079"/>
                </a:lnSpc>
              </a:pPr>
              <a:endParaRPr dirty="0">
                <a:latin typeface="Calibri" panose="020F0502020204030204" pitchFamily="34" charset="0"/>
              </a:endParaRPr>
            </a:p>
          </p:txBody>
        </p:sp>
      </p:grpSp>
      <p:sp>
        <p:nvSpPr>
          <p:cNvPr id="30" name="AutoShape 30"/>
          <p:cNvSpPr/>
          <p:nvPr/>
        </p:nvSpPr>
        <p:spPr>
          <a:xfrm>
            <a:off x="1752635" y="9021846"/>
            <a:ext cx="14359168" cy="1079121"/>
          </a:xfrm>
          <a:prstGeom prst="rect">
            <a:avLst/>
          </a:prstGeom>
          <a:solidFill>
            <a:srgbClr val="C27878">
              <a:alpha val="9804"/>
            </a:srgbClr>
          </a:solidFill>
        </p:spPr>
        <p:txBody>
          <a:bodyPr/>
          <a:lstStyle/>
          <a:p>
            <a:endParaRPr lang="en-US" dirty="0">
              <a:latin typeface="Calibri" panose="020F0502020204030204" pitchFamily="34" charset="0"/>
            </a:endParaRPr>
          </a:p>
        </p:txBody>
      </p:sp>
      <p:sp>
        <p:nvSpPr>
          <p:cNvPr id="31" name="TextBox 31"/>
          <p:cNvSpPr txBox="1"/>
          <p:nvPr/>
        </p:nvSpPr>
        <p:spPr>
          <a:xfrm>
            <a:off x="1219200" y="9048415"/>
            <a:ext cx="15115745" cy="984885"/>
          </a:xfrm>
          <a:prstGeom prst="rect">
            <a:avLst/>
          </a:prstGeom>
        </p:spPr>
        <p:txBody>
          <a:bodyPr wrap="square" lIns="0" tIns="0" rIns="0" bIns="0" rtlCol="0" anchor="t">
            <a:spAutoFit/>
          </a:bodyPr>
          <a:lstStyle/>
          <a:p>
            <a:pPr algn="ctr">
              <a:spcBef>
                <a:spcPct val="0"/>
              </a:spcBef>
            </a:pPr>
            <a:r>
              <a:rPr lang="en-US" sz="3200" dirty="0">
                <a:solidFill>
                  <a:srgbClr val="000000"/>
                </a:solidFill>
                <a:latin typeface="Calibri" panose="020F0502020204030204" pitchFamily="34" charset="0"/>
                <a:ea typeface="Calibri (MS)"/>
                <a:cs typeface="Calibri (MS)"/>
                <a:sym typeface="Calibri (MS)"/>
              </a:rPr>
              <a:t>Our approach directly </a:t>
            </a:r>
            <a:r>
              <a:rPr lang="en-US" sz="3200" b="1" dirty="0">
                <a:solidFill>
                  <a:srgbClr val="000000"/>
                </a:solidFill>
                <a:latin typeface="Calibri" panose="020F0502020204030204" pitchFamily="34" charset="0"/>
                <a:ea typeface="Calibri (MS) Bold"/>
                <a:cs typeface="Calibri (MS) Bold"/>
                <a:sym typeface="Calibri (MS) Bold"/>
              </a:rPr>
              <a:t>transforms user input into tailored, actionable safety plans,</a:t>
            </a:r>
            <a:r>
              <a:rPr lang="en-US" sz="3200" dirty="0">
                <a:solidFill>
                  <a:srgbClr val="000000"/>
                </a:solidFill>
                <a:latin typeface="Calibri" panose="020F0502020204030204" pitchFamily="34" charset="0"/>
                <a:ea typeface="Calibri (MS)"/>
                <a:cs typeface="Calibri (MS)"/>
                <a:sym typeface="Calibri (MS)"/>
              </a:rPr>
              <a:t> empowering residents and enabling public safety.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8863</Words>
  <Application>Microsoft Office PowerPoint</Application>
  <PresentationFormat>Custom</PresentationFormat>
  <Paragraphs>656</Paragraphs>
  <Slides>39</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MMAI 5040 - Toronto Police Dataset REPORT</dc:title>
  <dc:creator>Allan</dc:creator>
  <cp:lastModifiedBy>Allan Josephine Galli Francis Xavier</cp:lastModifiedBy>
  <cp:revision>4</cp:revision>
  <dcterms:created xsi:type="dcterms:W3CDTF">2006-08-16T00:00:00Z</dcterms:created>
  <dcterms:modified xsi:type="dcterms:W3CDTF">2024-11-24T01:50:01Z</dcterms:modified>
  <dc:identifier>DAGWNEgSmPg</dc:identifier>
</cp:coreProperties>
</file>